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3.xml" ContentType="application/vnd.openxmlformats-officedocument.presentationml.tags+xml"/>
  <Override PartName="/ppt/notesSlides/notesSlide53.xml" ContentType="application/vnd.openxmlformats-officedocument.presentationml.notesSlide+xml"/>
  <Override PartName="/ppt/tags/tag4.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5.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6.xml" ContentType="application/vnd.openxmlformats-officedocument.presentationml.tags+xml"/>
  <Override PartName="/ppt/notesSlides/notesSlide66.xml" ContentType="application/vnd.openxmlformats-officedocument.presentationml.notesSlide+xml"/>
  <Override PartName="/ppt/tags/tag7.xml" ContentType="application/vnd.openxmlformats-officedocument.presentationml.tags+xml"/>
  <Override PartName="/ppt/notesSlides/notesSlide67.xml" ContentType="application/vnd.openxmlformats-officedocument.presentationml.notesSlide+xml"/>
  <Override PartName="/ppt/tags/tag8.xml" ContentType="application/vnd.openxmlformats-officedocument.presentationml.tags+xml"/>
  <Override PartName="/ppt/notesSlides/notesSlide68.xml" ContentType="application/vnd.openxmlformats-officedocument.presentationml.notesSlide+xml"/>
  <Override PartName="/ppt/tags/tag9.xml" ContentType="application/vnd.openxmlformats-officedocument.presentationml.tags+xml"/>
  <Override PartName="/ppt/notesSlides/notesSlide69.xml" ContentType="application/vnd.openxmlformats-officedocument.presentationml.notesSlide+xml"/>
  <Override PartName="/ppt/tags/tag10.xml" ContentType="application/vnd.openxmlformats-officedocument.presentationml.tags+xml"/>
  <Override PartName="/ppt/notesSlides/notesSlide70.xml" ContentType="application/vnd.openxmlformats-officedocument.presentationml.notesSlide+xml"/>
  <Override PartName="/ppt/tags/tag11.xml" ContentType="application/vnd.openxmlformats-officedocument.presentationml.tags+xml"/>
  <Override PartName="/ppt/notesSlides/notesSlide71.xml" ContentType="application/vnd.openxmlformats-officedocument.presentationml.notesSlide+xml"/>
  <Override PartName="/ppt/tags/tag12.xml" ContentType="application/vnd.openxmlformats-officedocument.presentationml.tags+xml"/>
  <Override PartName="/ppt/notesSlides/notesSlide72.xml" ContentType="application/vnd.openxmlformats-officedocument.presentationml.notesSlide+xml"/>
  <Override PartName="/ppt/tags/tag13.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14.xml" ContentType="application/vnd.openxmlformats-officedocument.presentationml.tags+xml"/>
  <Override PartName="/ppt/notesSlides/notesSlide77.xml" ContentType="application/vnd.openxmlformats-officedocument.presentationml.notesSlide+xml"/>
  <Override PartName="/ppt/tags/tag15.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16.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17.xml" ContentType="application/vnd.openxmlformats-officedocument.presentationml.tag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8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ags/tag22.xml" ContentType="application/vnd.openxmlformats-officedocument.presentationml.tags+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ags/tag23.xml" ContentType="application/vnd.openxmlformats-officedocument.presentationml.tags+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ags/tag24.xml" ContentType="application/vnd.openxmlformats-officedocument.presentationml.tags+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ags/tag25.xml" ContentType="application/vnd.openxmlformats-officedocument.presentationml.tags+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ags/tag26.xml" ContentType="application/vnd.openxmlformats-officedocument.presentationml.tags+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ags/tag27.xml" ContentType="application/vnd.openxmlformats-officedocument.presentationml.tags+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8" r:id="rId1"/>
  </p:sldMasterIdLst>
  <p:notesMasterIdLst>
    <p:notesMasterId r:id="rId149"/>
  </p:notesMasterIdLst>
  <p:handoutMasterIdLst>
    <p:handoutMasterId r:id="rId150"/>
  </p:handoutMasterIdLst>
  <p:sldIdLst>
    <p:sldId id="511" r:id="rId2"/>
    <p:sldId id="1053" r:id="rId3"/>
    <p:sldId id="1054" r:id="rId4"/>
    <p:sldId id="1060" r:id="rId5"/>
    <p:sldId id="1055" r:id="rId6"/>
    <p:sldId id="919" r:id="rId7"/>
    <p:sldId id="560" r:id="rId8"/>
    <p:sldId id="556" r:id="rId9"/>
    <p:sldId id="702" r:id="rId10"/>
    <p:sldId id="550" r:id="rId11"/>
    <p:sldId id="608" r:id="rId12"/>
    <p:sldId id="1059" r:id="rId13"/>
    <p:sldId id="701" r:id="rId14"/>
    <p:sldId id="549" r:id="rId15"/>
    <p:sldId id="675" r:id="rId16"/>
    <p:sldId id="578" r:id="rId17"/>
    <p:sldId id="697" r:id="rId18"/>
    <p:sldId id="606" r:id="rId19"/>
    <p:sldId id="1091" r:id="rId20"/>
    <p:sldId id="1052" r:id="rId21"/>
    <p:sldId id="687" r:id="rId22"/>
    <p:sldId id="914" r:id="rId23"/>
    <p:sldId id="1083" r:id="rId24"/>
    <p:sldId id="1048" r:id="rId25"/>
    <p:sldId id="699" r:id="rId26"/>
    <p:sldId id="916" r:id="rId27"/>
    <p:sldId id="674" r:id="rId28"/>
    <p:sldId id="442" r:id="rId29"/>
    <p:sldId id="1084" r:id="rId30"/>
    <p:sldId id="983" r:id="rId31"/>
    <p:sldId id="671" r:id="rId32"/>
    <p:sldId id="669" r:id="rId33"/>
    <p:sldId id="585" r:id="rId34"/>
    <p:sldId id="600" r:id="rId35"/>
    <p:sldId id="602" r:id="rId36"/>
    <p:sldId id="1056" r:id="rId37"/>
    <p:sldId id="1051" r:id="rId38"/>
    <p:sldId id="1057" r:id="rId39"/>
    <p:sldId id="1058" r:id="rId40"/>
    <p:sldId id="1061" r:id="rId41"/>
    <p:sldId id="564" r:id="rId42"/>
    <p:sldId id="686" r:id="rId43"/>
    <p:sldId id="390" r:id="rId44"/>
    <p:sldId id="616" r:id="rId45"/>
    <p:sldId id="614" r:id="rId46"/>
    <p:sldId id="677" r:id="rId47"/>
    <p:sldId id="689" r:id="rId48"/>
    <p:sldId id="693" r:id="rId49"/>
    <p:sldId id="615" r:id="rId50"/>
    <p:sldId id="683" r:id="rId51"/>
    <p:sldId id="617" r:id="rId52"/>
    <p:sldId id="1079" r:id="rId53"/>
    <p:sldId id="1038" r:id="rId54"/>
    <p:sldId id="621" r:id="rId55"/>
    <p:sldId id="622" r:id="rId56"/>
    <p:sldId id="418" r:id="rId57"/>
    <p:sldId id="696" r:id="rId58"/>
    <p:sldId id="710" r:id="rId59"/>
    <p:sldId id="709" r:id="rId60"/>
    <p:sldId id="627" r:id="rId61"/>
    <p:sldId id="628" r:id="rId62"/>
    <p:sldId id="448" r:id="rId63"/>
    <p:sldId id="1063" r:id="rId64"/>
    <p:sldId id="1064" r:id="rId65"/>
    <p:sldId id="1065" r:id="rId66"/>
    <p:sldId id="1066" r:id="rId67"/>
    <p:sldId id="1067" r:id="rId68"/>
    <p:sldId id="1068" r:id="rId69"/>
    <p:sldId id="1069" r:id="rId70"/>
    <p:sldId id="1070" r:id="rId71"/>
    <p:sldId id="1071" r:id="rId72"/>
    <p:sldId id="1072" r:id="rId73"/>
    <p:sldId id="1073" r:id="rId74"/>
    <p:sldId id="695" r:id="rId75"/>
    <p:sldId id="632" r:id="rId76"/>
    <p:sldId id="678" r:id="rId77"/>
    <p:sldId id="1074" r:id="rId78"/>
    <p:sldId id="1075" r:id="rId79"/>
    <p:sldId id="679" r:id="rId80"/>
    <p:sldId id="680" r:id="rId81"/>
    <p:sldId id="1076" r:id="rId82"/>
    <p:sldId id="1062" r:id="rId83"/>
    <p:sldId id="634" r:id="rId84"/>
    <p:sldId id="1092" r:id="rId85"/>
    <p:sldId id="1087" r:id="rId86"/>
    <p:sldId id="640" r:id="rId87"/>
    <p:sldId id="648" r:id="rId88"/>
    <p:sldId id="625" r:id="rId89"/>
    <p:sldId id="1090" r:id="rId90"/>
    <p:sldId id="703" r:id="rId91"/>
    <p:sldId id="708" r:id="rId92"/>
    <p:sldId id="641" r:id="rId93"/>
    <p:sldId id="642" r:id="rId94"/>
    <p:sldId id="643" r:id="rId95"/>
    <p:sldId id="644" r:id="rId96"/>
    <p:sldId id="1086" r:id="rId97"/>
    <p:sldId id="690" r:id="rId98"/>
    <p:sldId id="694" r:id="rId99"/>
    <p:sldId id="645" r:id="rId100"/>
    <p:sldId id="646" r:id="rId101"/>
    <p:sldId id="647" r:id="rId102"/>
    <p:sldId id="626" r:id="rId103"/>
    <p:sldId id="704" r:id="rId104"/>
    <p:sldId id="571" r:id="rId105"/>
    <p:sldId id="1080" r:id="rId106"/>
    <p:sldId id="573" r:id="rId107"/>
    <p:sldId id="657" r:id="rId108"/>
    <p:sldId id="658" r:id="rId109"/>
    <p:sldId id="788" r:id="rId110"/>
    <p:sldId id="659" r:id="rId111"/>
    <p:sldId id="660" r:id="rId112"/>
    <p:sldId id="575" r:id="rId113"/>
    <p:sldId id="576" r:id="rId114"/>
    <p:sldId id="707" r:id="rId115"/>
    <p:sldId id="582" r:id="rId116"/>
    <p:sldId id="711" r:id="rId117"/>
    <p:sldId id="635" r:id="rId118"/>
    <p:sldId id="636" r:id="rId119"/>
    <p:sldId id="714" r:id="rId120"/>
    <p:sldId id="651" r:id="rId121"/>
    <p:sldId id="719" r:id="rId122"/>
    <p:sldId id="652" r:id="rId123"/>
    <p:sldId id="653" r:id="rId124"/>
    <p:sldId id="654" r:id="rId125"/>
    <p:sldId id="655" r:id="rId126"/>
    <p:sldId id="724" r:id="rId127"/>
    <p:sldId id="302" r:id="rId128"/>
    <p:sldId id="656" r:id="rId129"/>
    <p:sldId id="637" r:id="rId130"/>
    <p:sldId id="583" r:id="rId131"/>
    <p:sldId id="584" r:id="rId132"/>
    <p:sldId id="1081" r:id="rId133"/>
    <p:sldId id="661" r:id="rId134"/>
    <p:sldId id="873" r:id="rId135"/>
    <p:sldId id="586" r:id="rId136"/>
    <p:sldId id="1082" r:id="rId137"/>
    <p:sldId id="1088" r:id="rId138"/>
    <p:sldId id="1093" r:id="rId139"/>
    <p:sldId id="663" r:id="rId140"/>
    <p:sldId id="664" r:id="rId141"/>
    <p:sldId id="666" r:id="rId142"/>
    <p:sldId id="1089" r:id="rId143"/>
    <p:sldId id="665" r:id="rId144"/>
    <p:sldId id="1021" r:id="rId145"/>
    <p:sldId id="540" r:id="rId146"/>
    <p:sldId id="667" r:id="rId147"/>
    <p:sldId id="668" r:id="rId14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y, Sally A." initials="SSA"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016"/>
    <a:srgbClr val="D81A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4007" autoAdjust="0"/>
  </p:normalViewPr>
  <p:slideViewPr>
    <p:cSldViewPr>
      <p:cViewPr varScale="1">
        <p:scale>
          <a:sx n="71" d="100"/>
          <a:sy n="71" d="100"/>
        </p:scale>
        <p:origin x="157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9628"/>
    </p:cViewPr>
  </p:sorterViewPr>
  <p:notesViewPr>
    <p:cSldViewPr>
      <p:cViewPr varScale="1">
        <p:scale>
          <a:sx n="85" d="100"/>
          <a:sy n="85" d="100"/>
        </p:scale>
        <p:origin x="3846"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handoutMaster" Target="handoutMasters/handoutMaster1.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4034" tIns="47018" rIns="94034" bIns="47018" rtlCol="0"/>
          <a:lstStyle>
            <a:lvl1pPr algn="l">
              <a:defRPr sz="13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4034" tIns="47018" rIns="94034" bIns="47018" rtlCol="0"/>
          <a:lstStyle>
            <a:lvl1pPr algn="r">
              <a:defRPr sz="1300"/>
            </a:lvl1pPr>
          </a:lstStyle>
          <a:p>
            <a:fld id="{810C6C42-5B82-4B5B-BE91-30440CC1FEF8}" type="datetimeFigureOut">
              <a:rPr lang="en-US" smtClean="0"/>
              <a:pPr/>
              <a:t>12/6/2019</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4034" tIns="47018" rIns="94034" bIns="47018" rtlCol="0" anchor="b"/>
          <a:lstStyle>
            <a:lvl1pPr algn="l">
              <a:defRPr sz="13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4034" tIns="47018" rIns="94034" bIns="47018" rtlCol="0" anchor="b"/>
          <a:lstStyle>
            <a:lvl1pPr algn="r">
              <a:defRPr sz="1300"/>
            </a:lvl1pPr>
          </a:lstStyle>
          <a:p>
            <a:fld id="{A076BB35-6789-4D3B-A197-179E2C78A16D}" type="slidenum">
              <a:rPr lang="en-US" smtClean="0"/>
              <a:pPr/>
              <a:t>‹#›</a:t>
            </a:fld>
            <a:endParaRPr lang="en-US" dirty="0"/>
          </a:p>
        </p:txBody>
      </p:sp>
    </p:spTree>
    <p:extLst>
      <p:ext uri="{BB962C8B-B14F-4D97-AF65-F5344CB8AC3E}">
        <p14:creationId xmlns:p14="http://schemas.microsoft.com/office/powerpoint/2010/main" val="3965484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4034" tIns="47018" rIns="94034" bIns="47018" rtlCol="0"/>
          <a:lstStyle>
            <a:lvl1pPr algn="l">
              <a:defRPr sz="13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4034" tIns="47018" rIns="94034" bIns="47018" rtlCol="0"/>
          <a:lstStyle>
            <a:lvl1pPr algn="r">
              <a:defRPr sz="1300"/>
            </a:lvl1pPr>
          </a:lstStyle>
          <a:p>
            <a:fld id="{3B646587-392E-4B19-94E6-1491AABD8E70}" type="datetimeFigureOut">
              <a:rPr lang="en-US" smtClean="0"/>
              <a:pPr/>
              <a:t>12/6/2019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4034" tIns="47018" rIns="94034" bIns="47018"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4034" tIns="47018" rIns="94034" bIns="470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4034" tIns="47018" rIns="94034" bIns="47018"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4034" tIns="47018" rIns="94034" bIns="47018" rtlCol="0" anchor="b"/>
          <a:lstStyle>
            <a:lvl1pPr algn="r">
              <a:defRPr sz="1300"/>
            </a:lvl1pPr>
          </a:lstStyle>
          <a:p>
            <a:fld id="{C0BD5353-6E7C-485F-AA35-DE281D3064B6}" type="slidenum">
              <a:rPr lang="en-US" smtClean="0"/>
              <a:pPr/>
              <a:t>‹#›</a:t>
            </a:fld>
            <a:endParaRPr lang="en-US" dirty="0"/>
          </a:p>
        </p:txBody>
      </p:sp>
    </p:spTree>
    <p:extLst>
      <p:ext uri="{BB962C8B-B14F-4D97-AF65-F5344CB8AC3E}">
        <p14:creationId xmlns:p14="http://schemas.microsoft.com/office/powerpoint/2010/main" val="3621979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64030" indent="-293857" eaLnBrk="0" hangingPunct="0">
              <a:defRPr>
                <a:solidFill>
                  <a:schemeClr val="tx1"/>
                </a:solidFill>
                <a:latin typeface="Arial" charset="0"/>
              </a:defRPr>
            </a:lvl2pPr>
            <a:lvl3pPr marL="1175429" indent="-235087" eaLnBrk="0" hangingPunct="0">
              <a:defRPr>
                <a:solidFill>
                  <a:schemeClr val="tx1"/>
                </a:solidFill>
                <a:latin typeface="Arial" charset="0"/>
              </a:defRPr>
            </a:lvl3pPr>
            <a:lvl4pPr marL="1645601" indent="-235087" eaLnBrk="0" hangingPunct="0">
              <a:defRPr>
                <a:solidFill>
                  <a:schemeClr val="tx1"/>
                </a:solidFill>
                <a:latin typeface="Arial" charset="0"/>
              </a:defRPr>
            </a:lvl4pPr>
            <a:lvl5pPr marL="2115774" indent="-235087" eaLnBrk="0" hangingPunct="0">
              <a:defRPr>
                <a:solidFill>
                  <a:schemeClr val="tx1"/>
                </a:solidFill>
                <a:latin typeface="Arial" charset="0"/>
              </a:defRPr>
            </a:lvl5pPr>
            <a:lvl6pPr marL="2585944" indent="-235087" eaLnBrk="0" fontAlgn="base" hangingPunct="0">
              <a:spcBef>
                <a:spcPct val="0"/>
              </a:spcBef>
              <a:spcAft>
                <a:spcPct val="0"/>
              </a:spcAft>
              <a:defRPr>
                <a:solidFill>
                  <a:schemeClr val="tx1"/>
                </a:solidFill>
                <a:latin typeface="Arial" charset="0"/>
              </a:defRPr>
            </a:lvl6pPr>
            <a:lvl7pPr marL="3056116" indent="-235087" eaLnBrk="0" fontAlgn="base" hangingPunct="0">
              <a:spcBef>
                <a:spcPct val="0"/>
              </a:spcBef>
              <a:spcAft>
                <a:spcPct val="0"/>
              </a:spcAft>
              <a:defRPr>
                <a:solidFill>
                  <a:schemeClr val="tx1"/>
                </a:solidFill>
                <a:latin typeface="Arial" charset="0"/>
              </a:defRPr>
            </a:lvl7pPr>
            <a:lvl8pPr marL="3526288" indent="-235087" eaLnBrk="0" fontAlgn="base" hangingPunct="0">
              <a:spcBef>
                <a:spcPct val="0"/>
              </a:spcBef>
              <a:spcAft>
                <a:spcPct val="0"/>
              </a:spcAft>
              <a:defRPr>
                <a:solidFill>
                  <a:schemeClr val="tx1"/>
                </a:solidFill>
                <a:latin typeface="Arial" charset="0"/>
              </a:defRPr>
            </a:lvl8pPr>
            <a:lvl9pPr marL="3996460" indent="-235087"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B4376408-DA7F-4960-A379-D7429F111750}" type="slidenum">
              <a:rPr lang="en-US" smtClean="0">
                <a:latin typeface="Calibri" pitchFamily="34" charset="0"/>
              </a:rPr>
              <a:pPr eaLnBrk="1" fontAlgn="base" hangingPunct="1">
                <a:spcBef>
                  <a:spcPct val="0"/>
                </a:spcBef>
                <a:spcAft>
                  <a:spcPct val="0"/>
                </a:spcAft>
              </a:pPr>
              <a:t>1</a:t>
            </a:fld>
            <a:endParaRPr lang="en-US" dirty="0">
              <a:latin typeface="Calibri" pitchFamily="34" charset="0"/>
            </a:endParaRPr>
          </a:p>
        </p:txBody>
      </p:sp>
      <p:sp>
        <p:nvSpPr>
          <p:cNvPr id="2" name="Notes Placeholder 1"/>
          <p:cNvSpPr>
            <a:spLocks noGrp="1"/>
          </p:cNvSpPr>
          <p:nvPr>
            <p:ph type="body" sz="quarter" idx="10"/>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defTabSz="922809">
              <a:defRPr/>
            </a:pPr>
            <a:endParaRPr lang="en-US" sz="13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0BD5353-6E7C-485F-AA35-DE281D3064B6}" type="slidenum">
              <a:rPr lang="en-US" smtClean="0"/>
              <a:pPr/>
              <a:t>10</a:t>
            </a:fld>
            <a:endParaRPr lang="en-US" dirty="0"/>
          </a:p>
        </p:txBody>
      </p:sp>
    </p:spTree>
    <p:extLst>
      <p:ext uri="{BB962C8B-B14F-4D97-AF65-F5344CB8AC3E}">
        <p14:creationId xmlns:p14="http://schemas.microsoft.com/office/powerpoint/2010/main" val="38788583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endParaRPr lang="en-US" altLang="en-US" dirty="0"/>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9D4FAE70-D012-4A3B-BCF4-145A50280EDC}" type="slidenum">
              <a:rPr lang="en-US" altLang="en-US" smtClean="0"/>
              <a:pPr/>
              <a:t>100</a:t>
            </a:fld>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8DE70A3C-369F-49F6-8DFF-006CC68B679D}" type="slidenum">
              <a:rPr lang="en-US" altLang="en-US" smtClean="0"/>
              <a:pPr/>
              <a:t>101</a:t>
            </a:fld>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5FEFEBAB-0279-4992-8472-96BA80922CFD}" type="slidenum">
              <a:rPr lang="en-US" altLang="en-US" smtClean="0"/>
              <a:pPr/>
              <a:t>102</a:t>
            </a:fld>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8DE70A3C-369F-49F6-8DFF-006CC68B679D}" type="slidenum">
              <a:rPr lang="en-US" altLang="en-US" smtClean="0"/>
              <a:pPr/>
              <a:t>103</a:t>
            </a:fld>
            <a:endParaRPr lang="en-US" altLang="en-US"/>
          </a:p>
        </p:txBody>
      </p:sp>
    </p:spTree>
    <p:extLst>
      <p:ext uri="{BB962C8B-B14F-4D97-AF65-F5344CB8AC3E}">
        <p14:creationId xmlns:p14="http://schemas.microsoft.com/office/powerpoint/2010/main" val="344116751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EC94F-8C1F-4EB4-9446-235430DAE99F}" type="slidenum">
              <a:rPr lang="en-US" smtClean="0"/>
              <a:t>104</a:t>
            </a:fld>
            <a:endParaRPr lang="en-US" dirty="0"/>
          </a:p>
        </p:txBody>
      </p:sp>
    </p:spTree>
    <p:extLst>
      <p:ext uri="{BB962C8B-B14F-4D97-AF65-F5344CB8AC3E}">
        <p14:creationId xmlns:p14="http://schemas.microsoft.com/office/powerpoint/2010/main" val="1771259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4094414" y="8988364"/>
            <a:ext cx="3132302" cy="47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57" tIns="46929" rIns="93857" bIns="46929"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A92F6CAD-0C57-4CFE-BD43-FE14798D5D23}" type="slidenum">
              <a:rPr lang="en-US" altLang="en-US"/>
              <a:pPr algn="r" eaLnBrk="1" hangingPunct="1">
                <a:spcBef>
                  <a:spcPct val="0"/>
                </a:spcBef>
              </a:pPr>
              <a:t>105</a:t>
            </a:fld>
            <a:endParaRPr lang="en-US" altLang="en-US"/>
          </a:p>
        </p:txBody>
      </p:sp>
      <p:sp>
        <p:nvSpPr>
          <p:cNvPr id="53251" name="Rectangle 7"/>
          <p:cNvSpPr txBox="1">
            <a:spLocks noGrp="1" noChangeArrowheads="1"/>
          </p:cNvSpPr>
          <p:nvPr/>
        </p:nvSpPr>
        <p:spPr bwMode="auto">
          <a:xfrm>
            <a:off x="4096086" y="8989983"/>
            <a:ext cx="3132302" cy="47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42" tIns="46922" rIns="93842" bIns="46922" anchor="b"/>
          <a:lstStyle>
            <a:lvl1pPr defTabSz="912813">
              <a:spcBef>
                <a:spcPct val="30000"/>
              </a:spcBef>
              <a:defRPr sz="1200">
                <a:solidFill>
                  <a:schemeClr val="tx1"/>
                </a:solidFill>
                <a:latin typeface="Arial" panose="020B0604020202020204" pitchFamily="34" charset="0"/>
              </a:defRPr>
            </a:lvl1pPr>
            <a:lvl2pPr marL="742950" indent="-285750" defTabSz="912813">
              <a:spcBef>
                <a:spcPct val="30000"/>
              </a:spcBef>
              <a:defRPr sz="1200">
                <a:solidFill>
                  <a:schemeClr val="tx1"/>
                </a:solidFill>
                <a:latin typeface="Arial" panose="020B0604020202020204" pitchFamily="34" charset="0"/>
              </a:defRPr>
            </a:lvl2pPr>
            <a:lvl3pPr marL="1143000" indent="-228600" defTabSz="912813">
              <a:spcBef>
                <a:spcPct val="30000"/>
              </a:spcBef>
              <a:defRPr sz="1200">
                <a:solidFill>
                  <a:schemeClr val="tx1"/>
                </a:solidFill>
                <a:latin typeface="Arial" panose="020B0604020202020204" pitchFamily="34" charset="0"/>
              </a:defRPr>
            </a:lvl3pPr>
            <a:lvl4pPr marL="1600200" indent="-228600" defTabSz="912813">
              <a:spcBef>
                <a:spcPct val="30000"/>
              </a:spcBef>
              <a:defRPr sz="1200">
                <a:solidFill>
                  <a:schemeClr val="tx1"/>
                </a:solidFill>
                <a:latin typeface="Arial" panose="020B0604020202020204" pitchFamily="34" charset="0"/>
              </a:defRPr>
            </a:lvl4pPr>
            <a:lvl5pPr marL="2057400" indent="-228600" defTabSz="912813">
              <a:spcBef>
                <a:spcPct val="30000"/>
              </a:spcBef>
              <a:defRPr sz="1200">
                <a:solidFill>
                  <a:schemeClr val="tx1"/>
                </a:solidFill>
                <a:latin typeface="Arial" panose="020B0604020202020204" pitchFamily="34" charset="0"/>
              </a:defRPr>
            </a:lvl5pPr>
            <a:lvl6pPr marL="2514600" indent="-228600" defTabSz="91281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281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281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281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CCC72EFD-8749-4476-AF4C-0501EE6C9214}" type="slidenum">
              <a:rPr lang="en-US" altLang="en-US">
                <a:latin typeface="Times New Roman" panose="02020603050405020304" pitchFamily="18" charset="0"/>
                <a:cs typeface="Arial" panose="020B0604020202020204" pitchFamily="34" charset="0"/>
              </a:rPr>
              <a:pPr algn="r">
                <a:spcBef>
                  <a:spcPct val="0"/>
                </a:spcBef>
              </a:pPr>
              <a:t>105</a:t>
            </a:fld>
            <a:endParaRPr lang="en-US" altLang="en-US">
              <a:latin typeface="Times New Roman" panose="02020603050405020304" pitchFamily="18" charset="0"/>
              <a:cs typeface="Arial" panose="020B0604020202020204" pitchFamily="34" charset="0"/>
            </a:endParaRPr>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xfrm>
            <a:off x="963788" y="4494998"/>
            <a:ext cx="5300817" cy="4257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42" tIns="46922" rIns="93842" bIns="46922"/>
          <a:lstStyle/>
          <a:p>
            <a:pPr lvl="0"/>
            <a:endParaRPr lang="en-US" dirty="0"/>
          </a:p>
        </p:txBody>
      </p:sp>
    </p:spTree>
    <p:extLst>
      <p:ext uri="{BB962C8B-B14F-4D97-AF65-F5344CB8AC3E}">
        <p14:creationId xmlns:p14="http://schemas.microsoft.com/office/powerpoint/2010/main" val="142020505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EC94F-8C1F-4EB4-9446-235430DAE99F}" type="slidenum">
              <a:rPr lang="en-US" smtClean="0"/>
              <a:t>106</a:t>
            </a:fld>
            <a:endParaRPr lang="en-US" dirty="0"/>
          </a:p>
        </p:txBody>
      </p:sp>
    </p:spTree>
    <p:extLst>
      <p:ext uri="{BB962C8B-B14F-4D97-AF65-F5344CB8AC3E}">
        <p14:creationId xmlns:p14="http://schemas.microsoft.com/office/powerpoint/2010/main" val="338970041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595FC4E0-4B71-4D12-8F9C-ABD204F07C50}" type="slidenum">
              <a:rPr lang="en-US" altLang="en-US" smtClean="0">
                <a:solidFill>
                  <a:srgbClr val="000000"/>
                </a:solidFill>
              </a:rPr>
              <a:pPr/>
              <a:t>107</a:t>
            </a:fld>
            <a:endParaRPr lang="en-US" altLang="en-US">
              <a:solidFill>
                <a:srgbClr val="000000"/>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14384832-B8CE-4BD0-A8FD-227A4F886AE8}" type="slidenum">
              <a:rPr lang="en-US" altLang="en-US" smtClean="0">
                <a:solidFill>
                  <a:srgbClr val="000000"/>
                </a:solidFill>
              </a:rPr>
              <a:pPr/>
              <a:t>108</a:t>
            </a:fld>
            <a:endParaRPr lang="en-US" altLang="en-US">
              <a:solidFill>
                <a:srgbClr val="000000"/>
              </a:solidFill>
            </a:endParaRPr>
          </a:p>
        </p:txBody>
      </p:sp>
      <p:sp>
        <p:nvSpPr>
          <p:cNvPr id="150532" name="Notes Placeholder 4"/>
          <p:cNvSpPr>
            <a:spLocks noGrp="1"/>
          </p:cNvSpPr>
          <p:nvPr/>
        </p:nvSpPr>
        <p:spPr bwMode="auto">
          <a:xfrm>
            <a:off x="701676" y="4416445"/>
            <a:ext cx="560705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2" tIns="46141" rIns="92282" bIns="4614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30000"/>
              </a:spcBef>
            </a:pPr>
            <a:endParaRPr lang="en-US" altLang="en-US" sz="1300">
              <a:solidFill>
                <a:srgbClr val="000000"/>
              </a:solidFill>
              <a:latin typeface="Calibri" pitchFamily="34" charset="0"/>
            </a:endParaRPr>
          </a:p>
        </p:txBody>
      </p:sp>
      <p:sp>
        <p:nvSpPr>
          <p:cNvPr id="150533" name="Notes Placeholder 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dirty="0"/>
          </a:p>
        </p:txBody>
      </p:sp>
      <p:sp>
        <p:nvSpPr>
          <p:cNvPr id="151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8372" indent="-287836" eaLnBrk="0" hangingPunct="0">
              <a:spcBef>
                <a:spcPct val="30000"/>
              </a:spcBef>
              <a:defRPr sz="1200">
                <a:solidFill>
                  <a:schemeClr val="tx1"/>
                </a:solidFill>
                <a:latin typeface="Calibri" panose="020F0502020204030204" pitchFamily="34" charset="0"/>
              </a:defRPr>
            </a:lvl2pPr>
            <a:lvl3pPr marL="1151342" indent="-230268" eaLnBrk="0" hangingPunct="0">
              <a:spcBef>
                <a:spcPct val="30000"/>
              </a:spcBef>
              <a:defRPr sz="1200">
                <a:solidFill>
                  <a:schemeClr val="tx1"/>
                </a:solidFill>
                <a:latin typeface="Calibri" panose="020F0502020204030204" pitchFamily="34" charset="0"/>
              </a:defRPr>
            </a:lvl3pPr>
            <a:lvl4pPr marL="1611877" indent="-230268" eaLnBrk="0" hangingPunct="0">
              <a:spcBef>
                <a:spcPct val="30000"/>
              </a:spcBef>
              <a:defRPr sz="1200">
                <a:solidFill>
                  <a:schemeClr val="tx1"/>
                </a:solidFill>
                <a:latin typeface="Calibri" panose="020F0502020204030204" pitchFamily="34" charset="0"/>
              </a:defRPr>
            </a:lvl4pPr>
            <a:lvl5pPr marL="2072415" indent="-230268" eaLnBrk="0" hangingPunct="0">
              <a:spcBef>
                <a:spcPct val="30000"/>
              </a:spcBef>
              <a:defRPr sz="1200">
                <a:solidFill>
                  <a:schemeClr val="tx1"/>
                </a:solidFill>
                <a:latin typeface="Calibri" panose="020F0502020204030204" pitchFamily="34" charset="0"/>
              </a:defRPr>
            </a:lvl5pPr>
            <a:lvl6pPr marL="2532952" indent="-230268" eaLnBrk="0" fontAlgn="base" hangingPunct="0">
              <a:spcBef>
                <a:spcPct val="30000"/>
              </a:spcBef>
              <a:spcAft>
                <a:spcPct val="0"/>
              </a:spcAft>
              <a:defRPr sz="1200">
                <a:solidFill>
                  <a:schemeClr val="tx1"/>
                </a:solidFill>
                <a:latin typeface="Calibri" panose="020F0502020204030204" pitchFamily="34" charset="0"/>
              </a:defRPr>
            </a:lvl6pPr>
            <a:lvl7pPr marL="2993487" indent="-230268" eaLnBrk="0" fontAlgn="base" hangingPunct="0">
              <a:spcBef>
                <a:spcPct val="30000"/>
              </a:spcBef>
              <a:spcAft>
                <a:spcPct val="0"/>
              </a:spcAft>
              <a:defRPr sz="1200">
                <a:solidFill>
                  <a:schemeClr val="tx1"/>
                </a:solidFill>
                <a:latin typeface="Calibri" panose="020F0502020204030204" pitchFamily="34" charset="0"/>
              </a:defRPr>
            </a:lvl7pPr>
            <a:lvl8pPr marL="3454025" indent="-230268" eaLnBrk="0" fontAlgn="base" hangingPunct="0">
              <a:spcBef>
                <a:spcPct val="30000"/>
              </a:spcBef>
              <a:spcAft>
                <a:spcPct val="0"/>
              </a:spcAft>
              <a:defRPr sz="1200">
                <a:solidFill>
                  <a:schemeClr val="tx1"/>
                </a:solidFill>
                <a:latin typeface="Calibri" panose="020F0502020204030204" pitchFamily="34" charset="0"/>
              </a:defRPr>
            </a:lvl8pPr>
            <a:lvl9pPr marL="3914561" indent="-23026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C631CD8-6CFA-4173-9729-3D341A4F2F2E}" type="slidenum">
              <a:rPr lang="en-US" altLang="en-US">
                <a:solidFill>
                  <a:srgbClr val="000000"/>
                </a:solidFill>
              </a:rPr>
              <a:pPr eaLnBrk="1" hangingPunct="1">
                <a:spcBef>
                  <a:spcPct val="0"/>
                </a:spcBef>
              </a:pPr>
              <a:t>109</a:t>
            </a:fld>
            <a:endParaRPr lang="en-US" altLang="en-US">
              <a:solidFill>
                <a:srgbClr val="000000"/>
              </a:solidFill>
            </a:endParaRPr>
          </a:p>
        </p:txBody>
      </p:sp>
    </p:spTree>
    <p:extLst>
      <p:ext uri="{BB962C8B-B14F-4D97-AF65-F5344CB8AC3E}">
        <p14:creationId xmlns:p14="http://schemas.microsoft.com/office/powerpoint/2010/main" val="1266172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highlight>
                <a:srgbClr val="FFFF00"/>
              </a:highlight>
            </a:endParaRP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255572A5-F1B9-4AFD-8BC6-2C91A9885438}" type="slidenum">
              <a:rPr lang="en-US" altLang="en-US" smtClean="0"/>
              <a:pPr/>
              <a:t>11</a:t>
            </a:fld>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F0099B8A-2BF4-404D-BB79-DA290E35F375}" type="slidenum">
              <a:rPr lang="en-US" altLang="en-US" smtClean="0">
                <a:solidFill>
                  <a:srgbClr val="000000"/>
                </a:solidFill>
              </a:rPr>
              <a:pPr/>
              <a:t>110</a:t>
            </a:fld>
            <a:endParaRPr lang="en-US" altLang="en-US">
              <a:solidFill>
                <a:srgbClr val="000000"/>
              </a:solidFill>
            </a:endParaRPr>
          </a:p>
        </p:txBody>
      </p:sp>
      <p:sp>
        <p:nvSpPr>
          <p:cNvPr id="151556" name="Notes Placeholder 4"/>
          <p:cNvSpPr>
            <a:spLocks noGrp="1"/>
          </p:cNvSpPr>
          <p:nvPr/>
        </p:nvSpPr>
        <p:spPr bwMode="auto">
          <a:xfrm>
            <a:off x="701676" y="4416445"/>
            <a:ext cx="560705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2" tIns="46141" rIns="92282" bIns="4614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30000"/>
              </a:spcBef>
            </a:pPr>
            <a:endParaRPr lang="en-US" altLang="en-US" sz="1300">
              <a:solidFill>
                <a:srgbClr val="000000"/>
              </a:solidFill>
              <a:latin typeface="Calibri" pitchFamily="34" charset="0"/>
            </a:endParaRPr>
          </a:p>
        </p:txBody>
      </p:sp>
      <p:sp>
        <p:nvSpPr>
          <p:cNvPr id="151557" name="Notes Placeholder 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CFD2C746-BE9B-49FB-9F39-3245A25BF998}" type="slidenum">
              <a:rPr lang="en-US" altLang="en-US" smtClean="0">
                <a:solidFill>
                  <a:srgbClr val="000000"/>
                </a:solidFill>
              </a:rPr>
              <a:pPr/>
              <a:t>111</a:t>
            </a:fld>
            <a:endParaRPr lang="en-US" altLang="en-US">
              <a:solidFill>
                <a:srgbClr val="000000"/>
              </a:solidFill>
            </a:endParaRPr>
          </a:p>
        </p:txBody>
      </p:sp>
      <p:sp>
        <p:nvSpPr>
          <p:cNvPr id="152580" name="Notes Placeholder 4"/>
          <p:cNvSpPr>
            <a:spLocks noGrp="1"/>
          </p:cNvSpPr>
          <p:nvPr/>
        </p:nvSpPr>
        <p:spPr bwMode="auto">
          <a:xfrm>
            <a:off x="701676" y="4416445"/>
            <a:ext cx="560705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2" tIns="46141" rIns="92282" bIns="4614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30000"/>
              </a:spcBef>
            </a:pPr>
            <a:endParaRPr lang="en-US" altLang="en-US" sz="1300">
              <a:solidFill>
                <a:srgbClr val="000000"/>
              </a:solidFill>
              <a:latin typeface="Calibri" pitchFamily="34" charset="0"/>
            </a:endParaRPr>
          </a:p>
        </p:txBody>
      </p:sp>
      <p:sp>
        <p:nvSpPr>
          <p:cNvPr id="152581" name="Notes Placeholder 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EC94F-8C1F-4EB4-9446-235430DAE99F}" type="slidenum">
              <a:rPr lang="en-US" smtClean="0"/>
              <a:t>112</a:t>
            </a:fld>
            <a:endParaRPr lang="en-US" dirty="0"/>
          </a:p>
        </p:txBody>
      </p:sp>
    </p:spTree>
    <p:extLst>
      <p:ext uri="{BB962C8B-B14F-4D97-AF65-F5344CB8AC3E}">
        <p14:creationId xmlns:p14="http://schemas.microsoft.com/office/powerpoint/2010/main" val="328406929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EC94F-8C1F-4EB4-9446-235430DAE99F}" type="slidenum">
              <a:rPr lang="en-US" smtClean="0"/>
              <a:t>113</a:t>
            </a:fld>
            <a:endParaRPr lang="en-US" dirty="0"/>
          </a:p>
        </p:txBody>
      </p:sp>
    </p:spTree>
    <p:extLst>
      <p:ext uri="{BB962C8B-B14F-4D97-AF65-F5344CB8AC3E}">
        <p14:creationId xmlns:p14="http://schemas.microsoft.com/office/powerpoint/2010/main" val="362116042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CEC94F-8C1F-4EB4-9446-235430DAE99F}" type="slidenum">
              <a:rPr lang="en-US" smtClean="0"/>
              <a:t>114</a:t>
            </a:fld>
            <a:endParaRPr lang="en-US" dirty="0"/>
          </a:p>
        </p:txBody>
      </p:sp>
    </p:spTree>
    <p:extLst>
      <p:ext uri="{BB962C8B-B14F-4D97-AF65-F5344CB8AC3E}">
        <p14:creationId xmlns:p14="http://schemas.microsoft.com/office/powerpoint/2010/main" val="423836468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defTabSz="914308">
              <a:defRPr/>
            </a:pPr>
            <a:endParaRPr lang="en-US" dirty="0"/>
          </a:p>
        </p:txBody>
      </p:sp>
      <p:sp>
        <p:nvSpPr>
          <p:cNvPr id="4" name="Slide Number Placeholder 3"/>
          <p:cNvSpPr>
            <a:spLocks noGrp="1"/>
          </p:cNvSpPr>
          <p:nvPr>
            <p:ph type="sldNum" sz="quarter" idx="10"/>
          </p:nvPr>
        </p:nvSpPr>
        <p:spPr/>
        <p:txBody>
          <a:bodyPr/>
          <a:lstStyle/>
          <a:p>
            <a:fld id="{A7CEC94F-8C1F-4EB4-9446-235430DAE99F}" type="slidenum">
              <a:rPr lang="en-US" smtClean="0"/>
              <a:t>115</a:t>
            </a:fld>
            <a:endParaRPr lang="en-US" dirty="0"/>
          </a:p>
        </p:txBody>
      </p:sp>
    </p:spTree>
    <p:extLst>
      <p:ext uri="{BB962C8B-B14F-4D97-AF65-F5344CB8AC3E}">
        <p14:creationId xmlns:p14="http://schemas.microsoft.com/office/powerpoint/2010/main" val="117416848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900" dirty="0"/>
          </a:p>
        </p:txBody>
      </p:sp>
      <p:sp>
        <p:nvSpPr>
          <p:cNvPr id="4" name="Slide Number Placeholder 3"/>
          <p:cNvSpPr>
            <a:spLocks noGrp="1"/>
          </p:cNvSpPr>
          <p:nvPr>
            <p:ph type="sldNum" sz="quarter" idx="10"/>
          </p:nvPr>
        </p:nvSpPr>
        <p:spPr/>
        <p:txBody>
          <a:bodyPr/>
          <a:lstStyle/>
          <a:p>
            <a:fld id="{0611B8ED-3563-CD45-9391-D40A6EF97963}" type="slidenum">
              <a:rPr lang="en-US" smtClean="0">
                <a:solidFill>
                  <a:prstClr val="black"/>
                </a:solidFill>
              </a:rPr>
              <a:pPr/>
              <a:t>116</a:t>
            </a:fld>
            <a:endParaRPr lang="en-US">
              <a:solidFill>
                <a:prstClr val="black"/>
              </a:solidFill>
            </a:endParaRPr>
          </a:p>
        </p:txBody>
      </p:sp>
    </p:spTree>
    <p:extLst>
      <p:ext uri="{BB962C8B-B14F-4D97-AF65-F5344CB8AC3E}">
        <p14:creationId xmlns:p14="http://schemas.microsoft.com/office/powerpoint/2010/main" val="251903967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en-US" dirty="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0C968DCA-CDCE-4C92-88D0-2795FAF1B27D}" type="slidenum">
              <a:rPr lang="en-US" altLang="en-US" smtClean="0"/>
              <a:pPr/>
              <a:t>117</a:t>
            </a:fld>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xfrm>
            <a:off x="304800" y="4415790"/>
            <a:ext cx="6400800" cy="47282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defTabSz="938831"/>
            <a:endParaRPr lang="en-US" altLang="en-US" dirty="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888AF4F1-46A0-4F9D-99E0-9CD09DEF64EE}" type="slidenum">
              <a:rPr lang="en-US" altLang="en-US" smtClean="0"/>
              <a:pPr/>
              <a:t>118</a:t>
            </a:fld>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9888"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1B8ED-3563-CD45-9391-D40A6EF97963}" type="slidenum">
              <a:rPr lang="en-US" smtClean="0">
                <a:solidFill>
                  <a:prstClr val="black"/>
                </a:solidFill>
              </a:rPr>
              <a:pPr/>
              <a:t>119</a:t>
            </a:fld>
            <a:endParaRPr lang="en-US">
              <a:solidFill>
                <a:prstClr val="black"/>
              </a:solidFill>
            </a:endParaRPr>
          </a:p>
        </p:txBody>
      </p:sp>
    </p:spTree>
    <p:extLst>
      <p:ext uri="{BB962C8B-B14F-4D97-AF65-F5344CB8AC3E}">
        <p14:creationId xmlns:p14="http://schemas.microsoft.com/office/powerpoint/2010/main" val="3333307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D5353-6E7C-485F-AA35-DE281D3064B6}" type="slidenum">
              <a:rPr lang="en-US" smtClean="0"/>
              <a:pPr/>
              <a:t>12</a:t>
            </a:fld>
            <a:endParaRPr lang="en-US" dirty="0"/>
          </a:p>
        </p:txBody>
      </p:sp>
    </p:spTree>
    <p:extLst>
      <p:ext uri="{BB962C8B-B14F-4D97-AF65-F5344CB8AC3E}">
        <p14:creationId xmlns:p14="http://schemas.microsoft.com/office/powerpoint/2010/main" val="24009307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en-US" dirty="0"/>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4FBE8287-B2FE-46C9-84BC-433985418B79}" type="slidenum">
              <a:rPr lang="en-US" altLang="en-US" smtClean="0"/>
              <a:pPr/>
              <a:t>120</a:t>
            </a:fld>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0611B8ED-3563-CD45-9391-D40A6EF97963}" type="slidenum">
              <a:rPr lang="en-US" smtClean="0">
                <a:solidFill>
                  <a:prstClr val="black"/>
                </a:solidFill>
              </a:rPr>
              <a:pPr/>
              <a:t>121</a:t>
            </a:fld>
            <a:endParaRPr lang="en-US">
              <a:solidFill>
                <a:prstClr val="black"/>
              </a:solidFill>
            </a:endParaRPr>
          </a:p>
        </p:txBody>
      </p:sp>
    </p:spTree>
    <p:extLst>
      <p:ext uri="{BB962C8B-B14F-4D97-AF65-F5344CB8AC3E}">
        <p14:creationId xmlns:p14="http://schemas.microsoft.com/office/powerpoint/2010/main" val="7027831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en-US" dirty="0"/>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16761E1B-D8D7-4451-97B5-C7F3CDE87343}" type="slidenum">
              <a:rPr lang="en-US" altLang="en-US" smtClean="0"/>
              <a:pPr/>
              <a:t>122</a:t>
            </a:fld>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en-US" dirty="0"/>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B545C369-CF5F-4C12-BE44-5F06AD36D4F8}" type="slidenum">
              <a:rPr lang="en-US" altLang="en-US" smtClean="0"/>
              <a:pPr/>
              <a:t>123</a:t>
            </a:fld>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B57260B3-A1B9-48F8-8DB4-F952DD00789F}" type="slidenum">
              <a:rPr lang="en-US" altLang="en-US" smtClean="0"/>
              <a:pPr/>
              <a:t>124</a:t>
            </a:fld>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en-US" dirty="0"/>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E41E3123-9E58-4306-A7CF-2E6B7C6D367B}" type="slidenum">
              <a:rPr lang="en-US" altLang="en-US" smtClean="0"/>
              <a:pPr/>
              <a:t>125</a:t>
            </a:fld>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4179814" y="9179724"/>
            <a:ext cx="3197212" cy="48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17" tIns="47810" rIns="95617" bIns="47810" anchor="b"/>
          <a:lstStyle>
            <a:lvl1pPr eaLnBrk="0" hangingPunct="0">
              <a:defRPr sz="2200" b="1">
                <a:solidFill>
                  <a:schemeClr val="tx1"/>
                </a:solidFill>
                <a:latin typeface="Arial" charset="0"/>
                <a:ea typeface="ＭＳ Ｐゴシック" charset="0"/>
                <a:cs typeface="ＭＳ Ｐゴシック" charset="0"/>
              </a:defRPr>
            </a:lvl1pPr>
            <a:lvl2pPr marL="742950" indent="-285750" eaLnBrk="0" hangingPunct="0">
              <a:defRPr sz="2200" b="1">
                <a:solidFill>
                  <a:schemeClr val="tx1"/>
                </a:solidFill>
                <a:latin typeface="Arial" charset="0"/>
                <a:ea typeface="ＭＳ Ｐゴシック" charset="0"/>
              </a:defRPr>
            </a:lvl2pPr>
            <a:lvl3pPr marL="1143000" indent="-228600" eaLnBrk="0" hangingPunct="0">
              <a:defRPr sz="2200" b="1">
                <a:solidFill>
                  <a:schemeClr val="tx1"/>
                </a:solidFill>
                <a:latin typeface="Arial" charset="0"/>
                <a:ea typeface="ＭＳ Ｐゴシック" charset="0"/>
              </a:defRPr>
            </a:lvl3pPr>
            <a:lvl4pPr marL="1600200" indent="-228600" eaLnBrk="0" hangingPunct="0">
              <a:defRPr sz="2200" b="1">
                <a:solidFill>
                  <a:schemeClr val="tx1"/>
                </a:solidFill>
                <a:latin typeface="Arial" charset="0"/>
                <a:ea typeface="ＭＳ Ｐゴシック" charset="0"/>
              </a:defRPr>
            </a:lvl4pPr>
            <a:lvl5pPr marL="2057400" indent="-228600" eaLnBrk="0" hangingPunct="0">
              <a:defRPr sz="2200" b="1">
                <a:solidFill>
                  <a:schemeClr val="tx1"/>
                </a:solidFill>
                <a:latin typeface="Arial" charset="0"/>
                <a:ea typeface="ＭＳ Ｐゴシック" charset="0"/>
              </a:defRPr>
            </a:lvl5pPr>
            <a:lvl6pPr marL="2514600" indent="-228600" eaLnBrk="0" fontAlgn="base" hangingPunct="0">
              <a:spcBef>
                <a:spcPct val="0"/>
              </a:spcBef>
              <a:spcAft>
                <a:spcPct val="0"/>
              </a:spcAft>
              <a:defRPr sz="2200" b="1">
                <a:solidFill>
                  <a:schemeClr val="tx1"/>
                </a:solidFill>
                <a:latin typeface="Arial" charset="0"/>
                <a:ea typeface="ＭＳ Ｐゴシック" charset="0"/>
              </a:defRPr>
            </a:lvl6pPr>
            <a:lvl7pPr marL="2971800" indent="-228600" eaLnBrk="0" fontAlgn="base" hangingPunct="0">
              <a:spcBef>
                <a:spcPct val="0"/>
              </a:spcBef>
              <a:spcAft>
                <a:spcPct val="0"/>
              </a:spcAft>
              <a:defRPr sz="2200" b="1">
                <a:solidFill>
                  <a:schemeClr val="tx1"/>
                </a:solidFill>
                <a:latin typeface="Arial" charset="0"/>
                <a:ea typeface="ＭＳ Ｐゴシック" charset="0"/>
              </a:defRPr>
            </a:lvl7pPr>
            <a:lvl8pPr marL="3429000" indent="-228600" eaLnBrk="0" fontAlgn="base" hangingPunct="0">
              <a:spcBef>
                <a:spcPct val="0"/>
              </a:spcBef>
              <a:spcAft>
                <a:spcPct val="0"/>
              </a:spcAft>
              <a:defRPr sz="2200" b="1">
                <a:solidFill>
                  <a:schemeClr val="tx1"/>
                </a:solidFill>
                <a:latin typeface="Arial" charset="0"/>
                <a:ea typeface="ＭＳ Ｐゴシック" charset="0"/>
              </a:defRPr>
            </a:lvl8pPr>
            <a:lvl9pPr marL="3886200" indent="-228600" eaLnBrk="0" fontAlgn="base" hangingPunct="0">
              <a:spcBef>
                <a:spcPct val="0"/>
              </a:spcBef>
              <a:spcAft>
                <a:spcPct val="0"/>
              </a:spcAft>
              <a:defRPr sz="2200" b="1">
                <a:solidFill>
                  <a:schemeClr val="tx1"/>
                </a:solidFill>
                <a:latin typeface="Arial" charset="0"/>
                <a:ea typeface="ＭＳ Ｐゴシック" charset="0"/>
              </a:defRPr>
            </a:lvl9pPr>
          </a:lstStyle>
          <a:p>
            <a:pPr algn="r" eaLnBrk="1" hangingPunct="1"/>
            <a:fld id="{5E42D67B-5369-F14E-A030-A964B67AD6C0}" type="slidenum">
              <a:rPr lang="en-US" sz="1300" b="0">
                <a:solidFill>
                  <a:prstClr val="black"/>
                </a:solidFill>
              </a:rPr>
              <a:pPr algn="r" eaLnBrk="1" hangingPunct="1"/>
              <a:t>126</a:t>
            </a:fld>
            <a:endParaRPr lang="en-US" sz="1300" b="0">
              <a:solidFill>
                <a:prstClr val="black"/>
              </a:solidFill>
            </a:endParaRPr>
          </a:p>
        </p:txBody>
      </p:sp>
      <p:sp>
        <p:nvSpPr>
          <p:cNvPr id="93187" name="Rectangle 7"/>
          <p:cNvSpPr txBox="1">
            <a:spLocks noGrp="1" noChangeArrowheads="1"/>
          </p:cNvSpPr>
          <p:nvPr/>
        </p:nvSpPr>
        <p:spPr bwMode="auto">
          <a:xfrm>
            <a:off x="4181486" y="9181376"/>
            <a:ext cx="3197212" cy="48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0" tIns="47785" rIns="95570" bIns="47785" anchor="b"/>
          <a:lstStyle>
            <a:lvl1pPr defTabSz="931863" eaLnBrk="0" hangingPunct="0">
              <a:defRPr sz="2200" b="1">
                <a:solidFill>
                  <a:schemeClr val="tx1"/>
                </a:solidFill>
                <a:latin typeface="Arial" charset="0"/>
                <a:ea typeface="ＭＳ Ｐゴシック" charset="0"/>
                <a:cs typeface="ＭＳ Ｐゴシック" charset="0"/>
              </a:defRPr>
            </a:lvl1pPr>
            <a:lvl2pPr marL="742950" indent="-285750" defTabSz="931863" eaLnBrk="0" hangingPunct="0">
              <a:defRPr sz="2200" b="1">
                <a:solidFill>
                  <a:schemeClr val="tx1"/>
                </a:solidFill>
                <a:latin typeface="Arial" charset="0"/>
                <a:ea typeface="ＭＳ Ｐゴシック" charset="0"/>
              </a:defRPr>
            </a:lvl2pPr>
            <a:lvl3pPr marL="1143000" indent="-228600" defTabSz="931863" eaLnBrk="0" hangingPunct="0">
              <a:defRPr sz="2200" b="1">
                <a:solidFill>
                  <a:schemeClr val="tx1"/>
                </a:solidFill>
                <a:latin typeface="Arial" charset="0"/>
                <a:ea typeface="ＭＳ Ｐゴシック" charset="0"/>
              </a:defRPr>
            </a:lvl3pPr>
            <a:lvl4pPr marL="1600200" indent="-228600" defTabSz="931863" eaLnBrk="0" hangingPunct="0">
              <a:defRPr sz="2200" b="1">
                <a:solidFill>
                  <a:schemeClr val="tx1"/>
                </a:solidFill>
                <a:latin typeface="Arial" charset="0"/>
                <a:ea typeface="ＭＳ Ｐゴシック" charset="0"/>
              </a:defRPr>
            </a:lvl4pPr>
            <a:lvl5pPr marL="2057400" indent="-228600" defTabSz="931863" eaLnBrk="0" hangingPunct="0">
              <a:defRPr sz="2200" b="1">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200" b="1">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200" b="1">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200" b="1">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200" b="1">
                <a:solidFill>
                  <a:schemeClr val="tx1"/>
                </a:solidFill>
                <a:latin typeface="Arial" charset="0"/>
                <a:ea typeface="ＭＳ Ｐゴシック" charset="0"/>
              </a:defRPr>
            </a:lvl9pPr>
          </a:lstStyle>
          <a:p>
            <a:pPr algn="r" eaLnBrk="1" hangingPunct="1"/>
            <a:fld id="{59D4E058-0A15-8640-A56E-8E1A28784864}" type="slidenum">
              <a:rPr lang="en-US" sz="1300" b="0">
                <a:solidFill>
                  <a:prstClr val="black"/>
                </a:solidFill>
                <a:latin typeface="Times New Roman" charset="0"/>
              </a:rPr>
              <a:pPr algn="r" eaLnBrk="1" hangingPunct="1"/>
              <a:t>126</a:t>
            </a:fld>
            <a:endParaRPr lang="en-US" sz="1300" b="0">
              <a:solidFill>
                <a:prstClr val="black"/>
              </a:solidFill>
              <a:latin typeface="Times New Roman" charset="0"/>
            </a:endParaRPr>
          </a:p>
        </p:txBody>
      </p:sp>
      <p:sp>
        <p:nvSpPr>
          <p:cNvPr id="93188" name="Rectangle 2"/>
          <p:cNvSpPr>
            <a:spLocks noGrp="1" noRot="1" noChangeAspect="1" noChangeArrowheads="1" noTextEdit="1"/>
          </p:cNvSpPr>
          <p:nvPr>
            <p:ph type="sldImg"/>
          </p:nvPr>
        </p:nvSpPr>
        <p:spPr>
          <a:xfrm>
            <a:off x="1271588" y="722313"/>
            <a:ext cx="4833937" cy="3625850"/>
          </a:xfrm>
          <a:ln/>
        </p:spPr>
      </p:sp>
      <p:sp>
        <p:nvSpPr>
          <p:cNvPr id="93189" name="Rectangle 3"/>
          <p:cNvSpPr>
            <a:spLocks noGrp="1" noChangeArrowheads="1"/>
          </p:cNvSpPr>
          <p:nvPr>
            <p:ph type="body" idx="1"/>
          </p:nvPr>
        </p:nvSpPr>
        <p:spPr>
          <a:xfrm>
            <a:off x="985947" y="4589043"/>
            <a:ext cx="5406802" cy="43510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0" tIns="47785" rIns="95570" bIns="47785"/>
          <a:lstStyle/>
          <a:p>
            <a:endParaRPr lang="en-US" i="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1609461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C9021B-9626-4F58-9B34-4DC1221B329C}" type="slidenum">
              <a:rPr lang="en-US" smtClean="0"/>
              <a:t>127</a:t>
            </a:fld>
            <a:endParaRPr lang="en-US"/>
          </a:p>
        </p:txBody>
      </p:sp>
    </p:spTree>
    <p:extLst>
      <p:ext uri="{BB962C8B-B14F-4D97-AF65-F5344CB8AC3E}">
        <p14:creationId xmlns:p14="http://schemas.microsoft.com/office/powerpoint/2010/main" val="199951094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en-US" dirty="0"/>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1C3879BF-4748-443F-B27C-BDB9868B4086}" type="slidenum">
              <a:rPr lang="en-US" altLang="en-US" smtClean="0"/>
              <a:pPr/>
              <a:t>128</a:t>
            </a:fld>
            <a:endParaRPr lang="en-US"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defTabSz="938831"/>
            <a:endParaRPr lang="en-US" altLang="en-US" dirty="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67130950-7907-4F65-B507-D04D9FD34C2B}" type="slidenum">
              <a:rPr lang="en-US" altLang="en-US" smtClean="0"/>
              <a:pPr/>
              <a:t>129</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sz="1400" dirty="0"/>
          </a:p>
        </p:txBody>
      </p:sp>
      <p:sp>
        <p:nvSpPr>
          <p:cNvPr id="4" name="Slide Number Placeholder 3"/>
          <p:cNvSpPr>
            <a:spLocks noGrp="1"/>
          </p:cNvSpPr>
          <p:nvPr>
            <p:ph type="sldNum" sz="quarter" idx="10"/>
          </p:nvPr>
        </p:nvSpPr>
        <p:spPr/>
        <p:txBody>
          <a:bodyPr/>
          <a:lstStyle/>
          <a:p>
            <a:fld id="{C0BD5353-6E7C-485F-AA35-DE281D3064B6}" type="slidenum">
              <a:rPr lang="en-US" smtClean="0"/>
              <a:pPr/>
              <a:t>13</a:t>
            </a:fld>
            <a:endParaRPr lang="en-US" dirty="0"/>
          </a:p>
        </p:txBody>
      </p:sp>
    </p:spTree>
    <p:extLst>
      <p:ext uri="{BB962C8B-B14F-4D97-AF65-F5344CB8AC3E}">
        <p14:creationId xmlns:p14="http://schemas.microsoft.com/office/powerpoint/2010/main" val="101978179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EC94F-8C1F-4EB4-9446-235430DAE99F}" type="slidenum">
              <a:rPr lang="en-US" smtClean="0"/>
              <a:t>130</a:t>
            </a:fld>
            <a:endParaRPr lang="en-US" dirty="0"/>
          </a:p>
        </p:txBody>
      </p:sp>
    </p:spTree>
    <p:extLst>
      <p:ext uri="{BB962C8B-B14F-4D97-AF65-F5344CB8AC3E}">
        <p14:creationId xmlns:p14="http://schemas.microsoft.com/office/powerpoint/2010/main" val="58249022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EC94F-8C1F-4EB4-9446-235430DAE99F}" type="slidenum">
              <a:rPr lang="en-US" smtClean="0"/>
              <a:t>131</a:t>
            </a:fld>
            <a:endParaRPr lang="en-US" dirty="0"/>
          </a:p>
        </p:txBody>
      </p:sp>
    </p:spTree>
    <p:extLst>
      <p:ext uri="{BB962C8B-B14F-4D97-AF65-F5344CB8AC3E}">
        <p14:creationId xmlns:p14="http://schemas.microsoft.com/office/powerpoint/2010/main" val="68595745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endParaRPr lang="en-US" altLang="en-US" sz="1000" dirty="0"/>
          </a:p>
        </p:txBody>
      </p:sp>
      <p:sp>
        <p:nvSpPr>
          <p:cNvPr id="168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38648512" indent="-38182672">
              <a:spcBef>
                <a:spcPct val="30000"/>
              </a:spcBef>
              <a:defRPr sz="1200">
                <a:solidFill>
                  <a:schemeClr val="tx1"/>
                </a:solidFill>
                <a:latin typeface="Calibri" charset="0"/>
                <a:ea typeface="ＭＳ Ｐゴシック" charset="-128"/>
              </a:defRPr>
            </a:lvl2pPr>
            <a:lvl3pPr marL="1164599" indent="-232919">
              <a:spcBef>
                <a:spcPct val="30000"/>
              </a:spcBef>
              <a:defRPr sz="1200">
                <a:solidFill>
                  <a:schemeClr val="tx1"/>
                </a:solidFill>
                <a:latin typeface="Calibri" charset="0"/>
                <a:ea typeface="ＭＳ Ｐゴシック" charset="-128"/>
              </a:defRPr>
            </a:lvl3pPr>
            <a:lvl4pPr marL="1630439" indent="-232919">
              <a:spcBef>
                <a:spcPct val="30000"/>
              </a:spcBef>
              <a:defRPr sz="1200">
                <a:solidFill>
                  <a:schemeClr val="tx1"/>
                </a:solidFill>
                <a:latin typeface="Calibri" charset="0"/>
                <a:ea typeface="ＭＳ Ｐゴシック" charset="-128"/>
              </a:defRPr>
            </a:lvl4pPr>
            <a:lvl5pPr marL="2096278" indent="-232919">
              <a:spcBef>
                <a:spcPct val="30000"/>
              </a:spcBef>
              <a:defRPr sz="1200">
                <a:solidFill>
                  <a:schemeClr val="tx1"/>
                </a:solidFill>
                <a:latin typeface="Calibri" charset="0"/>
                <a:ea typeface="ＭＳ Ｐゴシック" charset="-128"/>
              </a:defRPr>
            </a:lvl5pPr>
            <a:lvl6pPr marL="2562118" indent="-232919" eaLnBrk="0" fontAlgn="base" hangingPunct="0">
              <a:spcBef>
                <a:spcPct val="30000"/>
              </a:spcBef>
              <a:spcAft>
                <a:spcPct val="0"/>
              </a:spcAft>
              <a:defRPr sz="1200">
                <a:solidFill>
                  <a:schemeClr val="tx1"/>
                </a:solidFill>
                <a:latin typeface="Calibri" charset="0"/>
                <a:ea typeface="ＭＳ Ｐゴシック" charset="-128"/>
              </a:defRPr>
            </a:lvl6pPr>
            <a:lvl7pPr marL="3027957" indent="-232919" eaLnBrk="0" fontAlgn="base" hangingPunct="0">
              <a:spcBef>
                <a:spcPct val="30000"/>
              </a:spcBef>
              <a:spcAft>
                <a:spcPct val="0"/>
              </a:spcAft>
              <a:defRPr sz="1200">
                <a:solidFill>
                  <a:schemeClr val="tx1"/>
                </a:solidFill>
                <a:latin typeface="Calibri" charset="0"/>
                <a:ea typeface="ＭＳ Ｐゴシック" charset="-128"/>
              </a:defRPr>
            </a:lvl7pPr>
            <a:lvl8pPr marL="3493797" indent="-232919" eaLnBrk="0" fontAlgn="base" hangingPunct="0">
              <a:spcBef>
                <a:spcPct val="30000"/>
              </a:spcBef>
              <a:spcAft>
                <a:spcPct val="0"/>
              </a:spcAft>
              <a:defRPr sz="1200">
                <a:solidFill>
                  <a:schemeClr val="tx1"/>
                </a:solidFill>
                <a:latin typeface="Calibri" charset="0"/>
                <a:ea typeface="ＭＳ Ｐゴシック" charset="-128"/>
              </a:defRPr>
            </a:lvl8pPr>
            <a:lvl9pPr marL="3959637" indent="-232919"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7438239A-D3FF-4F1A-960A-B7A5DE3CFE2F}" type="slidenum">
              <a:rPr lang="en-US" altLang="en-US">
                <a:latin typeface="Arial" charset="0"/>
              </a:rPr>
              <a:pPr>
                <a:spcBef>
                  <a:spcPct val="0"/>
                </a:spcBef>
              </a:pPr>
              <a:t>132</a:t>
            </a:fld>
            <a:endParaRPr lang="en-US" altLang="en-US">
              <a:latin typeface="Arial" charset="0"/>
            </a:endParaRPr>
          </a:p>
        </p:txBody>
      </p:sp>
    </p:spTree>
    <p:extLst>
      <p:ext uri="{BB962C8B-B14F-4D97-AF65-F5344CB8AC3E}">
        <p14:creationId xmlns:p14="http://schemas.microsoft.com/office/powerpoint/2010/main" val="222090033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0465C38E-5478-4F1F-B668-1574073AE6D9}" type="slidenum">
              <a:rPr lang="en-US" altLang="en-US" smtClean="0">
                <a:solidFill>
                  <a:srgbClr val="000000"/>
                </a:solidFill>
              </a:rPr>
              <a:pPr/>
              <a:t>133</a:t>
            </a:fld>
            <a:endParaRPr lang="en-US" altLang="en-US">
              <a:solidFill>
                <a:srgbClr val="000000"/>
              </a:solidFill>
            </a:endParaRPr>
          </a:p>
        </p:txBody>
      </p:sp>
      <p:sp>
        <p:nvSpPr>
          <p:cNvPr id="153604" name="Notes Placeholder 4"/>
          <p:cNvSpPr>
            <a:spLocks noGrp="1"/>
          </p:cNvSpPr>
          <p:nvPr/>
        </p:nvSpPr>
        <p:spPr bwMode="auto">
          <a:xfrm>
            <a:off x="701676" y="4416445"/>
            <a:ext cx="560705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2" tIns="46141" rIns="92282" bIns="4614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30000"/>
              </a:spcBef>
            </a:pPr>
            <a:endParaRPr lang="en-US" altLang="en-US" sz="1300">
              <a:solidFill>
                <a:srgbClr val="000000"/>
              </a:solidFill>
              <a:latin typeface="Calibri" pitchFamily="34" charset="0"/>
            </a:endParaRPr>
          </a:p>
        </p:txBody>
      </p:sp>
      <p:sp>
        <p:nvSpPr>
          <p:cNvPr id="153605" name="Notes Placeholder 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i="1" dirty="0"/>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panose="020B0604020202020204" pitchFamily="34" charset="0"/>
                <a:ea typeface="ＭＳ Ｐゴシック" panose="020B0600070205080204" pitchFamily="34" charset="-128"/>
              </a:defRPr>
            </a:lvl1pPr>
            <a:lvl2pPr marL="742874" indent="-285721">
              <a:defRPr sz="4000">
                <a:solidFill>
                  <a:schemeClr val="tx1"/>
                </a:solidFill>
                <a:latin typeface="Arial" panose="020B0604020202020204" pitchFamily="34" charset="0"/>
                <a:ea typeface="ＭＳ Ｐゴシック" panose="020B0600070205080204" pitchFamily="34" charset="-128"/>
              </a:defRPr>
            </a:lvl2pPr>
            <a:lvl3pPr marL="1142884" indent="-228576">
              <a:defRPr sz="4000">
                <a:solidFill>
                  <a:schemeClr val="tx1"/>
                </a:solidFill>
                <a:latin typeface="Arial" panose="020B0604020202020204" pitchFamily="34" charset="0"/>
                <a:ea typeface="ＭＳ Ｐゴシック" panose="020B0600070205080204" pitchFamily="34" charset="-128"/>
              </a:defRPr>
            </a:lvl3pPr>
            <a:lvl4pPr marL="1600038" indent="-228576">
              <a:defRPr sz="4000">
                <a:solidFill>
                  <a:schemeClr val="tx1"/>
                </a:solidFill>
                <a:latin typeface="Arial" panose="020B0604020202020204" pitchFamily="34" charset="0"/>
                <a:ea typeface="ＭＳ Ｐゴシック" panose="020B0600070205080204" pitchFamily="34" charset="-128"/>
              </a:defRPr>
            </a:lvl4pPr>
            <a:lvl5pPr marL="2057191" indent="-228576">
              <a:defRPr sz="4000">
                <a:solidFill>
                  <a:schemeClr val="tx1"/>
                </a:solidFill>
                <a:latin typeface="Arial" panose="020B0604020202020204" pitchFamily="34" charset="0"/>
                <a:ea typeface="ＭＳ Ｐゴシック" panose="020B0600070205080204" pitchFamily="34" charset="-128"/>
              </a:defRPr>
            </a:lvl5pPr>
            <a:lvl6pPr marL="2514345" indent="-228576"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499" indent="-228576"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8653" indent="-228576"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5806" indent="-228576"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fld id="{595AA389-12C4-4BDB-8D52-93CE46522082}" type="slidenum">
              <a:rPr lang="en-US" altLang="en-US" sz="1200"/>
              <a:pPr/>
              <a:t>134</a:t>
            </a:fld>
            <a:endParaRPr lang="en-US" altLang="en-US" sz="1200" dirty="0"/>
          </a:p>
        </p:txBody>
      </p:sp>
    </p:spTree>
    <p:extLst>
      <p:ext uri="{BB962C8B-B14F-4D97-AF65-F5344CB8AC3E}">
        <p14:creationId xmlns:p14="http://schemas.microsoft.com/office/powerpoint/2010/main" val="143422725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EC94F-8C1F-4EB4-9446-235430DAE99F}" type="slidenum">
              <a:rPr lang="en-US" smtClean="0"/>
              <a:t>135</a:t>
            </a:fld>
            <a:endParaRPr lang="en-US" dirty="0"/>
          </a:p>
        </p:txBody>
      </p:sp>
    </p:spTree>
    <p:extLst>
      <p:ext uri="{BB962C8B-B14F-4D97-AF65-F5344CB8AC3E}">
        <p14:creationId xmlns:p14="http://schemas.microsoft.com/office/powerpoint/2010/main" val="41643833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BD5353-6E7C-485F-AA35-DE281D3064B6}" type="slidenum">
              <a:rPr lang="en-US" smtClean="0"/>
              <a:pPr/>
              <a:t>136</a:t>
            </a:fld>
            <a:endParaRPr lang="en-US" dirty="0"/>
          </a:p>
        </p:txBody>
      </p:sp>
    </p:spTree>
    <p:extLst>
      <p:ext uri="{BB962C8B-B14F-4D97-AF65-F5344CB8AC3E}">
        <p14:creationId xmlns:p14="http://schemas.microsoft.com/office/powerpoint/2010/main" val="285931597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D5353-6E7C-485F-AA35-DE281D3064B6}" type="slidenum">
              <a:rPr lang="en-US" smtClean="0"/>
              <a:pPr/>
              <a:t>137</a:t>
            </a:fld>
            <a:endParaRPr lang="en-US" dirty="0"/>
          </a:p>
        </p:txBody>
      </p:sp>
    </p:spTree>
    <p:extLst>
      <p:ext uri="{BB962C8B-B14F-4D97-AF65-F5344CB8AC3E}">
        <p14:creationId xmlns:p14="http://schemas.microsoft.com/office/powerpoint/2010/main" val="427677577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D5353-6E7C-485F-AA35-DE281D3064B6}" type="slidenum">
              <a:rPr lang="en-US" smtClean="0"/>
              <a:pPr/>
              <a:t>138</a:t>
            </a:fld>
            <a:endParaRPr lang="en-US" dirty="0"/>
          </a:p>
        </p:txBody>
      </p:sp>
    </p:spTree>
    <p:extLst>
      <p:ext uri="{BB962C8B-B14F-4D97-AF65-F5344CB8AC3E}">
        <p14:creationId xmlns:p14="http://schemas.microsoft.com/office/powerpoint/2010/main" val="43064853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BDDA7C25-659A-41A3-B1D6-D26348742E67}" type="slidenum">
              <a:rPr lang="en-US" altLang="en-US" smtClean="0"/>
              <a:pPr/>
              <a:t>139</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D5353-6E7C-485F-AA35-DE281D3064B6}" type="slidenum">
              <a:rPr lang="en-US" smtClean="0"/>
              <a:pPr/>
              <a:t>14</a:t>
            </a:fld>
            <a:endParaRPr lang="en-US" dirty="0"/>
          </a:p>
        </p:txBody>
      </p:sp>
    </p:spTree>
    <p:extLst>
      <p:ext uri="{BB962C8B-B14F-4D97-AF65-F5344CB8AC3E}">
        <p14:creationId xmlns:p14="http://schemas.microsoft.com/office/powerpoint/2010/main" val="332850800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97E6510A-6E89-412D-A7AD-B5FBDE30BF61}" type="slidenum">
              <a:rPr lang="en-US" altLang="en-US" smtClean="0">
                <a:solidFill>
                  <a:srgbClr val="000000"/>
                </a:solidFill>
              </a:rPr>
              <a:pPr/>
              <a:t>140</a:t>
            </a:fld>
            <a:endParaRPr lang="en-US" altLang="en-US">
              <a:solidFill>
                <a:srgbClr val="000000"/>
              </a:solidFill>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aseline="0" dirty="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D165D226-051E-418D-92F8-0A0064F86731}" type="slidenum">
              <a:rPr lang="en-US" altLang="en-US" smtClean="0"/>
              <a:pPr/>
              <a:t>141</a:t>
            </a:fld>
            <a:endParaRPr lang="en-US"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BD5353-6E7C-485F-AA35-DE281D3064B6}" type="slidenum">
              <a:rPr lang="en-US" smtClean="0"/>
              <a:pPr/>
              <a:t>142</a:t>
            </a:fld>
            <a:endParaRPr lang="en-US" dirty="0"/>
          </a:p>
        </p:txBody>
      </p:sp>
    </p:spTree>
    <p:extLst>
      <p:ext uri="{BB962C8B-B14F-4D97-AF65-F5344CB8AC3E}">
        <p14:creationId xmlns:p14="http://schemas.microsoft.com/office/powerpoint/2010/main" val="187839741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xfrm>
            <a:off x="685800" y="4267200"/>
            <a:ext cx="560832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66403B5D-91A2-4143-940D-1A86664A9477}" type="slidenum">
              <a:rPr lang="en-US" altLang="en-US" smtClean="0">
                <a:solidFill>
                  <a:srgbClr val="000000"/>
                </a:solidFill>
              </a:rPr>
              <a:pPr/>
              <a:t>143</a:t>
            </a:fld>
            <a:endParaRPr lang="en-US" altLang="en-US" dirty="0">
              <a:solidFill>
                <a:srgbClr val="000000"/>
              </a:solidFill>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2650AC-6CF8-44C9-9392-A17EC8AF8D6F}" type="slidenum">
              <a:rPr lang="en-US" smtClean="0"/>
              <a:t>144</a:t>
            </a:fld>
            <a:endParaRPr lang="en-US"/>
          </a:p>
        </p:txBody>
      </p:sp>
    </p:spTree>
    <p:extLst>
      <p:ext uri="{BB962C8B-B14F-4D97-AF65-F5344CB8AC3E}">
        <p14:creationId xmlns:p14="http://schemas.microsoft.com/office/powerpoint/2010/main" val="149317482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84BC09-7016-4FFB-86A4-E4FB963F35A6}" type="slidenum">
              <a:rPr lang="en-US" smtClean="0"/>
              <a:pPr/>
              <a:t>145</a:t>
            </a:fld>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pPr eaLnBrk="1" hangingPunct="1"/>
            <a:fld id="{5A4722C7-A201-4A58-B6D8-09A9AEF9DC90}" type="slidenum">
              <a:rPr lang="en-US" altLang="en-US" smtClean="0">
                <a:latin typeface="Calibri" pitchFamily="34" charset="0"/>
              </a:rPr>
              <a:pPr eaLnBrk="1" hangingPunct="1"/>
              <a:t>146</a:t>
            </a:fld>
            <a:endParaRPr lang="en-US" altLang="en-US">
              <a:latin typeface="Calibri" pitchFamily="34"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DA51C1B2-ACD0-4C12-928D-65F4F83EAF91}" type="slidenum">
              <a:rPr lang="en-US" altLang="en-US" smtClean="0">
                <a:solidFill>
                  <a:srgbClr val="000000"/>
                </a:solidFill>
              </a:rPr>
              <a:pPr/>
              <a:t>147</a:t>
            </a:fld>
            <a:endParaRPr lang="en-US" alt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3008"/>
            <a:endParaRPr lang="en-US" altLang="en-US" dirty="0">
              <a:latin typeface="Arial" charset="0"/>
              <a:ea typeface="ＭＳ Ｐゴシック" pitchFamily="34" charset="-128"/>
            </a:endParaRPr>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F3D957DF-0C17-451D-A2FB-83CFBA80F308}" type="slidenum">
              <a:rPr lang="en-US" altLang="en-US" smtClean="0">
                <a:ea typeface="ＭＳ Ｐゴシック" pitchFamily="34" charset="-128"/>
              </a:rPr>
              <a:pPr/>
              <a:t>15</a:t>
            </a:fld>
            <a:endParaRPr lang="en-US" altLang="en-US" dirty="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EC94F-8C1F-4EB4-9446-235430DAE99F}" type="slidenum">
              <a:rPr lang="en-US" smtClean="0"/>
              <a:t>16</a:t>
            </a:fld>
            <a:endParaRPr lang="en-US" dirty="0"/>
          </a:p>
        </p:txBody>
      </p:sp>
    </p:spTree>
    <p:extLst>
      <p:ext uri="{BB962C8B-B14F-4D97-AF65-F5344CB8AC3E}">
        <p14:creationId xmlns:p14="http://schemas.microsoft.com/office/powerpoint/2010/main" val="3900900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D5353-6E7C-485F-AA35-DE281D3064B6}" type="slidenum">
              <a:rPr lang="en-US" smtClean="0"/>
              <a:pPr/>
              <a:t>17</a:t>
            </a:fld>
            <a:endParaRPr lang="en-US" dirty="0"/>
          </a:p>
        </p:txBody>
      </p:sp>
    </p:spTree>
    <p:extLst>
      <p:ext uri="{BB962C8B-B14F-4D97-AF65-F5344CB8AC3E}">
        <p14:creationId xmlns:p14="http://schemas.microsoft.com/office/powerpoint/2010/main" val="3457973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A3F6856F-BA06-48F5-B48C-53C2B67A6E3D}" type="slidenum">
              <a:rPr lang="en-US" altLang="en-US" smtClean="0"/>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A3F6856F-BA06-48F5-B48C-53C2B67A6E3D}" type="slidenum">
              <a:rPr lang="en-US" altLang="en-US" smtClean="0"/>
              <a:pPr/>
              <a:t>19</a:t>
            </a:fld>
            <a:endParaRPr lang="en-US" altLang="en-US"/>
          </a:p>
        </p:txBody>
      </p:sp>
    </p:spTree>
    <p:extLst>
      <p:ext uri="{BB962C8B-B14F-4D97-AF65-F5344CB8AC3E}">
        <p14:creationId xmlns:p14="http://schemas.microsoft.com/office/powerpoint/2010/main" val="1261682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D5353-6E7C-485F-AA35-DE281D3064B6}" type="slidenum">
              <a:rPr lang="en-US" smtClean="0"/>
              <a:pPr/>
              <a:t>2</a:t>
            </a:fld>
            <a:endParaRPr lang="en-US" dirty="0"/>
          </a:p>
        </p:txBody>
      </p:sp>
    </p:spTree>
    <p:extLst>
      <p:ext uri="{BB962C8B-B14F-4D97-AF65-F5344CB8AC3E}">
        <p14:creationId xmlns:p14="http://schemas.microsoft.com/office/powerpoint/2010/main" val="380668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D5353-6E7C-485F-AA35-DE281D3064B6}" type="slidenum">
              <a:rPr lang="en-US" smtClean="0"/>
              <a:pPr/>
              <a:t>20</a:t>
            </a:fld>
            <a:endParaRPr lang="en-US" dirty="0"/>
          </a:p>
        </p:txBody>
      </p:sp>
    </p:spTree>
    <p:extLst>
      <p:ext uri="{BB962C8B-B14F-4D97-AF65-F5344CB8AC3E}">
        <p14:creationId xmlns:p14="http://schemas.microsoft.com/office/powerpoint/2010/main" val="2723384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BD5353-6E7C-485F-AA35-DE281D3064B6}" type="slidenum">
              <a:rPr lang="en-US" smtClean="0"/>
              <a:pPr/>
              <a:t>21</a:t>
            </a:fld>
            <a:endParaRPr lang="en-US" dirty="0"/>
          </a:p>
        </p:txBody>
      </p:sp>
    </p:spTree>
    <p:extLst>
      <p:ext uri="{BB962C8B-B14F-4D97-AF65-F5344CB8AC3E}">
        <p14:creationId xmlns:p14="http://schemas.microsoft.com/office/powerpoint/2010/main" val="1790182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BD5353-6E7C-485F-AA35-DE281D3064B6}" type="slidenum">
              <a:rPr lang="en-US" smtClean="0"/>
              <a:pPr/>
              <a:t>22</a:t>
            </a:fld>
            <a:endParaRPr lang="en-US" dirty="0"/>
          </a:p>
        </p:txBody>
      </p:sp>
    </p:spTree>
    <p:extLst>
      <p:ext uri="{BB962C8B-B14F-4D97-AF65-F5344CB8AC3E}">
        <p14:creationId xmlns:p14="http://schemas.microsoft.com/office/powerpoint/2010/main" val="2762863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BD5353-6E7C-485F-AA35-DE281D3064B6}" type="slidenum">
              <a:rPr lang="en-US" smtClean="0"/>
              <a:pPr/>
              <a:t>23</a:t>
            </a:fld>
            <a:endParaRPr lang="en-US" dirty="0"/>
          </a:p>
        </p:txBody>
      </p:sp>
    </p:spTree>
    <p:extLst>
      <p:ext uri="{BB962C8B-B14F-4D97-AF65-F5344CB8AC3E}">
        <p14:creationId xmlns:p14="http://schemas.microsoft.com/office/powerpoint/2010/main" val="1237964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xfrm>
            <a:off x="228600" y="4415792"/>
            <a:ext cx="6629400" cy="48789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endParaRPr lang="en-US" altLang="en-US" baseline="0" dirty="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86029" indent="-302319" eaLnBrk="0" hangingPunct="0">
              <a:defRPr>
                <a:solidFill>
                  <a:schemeClr val="tx1"/>
                </a:solidFill>
                <a:latin typeface="Calibri" pitchFamily="34" charset="0"/>
                <a:cs typeface="Arial" charset="0"/>
              </a:defRPr>
            </a:lvl2pPr>
            <a:lvl3pPr marL="1209274" indent="-241854" eaLnBrk="0" hangingPunct="0">
              <a:defRPr>
                <a:solidFill>
                  <a:schemeClr val="tx1"/>
                </a:solidFill>
                <a:latin typeface="Calibri" pitchFamily="34" charset="0"/>
                <a:cs typeface="Arial" charset="0"/>
              </a:defRPr>
            </a:lvl3pPr>
            <a:lvl4pPr marL="1692983" indent="-241854" eaLnBrk="0" hangingPunct="0">
              <a:defRPr>
                <a:solidFill>
                  <a:schemeClr val="tx1"/>
                </a:solidFill>
                <a:latin typeface="Calibri" pitchFamily="34" charset="0"/>
                <a:cs typeface="Arial" charset="0"/>
              </a:defRPr>
            </a:lvl4pPr>
            <a:lvl5pPr marL="2176694" indent="-241854" eaLnBrk="0" hangingPunct="0">
              <a:defRPr>
                <a:solidFill>
                  <a:schemeClr val="tx1"/>
                </a:solidFill>
                <a:latin typeface="Calibri" pitchFamily="34" charset="0"/>
                <a:cs typeface="Arial" charset="0"/>
              </a:defRPr>
            </a:lvl5pPr>
            <a:lvl6pPr marL="2660403" indent="-241854" eaLnBrk="0" fontAlgn="base" hangingPunct="0">
              <a:spcBef>
                <a:spcPct val="0"/>
              </a:spcBef>
              <a:spcAft>
                <a:spcPct val="0"/>
              </a:spcAft>
              <a:defRPr>
                <a:solidFill>
                  <a:schemeClr val="tx1"/>
                </a:solidFill>
                <a:latin typeface="Calibri" pitchFamily="34" charset="0"/>
                <a:cs typeface="Arial" charset="0"/>
              </a:defRPr>
            </a:lvl6pPr>
            <a:lvl7pPr marL="3144113" indent="-241854" eaLnBrk="0" fontAlgn="base" hangingPunct="0">
              <a:spcBef>
                <a:spcPct val="0"/>
              </a:spcBef>
              <a:spcAft>
                <a:spcPct val="0"/>
              </a:spcAft>
              <a:defRPr>
                <a:solidFill>
                  <a:schemeClr val="tx1"/>
                </a:solidFill>
                <a:latin typeface="Calibri" pitchFamily="34" charset="0"/>
                <a:cs typeface="Arial" charset="0"/>
              </a:defRPr>
            </a:lvl7pPr>
            <a:lvl8pPr marL="3627822" indent="-241854" eaLnBrk="0" fontAlgn="base" hangingPunct="0">
              <a:spcBef>
                <a:spcPct val="0"/>
              </a:spcBef>
              <a:spcAft>
                <a:spcPct val="0"/>
              </a:spcAft>
              <a:defRPr>
                <a:solidFill>
                  <a:schemeClr val="tx1"/>
                </a:solidFill>
                <a:latin typeface="Calibri" pitchFamily="34" charset="0"/>
                <a:cs typeface="Arial" charset="0"/>
              </a:defRPr>
            </a:lvl8pPr>
            <a:lvl9pPr marL="4111532" indent="-241854"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03CCFE5-35AF-40FB-BDEB-468FA9823BC0}" type="slidenum">
              <a:rPr lang="en-US" altLang="en-US" smtClean="0"/>
              <a:pPr eaLnBrk="1" hangingPunct="1"/>
              <a:t>24</a:t>
            </a:fld>
            <a:endParaRPr lang="en-US" altLang="en-US" dirty="0"/>
          </a:p>
        </p:txBody>
      </p:sp>
    </p:spTree>
    <p:extLst>
      <p:ext uri="{BB962C8B-B14F-4D97-AF65-F5344CB8AC3E}">
        <p14:creationId xmlns:p14="http://schemas.microsoft.com/office/powerpoint/2010/main" val="2105357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xfrm>
            <a:off x="856827" y="4414825"/>
            <a:ext cx="560832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en-US" dirty="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56990" indent="-291149" eaLnBrk="0" hangingPunct="0">
              <a:defRPr>
                <a:solidFill>
                  <a:schemeClr val="tx1"/>
                </a:solidFill>
                <a:latin typeface="Calibri" pitchFamily="34" charset="0"/>
                <a:cs typeface="Arial" charset="0"/>
              </a:defRPr>
            </a:lvl2pPr>
            <a:lvl3pPr marL="1164599" indent="-232919" eaLnBrk="0" hangingPunct="0">
              <a:defRPr>
                <a:solidFill>
                  <a:schemeClr val="tx1"/>
                </a:solidFill>
                <a:latin typeface="Calibri" pitchFamily="34" charset="0"/>
                <a:cs typeface="Arial" charset="0"/>
              </a:defRPr>
            </a:lvl3pPr>
            <a:lvl4pPr marL="1630439" indent="-232919" eaLnBrk="0" hangingPunct="0">
              <a:defRPr>
                <a:solidFill>
                  <a:schemeClr val="tx1"/>
                </a:solidFill>
                <a:latin typeface="Calibri" pitchFamily="34" charset="0"/>
                <a:cs typeface="Arial" charset="0"/>
              </a:defRPr>
            </a:lvl4pPr>
            <a:lvl5pPr marL="2096278" indent="-232919" eaLnBrk="0" hangingPunct="0">
              <a:defRPr>
                <a:solidFill>
                  <a:schemeClr val="tx1"/>
                </a:solidFill>
                <a:latin typeface="Calibri" pitchFamily="34" charset="0"/>
                <a:cs typeface="Arial" charset="0"/>
              </a:defRPr>
            </a:lvl5pPr>
            <a:lvl6pPr marL="2562118" indent="-232919" eaLnBrk="0" fontAlgn="base" hangingPunct="0">
              <a:spcBef>
                <a:spcPct val="0"/>
              </a:spcBef>
              <a:spcAft>
                <a:spcPct val="0"/>
              </a:spcAft>
              <a:defRPr>
                <a:solidFill>
                  <a:schemeClr val="tx1"/>
                </a:solidFill>
                <a:latin typeface="Calibri" pitchFamily="34" charset="0"/>
                <a:cs typeface="Arial" charset="0"/>
              </a:defRPr>
            </a:lvl6pPr>
            <a:lvl7pPr marL="3027957" indent="-232919" eaLnBrk="0" fontAlgn="base" hangingPunct="0">
              <a:spcBef>
                <a:spcPct val="0"/>
              </a:spcBef>
              <a:spcAft>
                <a:spcPct val="0"/>
              </a:spcAft>
              <a:defRPr>
                <a:solidFill>
                  <a:schemeClr val="tx1"/>
                </a:solidFill>
                <a:latin typeface="Calibri" pitchFamily="34" charset="0"/>
                <a:cs typeface="Arial" charset="0"/>
              </a:defRPr>
            </a:lvl7pPr>
            <a:lvl8pPr marL="3493797" indent="-232919" eaLnBrk="0" fontAlgn="base" hangingPunct="0">
              <a:spcBef>
                <a:spcPct val="0"/>
              </a:spcBef>
              <a:spcAft>
                <a:spcPct val="0"/>
              </a:spcAft>
              <a:defRPr>
                <a:solidFill>
                  <a:schemeClr val="tx1"/>
                </a:solidFill>
                <a:latin typeface="Calibri" pitchFamily="34" charset="0"/>
                <a:cs typeface="Arial" charset="0"/>
              </a:defRPr>
            </a:lvl8pPr>
            <a:lvl9pPr marL="3959637" indent="-232919"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B03CCFE5-35AF-40FB-BDEB-468FA9823BC0}" type="slidenum">
              <a:rPr lang="en-US" altLang="en-US" smtClean="0"/>
              <a:pPr eaLnBrk="1" hangingPunct="1"/>
              <a:t>25</a:t>
            </a:fld>
            <a:endParaRPr lang="en-US" altLang="en-US"/>
          </a:p>
        </p:txBody>
      </p:sp>
    </p:spTree>
    <p:extLst>
      <p:ext uri="{BB962C8B-B14F-4D97-AF65-F5344CB8AC3E}">
        <p14:creationId xmlns:p14="http://schemas.microsoft.com/office/powerpoint/2010/main" val="2712536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BD5353-6E7C-485F-AA35-DE281D3064B6}" type="slidenum">
              <a:rPr lang="en-US" smtClean="0"/>
              <a:pPr/>
              <a:t>26</a:t>
            </a:fld>
            <a:endParaRPr lang="en-US" dirty="0"/>
          </a:p>
        </p:txBody>
      </p:sp>
    </p:spTree>
    <p:extLst>
      <p:ext uri="{BB962C8B-B14F-4D97-AF65-F5344CB8AC3E}">
        <p14:creationId xmlns:p14="http://schemas.microsoft.com/office/powerpoint/2010/main" val="2264029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a:xfrm>
            <a:off x="304800" y="4415791"/>
            <a:ext cx="6400800" cy="4183380"/>
          </a:xfrm>
        </p:spPr>
        <p:txBody>
          <a:bodyPr>
            <a:noAutofit/>
          </a:bodyPr>
          <a:lstStyle/>
          <a:p>
            <a:endParaRPr lang="en-US" sz="1100" dirty="0"/>
          </a:p>
        </p:txBody>
      </p:sp>
      <p:sp>
        <p:nvSpPr>
          <p:cNvPr id="4" name="Slide Number Placeholder 3"/>
          <p:cNvSpPr>
            <a:spLocks noGrp="1"/>
          </p:cNvSpPr>
          <p:nvPr>
            <p:ph type="sldNum" sz="quarter" idx="10"/>
          </p:nvPr>
        </p:nvSpPr>
        <p:spPr/>
        <p:txBody>
          <a:bodyPr/>
          <a:lstStyle/>
          <a:p>
            <a:fld id="{A7CEC94F-8C1F-4EB4-9446-235430DAE99F}" type="slidenum">
              <a:rPr lang="en-US" smtClean="0"/>
              <a:t>27</a:t>
            </a:fld>
            <a:endParaRPr lang="en-US" dirty="0"/>
          </a:p>
        </p:txBody>
      </p:sp>
    </p:spTree>
    <p:extLst>
      <p:ext uri="{BB962C8B-B14F-4D97-AF65-F5344CB8AC3E}">
        <p14:creationId xmlns:p14="http://schemas.microsoft.com/office/powerpoint/2010/main" val="1603532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483710">
              <a:defRPr/>
            </a:pPr>
            <a:endParaRPr lang="en-US" altLang="en-US" sz="1000" dirty="0">
              <a:cs typeface="Times New Roman" pitchFamily="18" charset="0"/>
            </a:endParaRPr>
          </a:p>
          <a:p>
            <a:endParaRPr lang="en-US" altLang="en-US" sz="1000" dirty="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86029" indent="-302319" eaLnBrk="0" hangingPunct="0">
              <a:defRPr>
                <a:solidFill>
                  <a:schemeClr val="tx1"/>
                </a:solidFill>
                <a:latin typeface="Calibri" pitchFamily="34" charset="0"/>
                <a:cs typeface="Arial" charset="0"/>
              </a:defRPr>
            </a:lvl2pPr>
            <a:lvl3pPr marL="1209274" indent="-241854" eaLnBrk="0" hangingPunct="0">
              <a:defRPr>
                <a:solidFill>
                  <a:schemeClr val="tx1"/>
                </a:solidFill>
                <a:latin typeface="Calibri" pitchFamily="34" charset="0"/>
                <a:cs typeface="Arial" charset="0"/>
              </a:defRPr>
            </a:lvl3pPr>
            <a:lvl4pPr marL="1692983" indent="-241854" eaLnBrk="0" hangingPunct="0">
              <a:defRPr>
                <a:solidFill>
                  <a:schemeClr val="tx1"/>
                </a:solidFill>
                <a:latin typeface="Calibri" pitchFamily="34" charset="0"/>
                <a:cs typeface="Arial" charset="0"/>
              </a:defRPr>
            </a:lvl4pPr>
            <a:lvl5pPr marL="2176694" indent="-241854" eaLnBrk="0" hangingPunct="0">
              <a:defRPr>
                <a:solidFill>
                  <a:schemeClr val="tx1"/>
                </a:solidFill>
                <a:latin typeface="Calibri" pitchFamily="34" charset="0"/>
                <a:cs typeface="Arial" charset="0"/>
              </a:defRPr>
            </a:lvl5pPr>
            <a:lvl6pPr marL="2660403" indent="-241854" eaLnBrk="0" fontAlgn="base" hangingPunct="0">
              <a:spcBef>
                <a:spcPct val="0"/>
              </a:spcBef>
              <a:spcAft>
                <a:spcPct val="0"/>
              </a:spcAft>
              <a:defRPr>
                <a:solidFill>
                  <a:schemeClr val="tx1"/>
                </a:solidFill>
                <a:latin typeface="Calibri" pitchFamily="34" charset="0"/>
                <a:cs typeface="Arial" charset="0"/>
              </a:defRPr>
            </a:lvl6pPr>
            <a:lvl7pPr marL="3144113" indent="-241854" eaLnBrk="0" fontAlgn="base" hangingPunct="0">
              <a:spcBef>
                <a:spcPct val="0"/>
              </a:spcBef>
              <a:spcAft>
                <a:spcPct val="0"/>
              </a:spcAft>
              <a:defRPr>
                <a:solidFill>
                  <a:schemeClr val="tx1"/>
                </a:solidFill>
                <a:latin typeface="Calibri" pitchFamily="34" charset="0"/>
                <a:cs typeface="Arial" charset="0"/>
              </a:defRPr>
            </a:lvl7pPr>
            <a:lvl8pPr marL="3627822" indent="-241854" eaLnBrk="0" fontAlgn="base" hangingPunct="0">
              <a:spcBef>
                <a:spcPct val="0"/>
              </a:spcBef>
              <a:spcAft>
                <a:spcPct val="0"/>
              </a:spcAft>
              <a:defRPr>
                <a:solidFill>
                  <a:schemeClr val="tx1"/>
                </a:solidFill>
                <a:latin typeface="Calibri" pitchFamily="34" charset="0"/>
                <a:cs typeface="Arial" charset="0"/>
              </a:defRPr>
            </a:lvl8pPr>
            <a:lvl9pPr marL="4111532" indent="-241854"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48D56A2C-E85A-4B1C-ACD9-0683253D30A0}" type="slidenum">
              <a:rPr lang="en-US" altLang="en-US" smtClean="0"/>
              <a:pPr eaLnBrk="1" hangingPunct="1"/>
              <a:t>28</a:t>
            </a:fld>
            <a:endParaRPr lang="en-US" altLang="en-US"/>
          </a:p>
        </p:txBody>
      </p:sp>
    </p:spTree>
    <p:extLst>
      <p:ext uri="{BB962C8B-B14F-4D97-AF65-F5344CB8AC3E}">
        <p14:creationId xmlns:p14="http://schemas.microsoft.com/office/powerpoint/2010/main" val="2241818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54">
              <a:defRPr/>
            </a:pPr>
            <a:endParaRPr lang="en-US" altLang="en-US" dirty="0"/>
          </a:p>
        </p:txBody>
      </p:sp>
      <p:sp>
        <p:nvSpPr>
          <p:cNvPr id="4" name="Slide Number Placeholder 3"/>
          <p:cNvSpPr>
            <a:spLocks noGrp="1"/>
          </p:cNvSpPr>
          <p:nvPr>
            <p:ph type="sldNum" sz="quarter" idx="10"/>
          </p:nvPr>
        </p:nvSpPr>
        <p:spPr/>
        <p:txBody>
          <a:bodyPr/>
          <a:lstStyle/>
          <a:p>
            <a:fld id="{2A7D5504-7911-47DD-A0B4-5C7FC246D5C8}" type="slidenum">
              <a:rPr lang="en-US" smtClean="0"/>
              <a:t>29</a:t>
            </a:fld>
            <a:endParaRPr lang="en-US"/>
          </a:p>
        </p:txBody>
      </p:sp>
    </p:spTree>
    <p:extLst>
      <p:ext uri="{BB962C8B-B14F-4D97-AF65-F5344CB8AC3E}">
        <p14:creationId xmlns:p14="http://schemas.microsoft.com/office/powerpoint/2010/main" val="1365456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D5353-6E7C-485F-AA35-DE281D3064B6}" type="slidenum">
              <a:rPr lang="en-US" smtClean="0"/>
              <a:pPr/>
              <a:t>3</a:t>
            </a:fld>
            <a:endParaRPr lang="en-US" dirty="0"/>
          </a:p>
        </p:txBody>
      </p:sp>
    </p:spTree>
    <p:extLst>
      <p:ext uri="{BB962C8B-B14F-4D97-AF65-F5344CB8AC3E}">
        <p14:creationId xmlns:p14="http://schemas.microsoft.com/office/powerpoint/2010/main" val="1753136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1B8ED-3563-CD45-9391-D40A6EF97963}" type="slidenum">
              <a:rPr lang="en-US" smtClean="0"/>
              <a:pPr/>
              <a:t>30</a:t>
            </a:fld>
            <a:endParaRPr lang="en-US"/>
          </a:p>
        </p:txBody>
      </p:sp>
    </p:spTree>
    <p:extLst>
      <p:ext uri="{BB962C8B-B14F-4D97-AF65-F5344CB8AC3E}">
        <p14:creationId xmlns:p14="http://schemas.microsoft.com/office/powerpoint/2010/main" val="17826691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EC94F-8C1F-4EB4-9446-235430DAE99F}" type="slidenum">
              <a:rPr lang="en-US" smtClean="0"/>
              <a:t>31</a:t>
            </a:fld>
            <a:endParaRPr lang="en-US" dirty="0"/>
          </a:p>
        </p:txBody>
      </p:sp>
    </p:spTree>
    <p:extLst>
      <p:ext uri="{BB962C8B-B14F-4D97-AF65-F5344CB8AC3E}">
        <p14:creationId xmlns:p14="http://schemas.microsoft.com/office/powerpoint/2010/main" val="3834690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EC94F-8C1F-4EB4-9446-235430DAE99F}" type="slidenum">
              <a:rPr lang="en-US" smtClean="0"/>
              <a:t>32</a:t>
            </a:fld>
            <a:endParaRPr lang="en-US" dirty="0"/>
          </a:p>
        </p:txBody>
      </p:sp>
    </p:spTree>
    <p:extLst>
      <p:ext uri="{BB962C8B-B14F-4D97-AF65-F5344CB8AC3E}">
        <p14:creationId xmlns:p14="http://schemas.microsoft.com/office/powerpoint/2010/main" val="769771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EC94F-8C1F-4EB4-9446-235430DAE99F}" type="slidenum">
              <a:rPr lang="en-US" smtClean="0"/>
              <a:t>33</a:t>
            </a:fld>
            <a:endParaRPr lang="en-US" dirty="0"/>
          </a:p>
        </p:txBody>
      </p:sp>
    </p:spTree>
    <p:extLst>
      <p:ext uri="{BB962C8B-B14F-4D97-AF65-F5344CB8AC3E}">
        <p14:creationId xmlns:p14="http://schemas.microsoft.com/office/powerpoint/2010/main" val="4104257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06FDDCF2-93F6-4D0D-9377-4457159B895B}" type="slidenum">
              <a:rPr lang="en-US" altLang="en-US" smtClean="0"/>
              <a:pPr/>
              <a:t>34</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72621"/>
            <a:endParaRPr lang="en-US" altLang="en-US" baseline="0" dirty="0"/>
          </a:p>
          <a:p>
            <a:pPr marL="173026" indent="-173026" defTabSz="472621">
              <a:buFontTx/>
              <a:buChar char="-"/>
            </a:pPr>
            <a:endParaRPr lang="en-US" altLang="en-US" baseline="0" dirty="0"/>
          </a:p>
          <a:p>
            <a:pPr marL="173026" indent="-173026" defTabSz="472621">
              <a:buFontTx/>
              <a:buChar char="-"/>
              <a:defRPr/>
            </a:pPr>
            <a:r>
              <a:rPr lang="en-US" dirty="0">
                <a:latin typeface="Times New Roman" panose="02020603050405020304" pitchFamily="18" charset="0"/>
                <a:cs typeface="Times New Roman" panose="02020603050405020304" pitchFamily="18" charset="0"/>
              </a:rPr>
              <a:t>After clicking on the Paper-Based Grades 1 -12 button you will see…this page.  </a:t>
            </a:r>
          </a:p>
          <a:p>
            <a:pPr marL="173026" indent="-173026" defTabSz="472621">
              <a:buFontTx/>
              <a:buChar char="-"/>
              <a:defRPr/>
            </a:pPr>
            <a:endParaRPr lang="en-US" dirty="0">
              <a:latin typeface="Times New Roman" panose="02020603050405020304" pitchFamily="18" charset="0"/>
              <a:cs typeface="Times New Roman" panose="02020603050405020304" pitchFamily="18" charset="0"/>
            </a:endParaRPr>
          </a:p>
          <a:p>
            <a:pPr marL="173026" indent="-173026" defTabSz="472621">
              <a:buFontTx/>
              <a:buChar char="-"/>
              <a:defRPr/>
            </a:pPr>
            <a:r>
              <a:rPr lang="en-US" dirty="0">
                <a:latin typeface="Times New Roman" panose="02020603050405020304" pitchFamily="18" charset="0"/>
                <a:cs typeface="Times New Roman" panose="02020603050405020304" pitchFamily="18" charset="0"/>
              </a:rPr>
              <a:t>Please remember only use the documents at the bottom right of the page that state Florida first.</a:t>
            </a:r>
          </a:p>
          <a:p>
            <a:pPr marL="173026" indent="-173026" defTabSz="472621">
              <a:buFontTx/>
              <a:buChar char="-"/>
              <a:defRPr/>
            </a:pPr>
            <a:endParaRPr lang="en-US" dirty="0">
              <a:latin typeface="Times New Roman" panose="02020603050405020304" pitchFamily="18" charset="0"/>
              <a:cs typeface="Times New Roman" panose="02020603050405020304" pitchFamily="18" charset="0"/>
            </a:endParaRPr>
          </a:p>
          <a:p>
            <a:pPr marL="173026" indent="-173026" defTabSz="472621">
              <a:buFontTx/>
              <a:buChar char="-"/>
              <a:defRPr/>
            </a:pPr>
            <a:r>
              <a:rPr lang="en-US" dirty="0">
                <a:latin typeface="Times New Roman" panose="02020603050405020304" pitchFamily="18" charset="0"/>
                <a:cs typeface="Times New Roman" panose="02020603050405020304" pitchFamily="18" charset="0"/>
              </a:rPr>
              <a:t>Click the headings at the top of the page for access to the training materials.  </a:t>
            </a:r>
          </a:p>
          <a:p>
            <a:pPr defTabSz="472621">
              <a:defRPr/>
            </a:pPr>
            <a:r>
              <a:rPr lang="en-US" dirty="0">
                <a:latin typeface="Times New Roman" panose="02020603050405020304" pitchFamily="18" charset="0"/>
                <a:cs typeface="Times New Roman" panose="02020603050405020304" pitchFamily="18" charset="0"/>
              </a:rPr>
              <a:t>They are Preparing, Testing, Afterward, Domains, and once those are completed, they should then complete the appropriate quizzes.</a:t>
            </a:r>
          </a:p>
          <a:p>
            <a:pPr marL="173026" indent="-173026" defTabSz="472621">
              <a:buFontTx/>
              <a:buChar char="-"/>
            </a:pPr>
            <a:endParaRPr lang="en-US" altLang="en-US" dirty="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B34183CF-507B-48C0-97BD-9E60AACA22AF}" type="slidenum">
              <a:rPr lang="en-US" altLang="en-US" smtClean="0"/>
              <a:pPr/>
              <a:t>35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1B8ED-3563-CD45-9391-D40A6EF97963}" type="slidenum">
              <a:rPr lang="en-US" smtClean="0"/>
              <a:pPr/>
              <a:t>36</a:t>
            </a:fld>
            <a:endParaRPr lang="en-US"/>
          </a:p>
        </p:txBody>
      </p:sp>
    </p:spTree>
    <p:extLst>
      <p:ext uri="{BB962C8B-B14F-4D97-AF65-F5344CB8AC3E}">
        <p14:creationId xmlns:p14="http://schemas.microsoft.com/office/powerpoint/2010/main" val="26094024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D5353-6E7C-485F-AA35-DE281D3064B6}" type="slidenum">
              <a:rPr lang="en-US" smtClean="0"/>
              <a:pPr/>
              <a:t>37</a:t>
            </a:fld>
            <a:endParaRPr lang="en-US" dirty="0"/>
          </a:p>
        </p:txBody>
      </p:sp>
    </p:spTree>
    <p:extLst>
      <p:ext uri="{BB962C8B-B14F-4D97-AF65-F5344CB8AC3E}">
        <p14:creationId xmlns:p14="http://schemas.microsoft.com/office/powerpoint/2010/main" val="22337841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CC550B-07BA-4FC7-AFDA-B96CACD55688}" type="slidenum">
              <a:rPr lang="en-US" smtClean="0"/>
              <a:t>38</a:t>
            </a:fld>
            <a:endParaRPr lang="en-US"/>
          </a:p>
        </p:txBody>
      </p:sp>
    </p:spTree>
    <p:extLst>
      <p:ext uri="{BB962C8B-B14F-4D97-AF65-F5344CB8AC3E}">
        <p14:creationId xmlns:p14="http://schemas.microsoft.com/office/powerpoint/2010/main" val="30714427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CC550B-07BA-4FC7-AFDA-B96CACD55688}" type="slidenum">
              <a:rPr lang="en-US" smtClean="0"/>
              <a:t>39</a:t>
            </a:fld>
            <a:endParaRPr lang="en-US"/>
          </a:p>
        </p:txBody>
      </p:sp>
    </p:spTree>
    <p:extLst>
      <p:ext uri="{BB962C8B-B14F-4D97-AF65-F5344CB8AC3E}">
        <p14:creationId xmlns:p14="http://schemas.microsoft.com/office/powerpoint/2010/main" val="1711482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D5353-6E7C-485F-AA35-DE281D3064B6}" type="slidenum">
              <a:rPr lang="en-US" smtClean="0"/>
              <a:pPr/>
              <a:t>4</a:t>
            </a:fld>
            <a:endParaRPr lang="en-US" dirty="0"/>
          </a:p>
        </p:txBody>
      </p:sp>
    </p:spTree>
    <p:extLst>
      <p:ext uri="{BB962C8B-B14F-4D97-AF65-F5344CB8AC3E}">
        <p14:creationId xmlns:p14="http://schemas.microsoft.com/office/powerpoint/2010/main" val="2067719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D5353-6E7C-485F-AA35-DE281D3064B6}" type="slidenum">
              <a:rPr lang="en-US" smtClean="0"/>
              <a:pPr/>
              <a:t>40</a:t>
            </a:fld>
            <a:endParaRPr lang="en-US" dirty="0"/>
          </a:p>
        </p:txBody>
      </p:sp>
    </p:spTree>
    <p:extLst>
      <p:ext uri="{BB962C8B-B14F-4D97-AF65-F5344CB8AC3E}">
        <p14:creationId xmlns:p14="http://schemas.microsoft.com/office/powerpoint/2010/main" val="18916319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D5353-6E7C-485F-AA35-DE281D3064B6}" type="slidenum">
              <a:rPr lang="en-US" smtClean="0"/>
              <a:pPr/>
              <a:t>41</a:t>
            </a:fld>
            <a:endParaRPr lang="en-US" dirty="0"/>
          </a:p>
        </p:txBody>
      </p:sp>
    </p:spTree>
    <p:extLst>
      <p:ext uri="{BB962C8B-B14F-4D97-AF65-F5344CB8AC3E}">
        <p14:creationId xmlns:p14="http://schemas.microsoft.com/office/powerpoint/2010/main" val="26788643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BD5353-6E7C-485F-AA35-DE281D3064B6}" type="slidenum">
              <a:rPr lang="en-US" smtClean="0"/>
              <a:pPr/>
              <a:t>42</a:t>
            </a:fld>
            <a:endParaRPr lang="en-US" dirty="0"/>
          </a:p>
        </p:txBody>
      </p:sp>
    </p:spTree>
    <p:extLst>
      <p:ext uri="{BB962C8B-B14F-4D97-AF65-F5344CB8AC3E}">
        <p14:creationId xmlns:p14="http://schemas.microsoft.com/office/powerpoint/2010/main" val="24675848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1B8ED-3563-CD45-9391-D40A6EF97963}"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25934532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8831"/>
            <a:endParaRPr lang="en-US" altLang="en-US" dirty="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D3AD4009-A040-47F8-B1BE-5814A7697151}" type="slidenum">
              <a:rPr lang="en-US" altLang="en-US" smtClean="0"/>
              <a:pPr/>
              <a:t>44</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3CEA623D-2DCB-4681-909B-0457B036FC8E}" type="slidenum">
              <a:rPr lang="en-US" altLang="en-US" smtClean="0"/>
              <a:pPr/>
              <a:t>45</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D5353-6E7C-485F-AA35-DE281D3064B6}" type="slidenum">
              <a:rPr lang="en-US" smtClean="0"/>
              <a:pPr/>
              <a:t>46</a:t>
            </a:fld>
            <a:endParaRPr lang="en-US" dirty="0"/>
          </a:p>
        </p:txBody>
      </p:sp>
    </p:spTree>
    <p:extLst>
      <p:ext uri="{BB962C8B-B14F-4D97-AF65-F5344CB8AC3E}">
        <p14:creationId xmlns:p14="http://schemas.microsoft.com/office/powerpoint/2010/main" val="35690099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F2B8A87F-2E93-4B4F-90CD-46A39C289ADD}" type="slidenum">
              <a:rPr lang="en-US" altLang="en-US" smtClean="0"/>
              <a:pPr/>
              <a:t>47</a:t>
            </a:fld>
            <a:endParaRPr lang="en-US" altLang="en-US"/>
          </a:p>
        </p:txBody>
      </p:sp>
    </p:spTree>
    <p:extLst>
      <p:ext uri="{BB962C8B-B14F-4D97-AF65-F5344CB8AC3E}">
        <p14:creationId xmlns:p14="http://schemas.microsoft.com/office/powerpoint/2010/main" val="10799700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Not to self:</a:t>
            </a:r>
          </a:p>
          <a:p>
            <a:r>
              <a:rPr lang="en-US" dirty="0">
                <a:solidFill>
                  <a:srgbClr val="FF0000"/>
                </a:solidFill>
              </a:rPr>
              <a:t>Make sure to change titles on the website</a:t>
            </a:r>
          </a:p>
        </p:txBody>
      </p:sp>
      <p:sp>
        <p:nvSpPr>
          <p:cNvPr id="4" name="Slide Number Placeholder 3"/>
          <p:cNvSpPr>
            <a:spLocks noGrp="1"/>
          </p:cNvSpPr>
          <p:nvPr>
            <p:ph type="sldNum" sz="quarter" idx="10"/>
          </p:nvPr>
        </p:nvSpPr>
        <p:spPr/>
        <p:txBody>
          <a:bodyPr/>
          <a:lstStyle/>
          <a:p>
            <a:fld id="{C0BD5353-6E7C-485F-AA35-DE281D3064B6}" type="slidenum">
              <a:rPr lang="en-US" smtClean="0"/>
              <a:pPr/>
              <a:t>48</a:t>
            </a:fld>
            <a:endParaRPr lang="en-US" dirty="0"/>
          </a:p>
        </p:txBody>
      </p:sp>
    </p:spTree>
    <p:extLst>
      <p:ext uri="{BB962C8B-B14F-4D97-AF65-F5344CB8AC3E}">
        <p14:creationId xmlns:p14="http://schemas.microsoft.com/office/powerpoint/2010/main" val="1223774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3D56CA3F-3508-4172-9BBE-E4B70958C717}" type="slidenum">
              <a:rPr lang="en-US" altLang="en-US" smtClean="0"/>
              <a:pPr/>
              <a:t>49</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D5353-6E7C-485F-AA35-DE281D3064B6}" type="slidenum">
              <a:rPr lang="en-US" smtClean="0"/>
              <a:pPr/>
              <a:t>5</a:t>
            </a:fld>
            <a:endParaRPr lang="en-US" dirty="0"/>
          </a:p>
        </p:txBody>
      </p:sp>
    </p:spTree>
    <p:extLst>
      <p:ext uri="{BB962C8B-B14F-4D97-AF65-F5344CB8AC3E}">
        <p14:creationId xmlns:p14="http://schemas.microsoft.com/office/powerpoint/2010/main" val="17064831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3D56CA3F-3508-4172-9BBE-E4B70958C717}" type="slidenum">
              <a:rPr lang="en-US" altLang="en-US" smtClean="0"/>
              <a:pPr/>
              <a:t>50</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xfrm>
            <a:off x="701686" y="4416445"/>
            <a:ext cx="5684838"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CDE84D63-DF41-4C68-8055-E57782ADC5AB}" type="slidenum">
              <a:rPr lang="en-US" altLang="en-US" smtClean="0"/>
              <a:pPr/>
              <a:t>51</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D5353-6E7C-485F-AA35-DE281D3064B6}" type="slidenum">
              <a:rPr lang="en-US" smtClean="0"/>
              <a:pPr/>
              <a:t>52</a:t>
            </a:fld>
            <a:endParaRPr lang="en-US" dirty="0"/>
          </a:p>
        </p:txBody>
      </p:sp>
    </p:spTree>
    <p:extLst>
      <p:ext uri="{BB962C8B-B14F-4D97-AF65-F5344CB8AC3E}">
        <p14:creationId xmlns:p14="http://schemas.microsoft.com/office/powerpoint/2010/main" val="37445303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9850" y="1162050"/>
            <a:ext cx="4179888"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1B8ED-3563-CD45-9391-D40A6EF97963}"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1360660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en-US" dirty="0"/>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C5771927-DA56-4CC4-90F7-242CA325B3CA}" type="slidenum">
              <a:rPr lang="en-US" altLang="en-US" smtClean="0">
                <a:solidFill>
                  <a:srgbClr val="000000"/>
                </a:solidFill>
              </a:rPr>
              <a:pPr/>
              <a:t>54</a:t>
            </a:fld>
            <a:endParaRPr lang="en-US" altLang="en-US">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EBB6BEA7-EC93-4FF3-8517-F8AA947D6731}" type="slidenum">
              <a:rPr lang="en-US" altLang="en-US" smtClean="0"/>
              <a:pPr/>
              <a:t>55</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0611B8ED-3563-CD45-9391-D40A6EF97963}"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9368429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defTabSz="914308">
              <a:defRPr/>
            </a:pPr>
            <a:endParaRPr lang="en-US" dirty="0"/>
          </a:p>
        </p:txBody>
      </p:sp>
      <p:sp>
        <p:nvSpPr>
          <p:cNvPr id="4" name="Slide Number Placeholder 3"/>
          <p:cNvSpPr>
            <a:spLocks noGrp="1"/>
          </p:cNvSpPr>
          <p:nvPr>
            <p:ph type="sldNum" sz="quarter" idx="10"/>
          </p:nvPr>
        </p:nvSpPr>
        <p:spPr/>
        <p:txBody>
          <a:bodyPr/>
          <a:lstStyle/>
          <a:p>
            <a:fld id="{C0BD5353-6E7C-485F-AA35-DE281D3064B6}" type="slidenum">
              <a:rPr lang="en-US" smtClean="0"/>
              <a:pPr/>
              <a:t>57</a:t>
            </a:fld>
            <a:endParaRPr lang="en-US" dirty="0"/>
          </a:p>
        </p:txBody>
      </p:sp>
    </p:spTree>
    <p:extLst>
      <p:ext uri="{BB962C8B-B14F-4D97-AF65-F5344CB8AC3E}">
        <p14:creationId xmlns:p14="http://schemas.microsoft.com/office/powerpoint/2010/main" val="5704033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D5353-6E7C-485F-AA35-DE281D3064B6}" type="slidenum">
              <a:rPr lang="en-US" smtClean="0"/>
              <a:pPr/>
              <a:t>58</a:t>
            </a:fld>
            <a:endParaRPr lang="en-US" dirty="0"/>
          </a:p>
        </p:txBody>
      </p:sp>
    </p:spTree>
    <p:extLst>
      <p:ext uri="{BB962C8B-B14F-4D97-AF65-F5344CB8AC3E}">
        <p14:creationId xmlns:p14="http://schemas.microsoft.com/office/powerpoint/2010/main" val="31827460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EC94F-8C1F-4EB4-9446-235430DAE99F}" type="slidenum">
              <a:rPr lang="en-US" smtClean="0"/>
              <a:t>59</a:t>
            </a:fld>
            <a:endParaRPr lang="en-US" dirty="0"/>
          </a:p>
        </p:txBody>
      </p:sp>
    </p:spTree>
    <p:extLst>
      <p:ext uri="{BB962C8B-B14F-4D97-AF65-F5344CB8AC3E}">
        <p14:creationId xmlns:p14="http://schemas.microsoft.com/office/powerpoint/2010/main" val="66227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5778" indent="-290684" eaLnBrk="0" hangingPunct="0">
              <a:defRPr>
                <a:solidFill>
                  <a:schemeClr val="tx1"/>
                </a:solidFill>
                <a:latin typeface="Arial" charset="0"/>
              </a:defRPr>
            </a:lvl2pPr>
            <a:lvl3pPr marL="1162735" indent="-232547" eaLnBrk="0" hangingPunct="0">
              <a:defRPr>
                <a:solidFill>
                  <a:schemeClr val="tx1"/>
                </a:solidFill>
                <a:latin typeface="Arial" charset="0"/>
              </a:defRPr>
            </a:lvl3pPr>
            <a:lvl4pPr marL="1627830" indent="-232547" eaLnBrk="0" hangingPunct="0">
              <a:defRPr>
                <a:solidFill>
                  <a:schemeClr val="tx1"/>
                </a:solidFill>
                <a:latin typeface="Arial" charset="0"/>
              </a:defRPr>
            </a:lvl4pPr>
            <a:lvl5pPr marL="2092924" indent="-232547" eaLnBrk="0" hangingPunct="0">
              <a:defRPr>
                <a:solidFill>
                  <a:schemeClr val="tx1"/>
                </a:solidFill>
                <a:latin typeface="Arial" charset="0"/>
              </a:defRPr>
            </a:lvl5pPr>
            <a:lvl6pPr marL="2558018" indent="-232547" eaLnBrk="0" fontAlgn="base" hangingPunct="0">
              <a:spcBef>
                <a:spcPct val="0"/>
              </a:spcBef>
              <a:spcAft>
                <a:spcPct val="0"/>
              </a:spcAft>
              <a:defRPr>
                <a:solidFill>
                  <a:schemeClr val="tx1"/>
                </a:solidFill>
                <a:latin typeface="Arial" charset="0"/>
              </a:defRPr>
            </a:lvl6pPr>
            <a:lvl7pPr marL="3023113" indent="-232547" eaLnBrk="0" fontAlgn="base" hangingPunct="0">
              <a:spcBef>
                <a:spcPct val="0"/>
              </a:spcBef>
              <a:spcAft>
                <a:spcPct val="0"/>
              </a:spcAft>
              <a:defRPr>
                <a:solidFill>
                  <a:schemeClr val="tx1"/>
                </a:solidFill>
                <a:latin typeface="Arial" charset="0"/>
              </a:defRPr>
            </a:lvl7pPr>
            <a:lvl8pPr marL="3488206" indent="-232547" eaLnBrk="0" fontAlgn="base" hangingPunct="0">
              <a:spcBef>
                <a:spcPct val="0"/>
              </a:spcBef>
              <a:spcAft>
                <a:spcPct val="0"/>
              </a:spcAft>
              <a:defRPr>
                <a:solidFill>
                  <a:schemeClr val="tx1"/>
                </a:solidFill>
                <a:latin typeface="Arial" charset="0"/>
              </a:defRPr>
            </a:lvl8pPr>
            <a:lvl9pPr marL="3953301" indent="-232547"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CEBC4D20-4F37-4198-9444-F7C627BD055C}" type="slidenum">
              <a:rPr lang="en-US" smtClean="0">
                <a:latin typeface="Calibri" pitchFamily="34" charset="0"/>
              </a:rPr>
              <a:pPr eaLnBrk="1" fontAlgn="base" hangingPunct="1">
                <a:spcBef>
                  <a:spcPct val="0"/>
                </a:spcBef>
                <a:spcAft>
                  <a:spcPct val="0"/>
                </a:spcAft>
              </a:pPr>
              <a:t>6</a:t>
            </a:fld>
            <a:endParaRPr lang="en-US" dirty="0">
              <a:latin typeface="Calibri" pitchFamily="34" charset="0"/>
            </a:endParaRPr>
          </a:p>
        </p:txBody>
      </p:sp>
      <p:sp>
        <p:nvSpPr>
          <p:cNvPr id="2" name="Notes Placeholder 1"/>
          <p:cNvSpPr>
            <a:spLocks noGrp="1"/>
          </p:cNvSpPr>
          <p:nvPr>
            <p:ph type="body" sz="quarter" idx="10"/>
          </p:nvPr>
        </p:nvSpPr>
        <p:spPr/>
        <p:txBody>
          <a:bodyPr/>
          <a:lstStyle/>
          <a:p>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xfrm>
            <a:off x="152400" y="4415791"/>
            <a:ext cx="6629400" cy="45758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06A7D6B8-5C8A-463B-B376-C5E660059B15}" type="slidenum">
              <a:rPr lang="en-US" altLang="en-US" smtClean="0"/>
              <a:pPr/>
              <a:t>60</a:t>
            </a:fld>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endParaRPr lang="en-US" altLang="en-US" dirty="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AFCE006E-EBB9-453D-9EDF-84365FAA2FEB}" type="slidenum">
              <a:rPr lang="en-US" altLang="en-US" smtClean="0"/>
              <a:pPr/>
              <a:t>61</a:t>
            </a:fld>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11B8ED-3563-CD45-9391-D40A6EF97963}"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5059152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3A5B19-4F45-474A-807A-62761A47B844}" type="slidenum">
              <a:rPr lang="en-US" smtClean="0"/>
              <a:t>63</a:t>
            </a:fld>
            <a:endParaRPr lang="en-US"/>
          </a:p>
        </p:txBody>
      </p:sp>
    </p:spTree>
    <p:extLst>
      <p:ext uri="{BB962C8B-B14F-4D97-AF65-F5344CB8AC3E}">
        <p14:creationId xmlns:p14="http://schemas.microsoft.com/office/powerpoint/2010/main" val="10702291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3A5B19-4F45-474A-807A-62761A47B844}" type="slidenum">
              <a:rPr lang="en-US" smtClean="0"/>
              <a:t>64</a:t>
            </a:fld>
            <a:endParaRPr lang="en-US"/>
          </a:p>
        </p:txBody>
      </p:sp>
    </p:spTree>
    <p:extLst>
      <p:ext uri="{BB962C8B-B14F-4D97-AF65-F5344CB8AC3E}">
        <p14:creationId xmlns:p14="http://schemas.microsoft.com/office/powerpoint/2010/main" val="599934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3A5B19-4F45-474A-807A-62761A47B844}" type="slidenum">
              <a:rPr lang="en-US" smtClean="0"/>
              <a:t>65</a:t>
            </a:fld>
            <a:endParaRPr lang="en-US"/>
          </a:p>
        </p:txBody>
      </p:sp>
    </p:spTree>
    <p:extLst>
      <p:ext uri="{BB962C8B-B14F-4D97-AF65-F5344CB8AC3E}">
        <p14:creationId xmlns:p14="http://schemas.microsoft.com/office/powerpoint/2010/main" val="19050189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0611B8ED-3563-CD45-9391-D40A6EF97963}"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369034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0611B8ED-3563-CD45-9391-D40A6EF97963}"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42118933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0611B8ED-3563-CD45-9391-D40A6EF97963}"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40538003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u="none" dirty="0"/>
          </a:p>
        </p:txBody>
      </p:sp>
      <p:sp>
        <p:nvSpPr>
          <p:cNvPr id="4" name="Slide Number Placeholder 3"/>
          <p:cNvSpPr>
            <a:spLocks noGrp="1"/>
          </p:cNvSpPr>
          <p:nvPr>
            <p:ph type="sldNum" sz="quarter" idx="10"/>
          </p:nvPr>
        </p:nvSpPr>
        <p:spPr/>
        <p:txBody>
          <a:bodyPr/>
          <a:lstStyle/>
          <a:p>
            <a:fld id="{0611B8ED-3563-CD45-9391-D40A6EF97963}"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3917908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b="0" baseline="0" dirty="0"/>
          </a:p>
        </p:txBody>
      </p:sp>
      <p:sp>
        <p:nvSpPr>
          <p:cNvPr id="4" name="Slide Number Placeholder 3"/>
          <p:cNvSpPr>
            <a:spLocks noGrp="1"/>
          </p:cNvSpPr>
          <p:nvPr>
            <p:ph type="sldNum" sz="quarter" idx="10"/>
          </p:nvPr>
        </p:nvSpPr>
        <p:spPr/>
        <p:txBody>
          <a:bodyPr/>
          <a:lstStyle/>
          <a:p>
            <a:fld id="{C0BD5353-6E7C-485F-AA35-DE281D3064B6}" type="slidenum">
              <a:rPr lang="en-US" smtClean="0"/>
              <a:pPr/>
              <a:t>7</a:t>
            </a:fld>
            <a:endParaRPr lang="en-US" dirty="0"/>
          </a:p>
        </p:txBody>
      </p:sp>
    </p:spTree>
    <p:extLst>
      <p:ext uri="{BB962C8B-B14F-4D97-AF65-F5344CB8AC3E}">
        <p14:creationId xmlns:p14="http://schemas.microsoft.com/office/powerpoint/2010/main" val="3342840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u="sng" dirty="0"/>
          </a:p>
        </p:txBody>
      </p:sp>
      <p:sp>
        <p:nvSpPr>
          <p:cNvPr id="4" name="Slide Number Placeholder 3"/>
          <p:cNvSpPr>
            <a:spLocks noGrp="1"/>
          </p:cNvSpPr>
          <p:nvPr>
            <p:ph type="sldNum" sz="quarter" idx="10"/>
          </p:nvPr>
        </p:nvSpPr>
        <p:spPr/>
        <p:txBody>
          <a:bodyPr/>
          <a:lstStyle/>
          <a:p>
            <a:fld id="{0611B8ED-3563-CD45-9391-D40A6EF97963}"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26642216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u="sng" dirty="0"/>
          </a:p>
        </p:txBody>
      </p:sp>
      <p:sp>
        <p:nvSpPr>
          <p:cNvPr id="4" name="Slide Number Placeholder 3"/>
          <p:cNvSpPr>
            <a:spLocks noGrp="1"/>
          </p:cNvSpPr>
          <p:nvPr>
            <p:ph type="sldNum" sz="quarter" idx="10"/>
          </p:nvPr>
        </p:nvSpPr>
        <p:spPr/>
        <p:txBody>
          <a:bodyPr/>
          <a:lstStyle/>
          <a:p>
            <a:fld id="{0611B8ED-3563-CD45-9391-D40A6EF97963}"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16126529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u="sng" dirty="0"/>
          </a:p>
        </p:txBody>
      </p:sp>
      <p:sp>
        <p:nvSpPr>
          <p:cNvPr id="4" name="Slide Number Placeholder 3"/>
          <p:cNvSpPr>
            <a:spLocks noGrp="1"/>
          </p:cNvSpPr>
          <p:nvPr>
            <p:ph type="sldNum" sz="quarter" idx="10"/>
          </p:nvPr>
        </p:nvSpPr>
        <p:spPr/>
        <p:txBody>
          <a:bodyPr/>
          <a:lstStyle/>
          <a:p>
            <a:fld id="{0611B8ED-3563-CD45-9391-D40A6EF97963}"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28714147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u="sng" dirty="0"/>
          </a:p>
        </p:txBody>
      </p:sp>
      <p:sp>
        <p:nvSpPr>
          <p:cNvPr id="4" name="Slide Number Placeholder 3"/>
          <p:cNvSpPr>
            <a:spLocks noGrp="1"/>
          </p:cNvSpPr>
          <p:nvPr>
            <p:ph type="sldNum" sz="quarter" idx="10"/>
          </p:nvPr>
        </p:nvSpPr>
        <p:spPr/>
        <p:txBody>
          <a:bodyPr/>
          <a:lstStyle/>
          <a:p>
            <a:fld id="{0611B8ED-3563-CD45-9391-D40A6EF97963}"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15937643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D5353-6E7C-485F-AA35-DE281D3064B6}" type="slidenum">
              <a:rPr lang="en-US" smtClean="0"/>
              <a:pPr/>
              <a:t>74</a:t>
            </a:fld>
            <a:endParaRPr lang="en-US" dirty="0"/>
          </a:p>
        </p:txBody>
      </p:sp>
    </p:spTree>
    <p:extLst>
      <p:ext uri="{BB962C8B-B14F-4D97-AF65-F5344CB8AC3E}">
        <p14:creationId xmlns:p14="http://schemas.microsoft.com/office/powerpoint/2010/main" val="8247665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5328936F-6E79-4D62-B761-646CFF73E3B0}" type="slidenum">
              <a:rPr lang="en-US" altLang="en-US" smtClean="0">
                <a:solidFill>
                  <a:srgbClr val="000000"/>
                </a:solidFill>
              </a:rPr>
              <a:pPr/>
              <a:t>75</a:t>
            </a:fld>
            <a:endParaRPr lang="en-US" altLang="en-US">
              <a:solidFill>
                <a:srgbClr val="000000"/>
              </a:solidFill>
            </a:endParaRPr>
          </a:p>
        </p:txBody>
      </p:sp>
      <p:sp>
        <p:nvSpPr>
          <p:cNvPr id="123908" name="Notes Placeholder 4"/>
          <p:cNvSpPr>
            <a:spLocks noGrp="1"/>
          </p:cNvSpPr>
          <p:nvPr/>
        </p:nvSpPr>
        <p:spPr bwMode="auto">
          <a:xfrm>
            <a:off x="701676" y="4416445"/>
            <a:ext cx="560705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2" tIns="46141" rIns="92282" bIns="4614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30000"/>
              </a:spcBef>
            </a:pPr>
            <a:endParaRPr lang="en-US" altLang="en-US" sz="1300">
              <a:solidFill>
                <a:srgbClr val="000000"/>
              </a:solidFill>
              <a:latin typeface="Calibri" pitchFamily="34" charset="0"/>
            </a:endParaRPr>
          </a:p>
        </p:txBody>
      </p:sp>
      <p:sp>
        <p:nvSpPr>
          <p:cNvPr id="132101" name="Notes Placeholder 4"/>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endParaRPr lang="en-US" alt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5328936F-6E79-4D62-B761-646CFF73E3B0}" type="slidenum">
              <a:rPr lang="en-US" altLang="en-US" smtClean="0">
                <a:solidFill>
                  <a:srgbClr val="000000"/>
                </a:solidFill>
              </a:rPr>
              <a:pPr/>
              <a:t>76</a:t>
            </a:fld>
            <a:endParaRPr lang="en-US" altLang="en-US">
              <a:solidFill>
                <a:srgbClr val="000000"/>
              </a:solidFill>
            </a:endParaRPr>
          </a:p>
        </p:txBody>
      </p:sp>
      <p:sp>
        <p:nvSpPr>
          <p:cNvPr id="123908" name="Notes Placeholder 4"/>
          <p:cNvSpPr>
            <a:spLocks noGrp="1"/>
          </p:cNvSpPr>
          <p:nvPr/>
        </p:nvSpPr>
        <p:spPr bwMode="auto">
          <a:xfrm>
            <a:off x="701676" y="4416445"/>
            <a:ext cx="560705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2" tIns="46141" rIns="92282" bIns="4614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30000"/>
              </a:spcBef>
            </a:pPr>
            <a:endParaRPr lang="en-US" altLang="en-US" sz="1300">
              <a:solidFill>
                <a:srgbClr val="000000"/>
              </a:solidFill>
              <a:latin typeface="Calibri" pitchFamily="34" charset="0"/>
            </a:endParaRPr>
          </a:p>
        </p:txBody>
      </p:sp>
      <p:sp>
        <p:nvSpPr>
          <p:cNvPr id="132101" name="Notes Placeholder 4"/>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endParaRPr lang="en-US" alt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300" u="sng" dirty="0"/>
          </a:p>
        </p:txBody>
      </p:sp>
      <p:sp>
        <p:nvSpPr>
          <p:cNvPr id="4" name="Slide Number Placeholder 3"/>
          <p:cNvSpPr>
            <a:spLocks noGrp="1"/>
          </p:cNvSpPr>
          <p:nvPr>
            <p:ph type="sldNum" sz="quarter" idx="10"/>
          </p:nvPr>
        </p:nvSpPr>
        <p:spPr/>
        <p:txBody>
          <a:bodyPr/>
          <a:lstStyle/>
          <a:p>
            <a:fld id="{0611B8ED-3563-CD45-9391-D40A6EF97963}"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37261546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300" u="sng" dirty="0"/>
          </a:p>
        </p:txBody>
      </p:sp>
      <p:sp>
        <p:nvSpPr>
          <p:cNvPr id="4" name="Slide Number Placeholder 3"/>
          <p:cNvSpPr>
            <a:spLocks noGrp="1"/>
          </p:cNvSpPr>
          <p:nvPr>
            <p:ph type="sldNum" sz="quarter" idx="10"/>
          </p:nvPr>
        </p:nvSpPr>
        <p:spPr/>
        <p:txBody>
          <a:bodyPr/>
          <a:lstStyle/>
          <a:p>
            <a:fld id="{0611B8ED-3563-CD45-9391-D40A6EF97963}"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20630658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D5353-6E7C-485F-AA35-DE281D3064B6}" type="slidenum">
              <a:rPr lang="en-US" smtClean="0"/>
              <a:pPr/>
              <a:t>79</a:t>
            </a:fld>
            <a:endParaRPr lang="en-US" dirty="0"/>
          </a:p>
        </p:txBody>
      </p:sp>
    </p:spTree>
    <p:extLst>
      <p:ext uri="{BB962C8B-B14F-4D97-AF65-F5344CB8AC3E}">
        <p14:creationId xmlns:p14="http://schemas.microsoft.com/office/powerpoint/2010/main" val="1984253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C0BD5353-6E7C-485F-AA35-DE281D3064B6}" type="slidenum">
              <a:rPr lang="en-US" smtClean="0"/>
              <a:pPr/>
              <a:t>8</a:t>
            </a:fld>
            <a:endParaRPr lang="en-US" dirty="0"/>
          </a:p>
        </p:txBody>
      </p:sp>
    </p:spTree>
    <p:extLst>
      <p:ext uri="{BB962C8B-B14F-4D97-AF65-F5344CB8AC3E}">
        <p14:creationId xmlns:p14="http://schemas.microsoft.com/office/powerpoint/2010/main" val="4894209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D5353-6E7C-485F-AA35-DE281D3064B6}" type="slidenum">
              <a:rPr lang="en-US" smtClean="0"/>
              <a:pPr/>
              <a:t>80</a:t>
            </a:fld>
            <a:endParaRPr lang="en-US" dirty="0"/>
          </a:p>
        </p:txBody>
      </p:sp>
    </p:spTree>
    <p:extLst>
      <p:ext uri="{BB962C8B-B14F-4D97-AF65-F5344CB8AC3E}">
        <p14:creationId xmlns:p14="http://schemas.microsoft.com/office/powerpoint/2010/main" val="3777305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0611B8ED-3563-CD45-9391-D40A6EF97963}"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32232402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EC94F-8C1F-4EB4-9446-235430DAE99F}" type="slidenum">
              <a:rPr lang="en-US" smtClean="0"/>
              <a:t>82</a:t>
            </a:fld>
            <a:endParaRPr lang="en-US" dirty="0"/>
          </a:p>
        </p:txBody>
      </p:sp>
    </p:spTree>
    <p:extLst>
      <p:ext uri="{BB962C8B-B14F-4D97-AF65-F5344CB8AC3E}">
        <p14:creationId xmlns:p14="http://schemas.microsoft.com/office/powerpoint/2010/main" val="35351333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xfrm>
            <a:off x="381000" y="4415790"/>
            <a:ext cx="5928360" cy="457580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defRPr/>
            </a:pPr>
            <a:endParaRPr lang="en-US" altLang="en-US" dirty="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295D64E8-2671-40CD-A2AE-0F7CF64F04DB}" type="slidenum">
              <a:rPr lang="en-US" altLang="en-US" smtClean="0">
                <a:solidFill>
                  <a:srgbClr val="000000"/>
                </a:solidFill>
              </a:rPr>
              <a:pPr/>
              <a:t>83</a:t>
            </a:fld>
            <a:endParaRPr lang="en-US" altLang="en-US">
              <a:solidFill>
                <a:srgbClr val="000000"/>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endParaRPr lang="en-US" dirty="0"/>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6C8731F6-F68A-4F5E-A174-1767AF554783}" type="slidenum">
              <a:rPr lang="en-US" altLang="en-US" smtClean="0"/>
              <a:pPr/>
              <a:t>84</a:t>
            </a:fld>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xfrm>
            <a:off x="381000" y="4415791"/>
            <a:ext cx="640080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AC6C2251-BF16-4EF7-985C-9D1A177451FA}" type="slidenum">
              <a:rPr lang="en-US" altLang="en-US" smtClean="0"/>
              <a:pPr/>
              <a:t>85</a:t>
            </a:fld>
            <a:endParaRPr lang="en-US" altLang="en-US"/>
          </a:p>
        </p:txBody>
      </p:sp>
    </p:spTree>
    <p:extLst>
      <p:ext uri="{BB962C8B-B14F-4D97-AF65-F5344CB8AC3E}">
        <p14:creationId xmlns:p14="http://schemas.microsoft.com/office/powerpoint/2010/main" val="798805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831">
              <a:defRPr>
                <a:solidFill>
                  <a:schemeClr val="tx1"/>
                </a:solidFill>
                <a:latin typeface="Arial" charset="0"/>
              </a:defRPr>
            </a:lvl1pPr>
            <a:lvl2pPr marL="749783" indent="-288379" defTabSz="938831">
              <a:defRPr>
                <a:solidFill>
                  <a:schemeClr val="tx1"/>
                </a:solidFill>
                <a:latin typeface="Arial" charset="0"/>
              </a:defRPr>
            </a:lvl2pPr>
            <a:lvl3pPr marL="1153512" indent="-230703" defTabSz="938831">
              <a:defRPr>
                <a:solidFill>
                  <a:schemeClr val="tx1"/>
                </a:solidFill>
                <a:latin typeface="Arial" charset="0"/>
              </a:defRPr>
            </a:lvl3pPr>
            <a:lvl4pPr marL="1614918" indent="-230703" defTabSz="938831">
              <a:defRPr>
                <a:solidFill>
                  <a:schemeClr val="tx1"/>
                </a:solidFill>
                <a:latin typeface="Arial" charset="0"/>
              </a:defRPr>
            </a:lvl4pPr>
            <a:lvl5pPr marL="2076323" indent="-230703" defTabSz="938831">
              <a:defRPr>
                <a:solidFill>
                  <a:schemeClr val="tx1"/>
                </a:solidFill>
                <a:latin typeface="Arial" charset="0"/>
              </a:defRPr>
            </a:lvl5pPr>
            <a:lvl6pPr marL="2537728" indent="-230703" defTabSz="938831" eaLnBrk="0" fontAlgn="base" hangingPunct="0">
              <a:spcBef>
                <a:spcPct val="0"/>
              </a:spcBef>
              <a:spcAft>
                <a:spcPct val="0"/>
              </a:spcAft>
              <a:defRPr>
                <a:solidFill>
                  <a:schemeClr val="tx1"/>
                </a:solidFill>
                <a:latin typeface="Arial" charset="0"/>
              </a:defRPr>
            </a:lvl6pPr>
            <a:lvl7pPr marL="2999133" indent="-230703" defTabSz="938831" eaLnBrk="0" fontAlgn="base" hangingPunct="0">
              <a:spcBef>
                <a:spcPct val="0"/>
              </a:spcBef>
              <a:spcAft>
                <a:spcPct val="0"/>
              </a:spcAft>
              <a:defRPr>
                <a:solidFill>
                  <a:schemeClr val="tx1"/>
                </a:solidFill>
                <a:latin typeface="Arial" charset="0"/>
              </a:defRPr>
            </a:lvl7pPr>
            <a:lvl8pPr marL="3460538" indent="-230703" defTabSz="938831" eaLnBrk="0" fontAlgn="base" hangingPunct="0">
              <a:spcBef>
                <a:spcPct val="0"/>
              </a:spcBef>
              <a:spcAft>
                <a:spcPct val="0"/>
              </a:spcAft>
              <a:defRPr>
                <a:solidFill>
                  <a:schemeClr val="tx1"/>
                </a:solidFill>
                <a:latin typeface="Arial" charset="0"/>
              </a:defRPr>
            </a:lvl8pPr>
            <a:lvl9pPr marL="3921943" indent="-230703" defTabSz="938831" eaLnBrk="0" fontAlgn="base" hangingPunct="0">
              <a:spcBef>
                <a:spcPct val="0"/>
              </a:spcBef>
              <a:spcAft>
                <a:spcPct val="0"/>
              </a:spcAft>
              <a:defRPr>
                <a:solidFill>
                  <a:schemeClr val="tx1"/>
                </a:solidFill>
                <a:latin typeface="Arial" charset="0"/>
              </a:defRPr>
            </a:lvl9pPr>
          </a:lstStyle>
          <a:p>
            <a:fld id="{0BCB08A8-935B-4A81-95D1-FF0CC30DDC69}" type="slidenum">
              <a:rPr lang="en-US" altLang="en-US" smtClean="0">
                <a:cs typeface="Arial" charset="0"/>
              </a:rPr>
              <a:pPr/>
              <a:t>86</a:t>
            </a:fld>
            <a:endParaRPr lang="en-US" altLang="en-US">
              <a:cs typeface="Arial" charset="0"/>
            </a:endParaRPr>
          </a:p>
        </p:txBody>
      </p:sp>
      <p:sp>
        <p:nvSpPr>
          <p:cNvPr id="132099" name="Rectangle 7"/>
          <p:cNvSpPr txBox="1">
            <a:spLocks noGrp="1" noChangeArrowheads="1"/>
          </p:cNvSpPr>
          <p:nvPr/>
        </p:nvSpPr>
        <p:spPr bwMode="auto">
          <a:xfrm>
            <a:off x="3971933" y="8831263"/>
            <a:ext cx="30368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18" tIns="47010" rIns="94018" bIns="47010"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00CA2FE2-431B-4482-B32D-9A01E7E58AA1}" type="slidenum">
              <a:rPr lang="en-US" altLang="en-US" sz="1300">
                <a:cs typeface="Arial" charset="0"/>
              </a:rPr>
              <a:pPr algn="r" eaLnBrk="1" hangingPunct="1"/>
              <a:t>86</a:t>
            </a:fld>
            <a:endParaRPr lang="en-US" altLang="en-US" sz="1300">
              <a:cs typeface="Arial" charset="0"/>
            </a:endParaRPr>
          </a:p>
        </p:txBody>
      </p:sp>
      <p:sp>
        <p:nvSpPr>
          <p:cNvPr id="132100" name="Rectangle 2"/>
          <p:cNvSpPr>
            <a:spLocks noGrp="1" noRot="1" noChangeAspect="1" noChangeArrowheads="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101" name="Rectangle 3"/>
          <p:cNvSpPr>
            <a:spLocks noGrp="1" noChangeArrowheads="1"/>
          </p:cNvSpPr>
          <p:nvPr>
            <p:ph type="body" idx="1"/>
          </p:nvPr>
        </p:nvSpPr>
        <p:spPr bwMode="auto">
          <a:xfrm>
            <a:off x="152400" y="4415790"/>
            <a:ext cx="6781800" cy="46520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018" tIns="47010" rIns="94018" bIns="47010" numCol="1" anchor="t" anchorCtr="0" compatLnSpc="1">
            <a:prstTxWarp prst="textNoShape">
              <a:avLst/>
            </a:prstTxWarp>
            <a:normAutofit/>
          </a:bodyPr>
          <a:lstStyle/>
          <a:p>
            <a:pPr eaLnBrk="1" hangingPunct="1"/>
            <a:endParaRPr lang="en-US" alt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24DE50AD-55C7-420F-9D6C-1915E0112D93}" type="slidenum">
              <a:rPr lang="en-US" altLang="en-US" smtClean="0">
                <a:solidFill>
                  <a:srgbClr val="000000"/>
                </a:solidFill>
              </a:rPr>
              <a:pPr/>
              <a:t>87</a:t>
            </a:fld>
            <a:endParaRPr lang="en-US" altLang="en-US">
              <a:solidFill>
                <a:srgbClr val="000000"/>
              </a:solidFill>
            </a:endParaRPr>
          </a:p>
        </p:txBody>
      </p:sp>
      <p:sp>
        <p:nvSpPr>
          <p:cNvPr id="140292" name="Rectangle 1"/>
          <p:cNvSpPr>
            <a:spLocks noGrp="1" noChangeArrowheads="1"/>
          </p:cNvSpPr>
          <p:nvPr>
            <p:ph type="body" idx="1"/>
          </p:nvPr>
        </p:nvSpPr>
        <p:spPr bwMode="auto">
          <a:xfrm>
            <a:off x="701040" y="4415798"/>
            <a:ext cx="5608320" cy="34189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spAutoFit/>
          </a:bodyPr>
          <a:lstStyle/>
          <a:p>
            <a:pPr>
              <a:buFontTx/>
              <a:buNone/>
            </a:pPr>
            <a:endParaRPr lang="en-US" altLang="en-US" dirty="0">
              <a:latin typeface="Arial"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9804"/>
            <a:endParaRPr lang="en-US" altLang="en-US" dirty="0"/>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2EB2D24C-B485-4A9E-BB84-7A53B81A8E71}" type="slidenum">
              <a:rPr lang="en-US" altLang="en-US" smtClean="0"/>
              <a:pPr/>
              <a:t>88</a:t>
            </a:fld>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9804"/>
            <a:endParaRPr lang="en-US" altLang="en-US" dirty="0"/>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2EB2D24C-B485-4A9E-BB84-7A53B81A8E71}" type="slidenum">
              <a:rPr lang="en-US" altLang="en-US" smtClean="0"/>
              <a:pPr/>
              <a:t>89</a:t>
            </a:fld>
            <a:endParaRPr lang="en-US" altLang="en-US"/>
          </a:p>
        </p:txBody>
      </p:sp>
    </p:spTree>
    <p:extLst>
      <p:ext uri="{BB962C8B-B14F-4D97-AF65-F5344CB8AC3E}">
        <p14:creationId xmlns:p14="http://schemas.microsoft.com/office/powerpoint/2010/main" val="478281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BD5353-6E7C-485F-AA35-DE281D3064B6}" type="slidenum">
              <a:rPr lang="en-US" smtClean="0"/>
              <a:pPr/>
              <a:t>9</a:t>
            </a:fld>
            <a:endParaRPr lang="en-US" dirty="0"/>
          </a:p>
        </p:txBody>
      </p:sp>
    </p:spTree>
    <p:extLst>
      <p:ext uri="{BB962C8B-B14F-4D97-AF65-F5344CB8AC3E}">
        <p14:creationId xmlns:p14="http://schemas.microsoft.com/office/powerpoint/2010/main" val="31696468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CEC94F-8C1F-4EB4-9446-235430DAE99F}" type="slidenum">
              <a:rPr lang="en-US" smtClean="0"/>
              <a:t>90</a:t>
            </a:fld>
            <a:endParaRPr lang="en-US" dirty="0"/>
          </a:p>
        </p:txBody>
      </p:sp>
    </p:spTree>
    <p:extLst>
      <p:ext uri="{BB962C8B-B14F-4D97-AF65-F5344CB8AC3E}">
        <p14:creationId xmlns:p14="http://schemas.microsoft.com/office/powerpoint/2010/main" val="263078921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C87B31B8-96E6-41B0-90A9-EDA183E7BA60}" type="slidenum">
              <a:rPr lang="en-US" altLang="en-US" smtClean="0"/>
              <a:pPr/>
              <a:t>91</a:t>
            </a:fld>
            <a:endParaRPr lang="en-US" altLang="en-US"/>
          </a:p>
        </p:txBody>
      </p:sp>
    </p:spTree>
    <p:extLst>
      <p:ext uri="{BB962C8B-B14F-4D97-AF65-F5344CB8AC3E}">
        <p14:creationId xmlns:p14="http://schemas.microsoft.com/office/powerpoint/2010/main" val="2090490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C87B31B8-96E6-41B0-90A9-EDA183E7BA60}" type="slidenum">
              <a:rPr lang="en-US" altLang="en-US" smtClean="0"/>
              <a:pPr/>
              <a:t>92</a:t>
            </a:fld>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8CB43092-3FC8-4BE9-938C-02DE080ADFB1}" type="slidenum">
              <a:rPr lang="en-US" altLang="en-US" smtClean="0"/>
              <a:pPr/>
              <a:t>93</a:t>
            </a:fld>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C3DC2375-AC34-4BD7-85C1-7BA996C646B4}" type="slidenum">
              <a:rPr lang="en-US" altLang="en-US" smtClean="0"/>
              <a:pPr/>
              <a:t>94</a:t>
            </a:fld>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p:txBody>
          <a:bodyPr wrap="square" numCol="1" anchor="t" anchorCtr="0" compatLnSpc="1">
            <a:prstTxWarp prst="textNoShape">
              <a:avLst/>
            </a:prstTxWarp>
            <a:normAutofit/>
          </a:bodyPr>
          <a:lstStyle/>
          <a:p>
            <a:pPr eaLnBrk="1" hangingPunct="1">
              <a:spcBef>
                <a:spcPct val="0"/>
              </a:spcBef>
              <a:buFont typeface="Wingdings" pitchFamily="2" charset="2"/>
              <a:buChar char="Ø"/>
              <a:defRPr/>
            </a:pPr>
            <a:endParaRPr lang="en-US" b="1" dirty="0"/>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0DB6D78F-AED5-4A19-B9A6-553A05198301}" type="slidenum">
              <a:rPr lang="en-US" altLang="en-US" smtClean="0"/>
              <a:pPr/>
              <a:t>95</a:t>
            </a:fld>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C0BD5353-6E7C-485F-AA35-DE281D3064B6}" type="slidenum">
              <a:rPr lang="en-US" smtClean="0"/>
              <a:pPr/>
              <a:t>96</a:t>
            </a:fld>
            <a:endParaRPr lang="en-US" dirty="0"/>
          </a:p>
        </p:txBody>
      </p:sp>
    </p:spTree>
    <p:extLst>
      <p:ext uri="{BB962C8B-B14F-4D97-AF65-F5344CB8AC3E}">
        <p14:creationId xmlns:p14="http://schemas.microsoft.com/office/powerpoint/2010/main" val="47335338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F2B8A87F-2E93-4B4F-90CD-46A39C289ADD}" type="slidenum">
              <a:rPr lang="en-US" altLang="en-US" smtClean="0"/>
              <a:pPr/>
              <a:t>97</a:t>
            </a:fld>
            <a:endParaRPr lang="en-US" altLang="en-US"/>
          </a:p>
        </p:txBody>
      </p:sp>
    </p:spTree>
    <p:extLst>
      <p:ext uri="{BB962C8B-B14F-4D97-AF65-F5344CB8AC3E}">
        <p14:creationId xmlns:p14="http://schemas.microsoft.com/office/powerpoint/2010/main" val="36498045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BD5353-6E7C-485F-AA35-DE281D3064B6}" type="slidenum">
              <a:rPr lang="en-US" smtClean="0"/>
              <a:pPr/>
              <a:t>98</a:t>
            </a:fld>
            <a:endParaRPr lang="en-US" dirty="0"/>
          </a:p>
        </p:txBody>
      </p:sp>
    </p:spTree>
    <p:extLst>
      <p:ext uri="{BB962C8B-B14F-4D97-AF65-F5344CB8AC3E}">
        <p14:creationId xmlns:p14="http://schemas.microsoft.com/office/powerpoint/2010/main" val="37519805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xfrm>
            <a:off x="701676" y="4416437"/>
            <a:ext cx="5607050" cy="4422775"/>
          </a:xfrm>
        </p:spPr>
        <p:txBody>
          <a:bodyPr wrap="square" numCol="1" anchor="t" anchorCtr="0" compatLnSpc="1">
            <a:prstTxWarp prst="textNoShape">
              <a:avLst/>
            </a:prstTxWarp>
            <a:normAutofit/>
          </a:bodyPr>
          <a:lstStyle/>
          <a:p>
            <a:pPr eaLnBrk="1" hangingPunct="1">
              <a:spcBef>
                <a:spcPct val="0"/>
              </a:spcBef>
              <a:defRPr/>
            </a:pPr>
            <a:endParaRPr lang="en-US" altLang="en-US" dirty="0"/>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9783" indent="-288379">
              <a:defRPr>
                <a:solidFill>
                  <a:schemeClr val="tx1"/>
                </a:solidFill>
                <a:latin typeface="Arial" charset="0"/>
              </a:defRPr>
            </a:lvl2pPr>
            <a:lvl3pPr marL="1153512" indent="-230703">
              <a:defRPr>
                <a:solidFill>
                  <a:schemeClr val="tx1"/>
                </a:solidFill>
                <a:latin typeface="Arial" charset="0"/>
              </a:defRPr>
            </a:lvl3pPr>
            <a:lvl4pPr marL="1614918" indent="-230703">
              <a:defRPr>
                <a:solidFill>
                  <a:schemeClr val="tx1"/>
                </a:solidFill>
                <a:latin typeface="Arial" charset="0"/>
              </a:defRPr>
            </a:lvl4pPr>
            <a:lvl5pPr marL="2076323" indent="-230703">
              <a:defRPr>
                <a:solidFill>
                  <a:schemeClr val="tx1"/>
                </a:solidFill>
                <a:latin typeface="Arial" charset="0"/>
              </a:defRPr>
            </a:lvl5pPr>
            <a:lvl6pPr marL="2537728" indent="-230703" eaLnBrk="0" fontAlgn="base" hangingPunct="0">
              <a:spcBef>
                <a:spcPct val="0"/>
              </a:spcBef>
              <a:spcAft>
                <a:spcPct val="0"/>
              </a:spcAft>
              <a:defRPr>
                <a:solidFill>
                  <a:schemeClr val="tx1"/>
                </a:solidFill>
                <a:latin typeface="Arial" charset="0"/>
              </a:defRPr>
            </a:lvl6pPr>
            <a:lvl7pPr marL="2999133" indent="-230703" eaLnBrk="0" fontAlgn="base" hangingPunct="0">
              <a:spcBef>
                <a:spcPct val="0"/>
              </a:spcBef>
              <a:spcAft>
                <a:spcPct val="0"/>
              </a:spcAft>
              <a:defRPr>
                <a:solidFill>
                  <a:schemeClr val="tx1"/>
                </a:solidFill>
                <a:latin typeface="Arial" charset="0"/>
              </a:defRPr>
            </a:lvl7pPr>
            <a:lvl8pPr marL="3460538" indent="-230703" eaLnBrk="0" fontAlgn="base" hangingPunct="0">
              <a:spcBef>
                <a:spcPct val="0"/>
              </a:spcBef>
              <a:spcAft>
                <a:spcPct val="0"/>
              </a:spcAft>
              <a:defRPr>
                <a:solidFill>
                  <a:schemeClr val="tx1"/>
                </a:solidFill>
                <a:latin typeface="Arial" charset="0"/>
              </a:defRPr>
            </a:lvl8pPr>
            <a:lvl9pPr marL="3921943" indent="-230703" eaLnBrk="0" fontAlgn="base" hangingPunct="0">
              <a:spcBef>
                <a:spcPct val="0"/>
              </a:spcBef>
              <a:spcAft>
                <a:spcPct val="0"/>
              </a:spcAft>
              <a:defRPr>
                <a:solidFill>
                  <a:schemeClr val="tx1"/>
                </a:solidFill>
                <a:latin typeface="Arial" charset="0"/>
              </a:defRPr>
            </a:lvl9pPr>
          </a:lstStyle>
          <a:p>
            <a:fld id="{976B3876-0EA5-4039-B510-4F16373375E6}" type="slidenum">
              <a:rPr lang="en-US" altLang="en-US" smtClean="0"/>
              <a:pPr/>
              <a:t>99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0E1272F2-30A9-4FE8-8301-C0587F31897B}" type="datetime1">
              <a:rPr lang="en-US" smtClean="0">
                <a:solidFill>
                  <a:prstClr val="black">
                    <a:lumMod val="50000"/>
                    <a:lumOff val="50000"/>
                  </a:prstClr>
                </a:solidFill>
              </a:rPr>
              <a:pPr>
                <a:defRPr/>
              </a:pPr>
              <a:t>12/6/2019</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7CF9E8FE-6E4C-49AC-93F6-0517BD3DF633}"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238688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AF423330-7A48-4472-A9BD-FA6DA9DA782A}" type="datetime1">
              <a:rPr lang="en-US" smtClean="0">
                <a:solidFill>
                  <a:prstClr val="black">
                    <a:lumMod val="50000"/>
                    <a:lumOff val="50000"/>
                  </a:prstClr>
                </a:solidFill>
              </a:rPr>
              <a:pPr>
                <a:defRPr/>
              </a:pPr>
              <a:t>12/6/2019</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04988D59-F85D-4EDF-BA62-0B8ABBB6912D}"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174680694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AF423330-7A48-4472-A9BD-FA6DA9DA782A}" type="datetime1">
              <a:rPr lang="en-US" smtClean="0">
                <a:solidFill>
                  <a:prstClr val="black">
                    <a:lumMod val="50000"/>
                    <a:lumOff val="50000"/>
                  </a:prstClr>
                </a:solidFill>
              </a:rPr>
              <a:pPr>
                <a:defRPr/>
              </a:pPr>
              <a:t>12/6/2019</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04988D59-F85D-4EDF-BA62-0B8ABBB6912D}"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6927959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AF423330-7A48-4472-A9BD-FA6DA9DA782A}" type="datetime1">
              <a:rPr lang="en-US" smtClean="0">
                <a:solidFill>
                  <a:prstClr val="black">
                    <a:lumMod val="50000"/>
                    <a:lumOff val="50000"/>
                  </a:prstClr>
                </a:solidFill>
              </a:rPr>
              <a:pPr>
                <a:defRPr/>
              </a:pPr>
              <a:t>12/6/2019</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04988D59-F85D-4EDF-BA62-0B8ABBB6912D}"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657547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AF423330-7A48-4472-A9BD-FA6DA9DA782A}" type="datetime1">
              <a:rPr lang="en-US" smtClean="0">
                <a:solidFill>
                  <a:prstClr val="black">
                    <a:lumMod val="50000"/>
                    <a:lumOff val="50000"/>
                  </a:prstClr>
                </a:solidFill>
              </a:rPr>
              <a:pPr>
                <a:defRPr/>
              </a:pPr>
              <a:t>12/6/2019</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04988D59-F85D-4EDF-BA62-0B8ABBB6912D}"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578794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AF423330-7A48-4472-A9BD-FA6DA9DA782A}" type="datetime1">
              <a:rPr lang="en-US" smtClean="0">
                <a:solidFill>
                  <a:prstClr val="black">
                    <a:lumMod val="50000"/>
                    <a:lumOff val="50000"/>
                  </a:prstClr>
                </a:solidFill>
              </a:rPr>
              <a:pPr>
                <a:defRPr/>
              </a:pPr>
              <a:t>12/6/2019</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04988D59-F85D-4EDF-BA62-0B8ABBB6912D}"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182322250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EEE28CA-5BF0-4A5D-9142-961939D5B8F6}" type="datetime1">
              <a:rPr lang="en-US" smtClean="0">
                <a:solidFill>
                  <a:prstClr val="black">
                    <a:lumMod val="50000"/>
                    <a:lumOff val="50000"/>
                  </a:prstClr>
                </a:solidFill>
              </a:rPr>
              <a:pPr>
                <a:defRPr/>
              </a:pPr>
              <a:t>12/6/2019</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C33A48F4-BB2B-4400-9538-62A15AEBBACF}"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3390015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72EA9CA-BEBA-4B8B-92E5-D673DCDF2770}" type="datetime1">
              <a:rPr lang="en-US" smtClean="0">
                <a:solidFill>
                  <a:prstClr val="black">
                    <a:lumMod val="50000"/>
                    <a:lumOff val="50000"/>
                  </a:prstClr>
                </a:solidFill>
              </a:rPr>
              <a:pPr>
                <a:defRPr/>
              </a:pPr>
              <a:t>12/6/2019</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07F0A365-64EC-45A6-BF40-B46E83D50CB7}"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850983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Reference (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310393" y="461394"/>
            <a:ext cx="8464491" cy="1229295"/>
          </a:xfrm>
        </p:spPr>
        <p:txBody>
          <a:bodyPr>
            <a:normAutofit/>
          </a:bodyPr>
          <a:lstStyle>
            <a:lvl1pPr>
              <a:defRPr sz="4400" b="1">
                <a:latin typeface="+mn-lt"/>
              </a:defRPr>
            </a:lvl1pPr>
          </a:lstStyle>
          <a:p>
            <a:r>
              <a:rPr lang="en-US" dirty="0"/>
              <a:t>Slide Title</a:t>
            </a:r>
          </a:p>
        </p:txBody>
      </p:sp>
      <p:sp>
        <p:nvSpPr>
          <p:cNvPr id="3" name="Content Placeholder 2"/>
          <p:cNvSpPr>
            <a:spLocks noGrp="1"/>
          </p:cNvSpPr>
          <p:nvPr>
            <p:ph idx="1"/>
          </p:nvPr>
        </p:nvSpPr>
        <p:spPr>
          <a:xfrm>
            <a:off x="310393" y="1825625"/>
            <a:ext cx="8464491" cy="4266331"/>
          </a:xfrm>
        </p:spPr>
        <p:txBody>
          <a:bodyPr/>
          <a:lstStyle>
            <a:lvl1pPr>
              <a:lnSpc>
                <a:spcPct val="100000"/>
              </a:lnSpc>
              <a:spcBef>
                <a:spcPts val="600"/>
              </a:spcBef>
              <a:spcAft>
                <a:spcPts val="600"/>
              </a:spcAft>
              <a:defRPr/>
            </a:lvl1pPr>
            <a:lvl2pPr>
              <a:lnSpc>
                <a:spcPct val="100000"/>
              </a:lnSpc>
              <a:spcBef>
                <a:spcPts val="600"/>
              </a:spcBef>
              <a:spcAft>
                <a:spcPts val="600"/>
              </a:spcAft>
              <a:defRPr sz="2800"/>
            </a:lvl2pPr>
            <a:lvl3pPr>
              <a:lnSpc>
                <a:spcPct val="100000"/>
              </a:lnSpc>
              <a:spcBef>
                <a:spcPts val="600"/>
              </a:spcBef>
              <a:spcAft>
                <a:spcPts val="600"/>
              </a:spcAft>
              <a:defRPr sz="2800"/>
            </a:lvl3pPr>
            <a:lvl4pPr>
              <a:lnSpc>
                <a:spcPct val="100000"/>
              </a:lnSpc>
              <a:spcBef>
                <a:spcPts val="600"/>
              </a:spcBef>
              <a:spcAft>
                <a:spcPts val="600"/>
              </a:spcAft>
              <a:defRPr sz="2800"/>
            </a:lvl4pPr>
            <a:lvl5pPr>
              <a:lnSpc>
                <a:spcPct val="100000"/>
              </a:lnSpc>
              <a:spcBef>
                <a:spcPts val="600"/>
              </a:spcBef>
              <a:spcAft>
                <a:spcPts val="600"/>
              </a:spcAft>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hasCustomPrompt="1"/>
          </p:nvPr>
        </p:nvSpPr>
        <p:spPr>
          <a:xfrm>
            <a:off x="7264544" y="0"/>
            <a:ext cx="1879456" cy="492125"/>
          </a:xfrm>
        </p:spPr>
        <p:txBody>
          <a:bodyPr/>
          <a:lstStyle>
            <a:lvl1pPr marL="0" indent="0" algn="ctr">
              <a:buNone/>
              <a:defRPr baseline="0">
                <a:solidFill>
                  <a:schemeClr val="bg1"/>
                </a:solidFill>
              </a:defRPr>
            </a:lvl1pPr>
            <a:lvl2pPr marL="457200" indent="0">
              <a:buNone/>
              <a:defRPr/>
            </a:lvl2pPr>
          </a:lstStyle>
          <a:p>
            <a:pPr lvl="0"/>
            <a:r>
              <a:rPr lang="en-US" dirty="0" err="1"/>
              <a:t>Pg</a:t>
            </a:r>
            <a:r>
              <a:rPr lang="en-US" dirty="0"/>
              <a:t> 888-888</a:t>
            </a:r>
          </a:p>
        </p:txBody>
      </p:sp>
      <p:sp>
        <p:nvSpPr>
          <p:cNvPr id="8" name="TextBox 7"/>
          <p:cNvSpPr txBox="1"/>
          <p:nvPr userDrawn="1"/>
        </p:nvSpPr>
        <p:spPr>
          <a:xfrm>
            <a:off x="2827815" y="6611779"/>
            <a:ext cx="3434439" cy="246221"/>
          </a:xfrm>
          <a:prstGeom prst="rect">
            <a:avLst/>
          </a:prstGeom>
          <a:noFill/>
        </p:spPr>
        <p:txBody>
          <a:bodyPr wrap="square" rtlCol="0">
            <a:spAutoFit/>
          </a:bodyPr>
          <a:lstStyle/>
          <a:p>
            <a:r>
              <a:rPr lang="en-US" sz="1000" dirty="0">
                <a:solidFill>
                  <a:schemeClr val="bg1">
                    <a:lumMod val="50000"/>
                  </a:schemeClr>
                </a:solidFill>
              </a:rPr>
              <a:t>©2018 Board of Regents of the University of Wisconsin System</a:t>
            </a:r>
          </a:p>
        </p:txBody>
      </p:sp>
    </p:spTree>
    <p:extLst>
      <p:ext uri="{BB962C8B-B14F-4D97-AF65-F5344CB8AC3E}">
        <p14:creationId xmlns:p14="http://schemas.microsoft.com/office/powerpoint/2010/main" val="279935360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4EF99CD-756D-4E4A-8F81-0E538AB67026}" type="datetime1">
              <a:rPr lang="en-US" smtClean="0">
                <a:solidFill>
                  <a:prstClr val="black">
                    <a:lumMod val="50000"/>
                    <a:lumOff val="50000"/>
                  </a:prstClr>
                </a:solidFill>
              </a:rPr>
              <a:pPr>
                <a:defRPr/>
              </a:pPr>
              <a:t>12/6/2019</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B2602490-41B2-4B2A-81CE-4E98F588146C}"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525415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DE4A9A4-3AE4-47BA-BE7B-341A71C28417}" type="datetime1">
              <a:rPr lang="en-US" smtClean="0">
                <a:solidFill>
                  <a:prstClr val="black">
                    <a:lumMod val="50000"/>
                    <a:lumOff val="50000"/>
                  </a:prstClr>
                </a:solidFill>
              </a:rPr>
              <a:pPr>
                <a:defRPr/>
              </a:pPr>
              <a:t>12/6/2019</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a:defRPr/>
            </a:pPr>
            <a:fld id="{6541A4A0-4706-46EA-8B52-6DBEF8688D22}"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534558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2449B35A-391A-4670-BFDF-AA9C323CD904}" type="datetime1">
              <a:rPr lang="en-US" smtClean="0">
                <a:solidFill>
                  <a:prstClr val="black">
                    <a:lumMod val="50000"/>
                    <a:lumOff val="50000"/>
                  </a:prstClr>
                </a:solidFill>
              </a:rPr>
              <a:pPr>
                <a:defRPr/>
              </a:pPr>
              <a:t>12/6/2019</a:t>
            </a:fld>
            <a:endParaRPr lang="en-US"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a:defRPr/>
            </a:pPr>
            <a:fld id="{48022265-2751-4B03-8137-DB351891E521}"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714534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87E04C15-1D1E-4B64-8A0E-3F775B3AD84B}" type="datetime1">
              <a:rPr lang="en-US" smtClean="0">
                <a:solidFill>
                  <a:prstClr val="black">
                    <a:lumMod val="50000"/>
                    <a:lumOff val="50000"/>
                  </a:prstClr>
                </a:solidFill>
              </a:rPr>
              <a:pPr>
                <a:defRPr/>
              </a:pPr>
              <a:t>12/6/2019</a:t>
            </a:fld>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pPr>
              <a:defRPr/>
            </a:pPr>
            <a:fld id="{45343A3A-2E7D-4796-A660-CD3E8211B00B}"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845934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78EEA889-B6C8-4D73-A1AE-A2B67238FA27}" type="datetime1">
              <a:rPr lang="en-US" smtClean="0">
                <a:solidFill>
                  <a:prstClr val="black">
                    <a:lumMod val="50000"/>
                    <a:lumOff val="50000"/>
                  </a:prstClr>
                </a:solidFill>
              </a:rPr>
              <a:pPr>
                <a:defRPr/>
              </a:pPr>
              <a:t>12/6/2019</a:t>
            </a:fld>
            <a:endParaRPr lang="en-US" dirty="0">
              <a:solidFill>
                <a:prstClr val="black">
                  <a:lumMod val="50000"/>
                  <a:lumOff val="50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pPr>
              <a:defRPr/>
            </a:pPr>
            <a:fld id="{8CAA94CB-0B64-4116-8D64-C74901AC959D}"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125352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78AA3C3-5BBD-4D80-89B2-0F6105F34F0E}" type="datetime1">
              <a:rPr lang="en-US" smtClean="0">
                <a:solidFill>
                  <a:prstClr val="black">
                    <a:lumMod val="50000"/>
                    <a:lumOff val="50000"/>
                  </a:prstClr>
                </a:solidFill>
              </a:rPr>
              <a:pPr>
                <a:defRPr/>
              </a:pPr>
              <a:t>12/6/2019</a:t>
            </a:fld>
            <a:endParaRPr lang="en-US" dirty="0">
              <a:solidFill>
                <a:prstClr val="black">
                  <a:lumMod val="50000"/>
                  <a:lumOff val="50000"/>
                </a:prstClr>
              </a:solidFill>
            </a:endParaRPr>
          </a:p>
        </p:txBody>
      </p:sp>
      <p:sp>
        <p:nvSpPr>
          <p:cNvPr id="3" name="Footer Placeholder 2"/>
          <p:cNvSpPr>
            <a:spLocks noGrp="1"/>
          </p:cNvSpPr>
          <p:nvPr>
            <p:ph type="ftr" sz="quarter" idx="11"/>
          </p:nvPr>
        </p:nvSpPr>
        <p:spPr/>
        <p:txBody>
          <a:bodyPr/>
          <a:lstStyle/>
          <a:p>
            <a:pPr>
              <a:defRPr/>
            </a:pPr>
            <a:endParaRPr lang="en-US" dirty="0">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pPr>
              <a:defRPr/>
            </a:pPr>
            <a:fld id="{5257CC6E-9804-461C-8190-BEF0BEA28044}"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733312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72FAF95-F619-43C4-95E7-7B2718BF4766}" type="datetime1">
              <a:rPr lang="en-US" smtClean="0">
                <a:solidFill>
                  <a:prstClr val="black">
                    <a:lumMod val="50000"/>
                    <a:lumOff val="50000"/>
                  </a:prstClr>
                </a:solidFill>
              </a:rPr>
              <a:pPr>
                <a:defRPr/>
              </a:pPr>
              <a:t>12/6/2019</a:t>
            </a:fld>
            <a:endParaRPr lang="en-US"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a:defRPr/>
            </a:pPr>
            <a:fld id="{378EE8DB-05F6-497E-9D76-138A056A8027}"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1506670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0DBB651-E85E-4F80-839D-CF1104A9E544}" type="datetime1">
              <a:rPr lang="en-US" smtClean="0">
                <a:solidFill>
                  <a:prstClr val="black">
                    <a:lumMod val="50000"/>
                    <a:lumOff val="50000"/>
                  </a:prstClr>
                </a:solidFill>
              </a:rPr>
              <a:pPr>
                <a:defRPr/>
              </a:pPr>
              <a:t>12/6/2019</a:t>
            </a:fld>
            <a:endParaRPr lang="en-US"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a:defRPr/>
            </a:pPr>
            <a:fld id="{58E8DDAA-24BE-4CEF-A775-2A26278E7809}"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4051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F423330-7A48-4472-A9BD-FA6DA9DA782A}" type="datetime1">
              <a:rPr lang="en-US" smtClean="0">
                <a:solidFill>
                  <a:prstClr val="black">
                    <a:lumMod val="50000"/>
                    <a:lumOff val="50000"/>
                  </a:prstClr>
                </a:solidFill>
              </a:rPr>
              <a:pPr>
                <a:defRPr/>
              </a:pPr>
              <a:t>12/6/2019</a:t>
            </a:fld>
            <a:endParaRPr lang="en-US" dirty="0">
              <a:solidFill>
                <a:prstClr val="black">
                  <a:lumMod val="50000"/>
                  <a:lumOff val="50000"/>
                </a:prstClr>
              </a:solidFill>
            </a:endParaRP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dirty="0">
              <a:solidFill>
                <a:prstClr val="black">
                  <a:lumMod val="50000"/>
                  <a:lumOff val="50000"/>
                </a:prstClr>
              </a:solidFill>
            </a:endParaRP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04988D59-F85D-4EDF-BA62-0B8ABBB6912D}" type="slidenum">
              <a:rPr lang="en-US" smtClean="0">
                <a:solidFill>
                  <a:prstClr val="black">
                    <a:lumMod val="50000"/>
                    <a:lumOff val="50000"/>
                  </a:prstClr>
                </a:solidFill>
              </a:rPr>
              <a:pPr>
                <a:def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1780270483"/>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notesSlide" Target="../notesSlides/notesSlide105.xml"/><Relationship Id="rId7" Type="http://schemas.openxmlformats.org/officeDocument/2006/relationships/image" Target="../media/image86.jpe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49.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49.jpeg"/><Relationship Id="rId5" Type="http://schemas.openxmlformats.org/officeDocument/2006/relationships/image" Target="../media/image89.png"/><Relationship Id="rId4" Type="http://schemas.openxmlformats.org/officeDocument/2006/relationships/image" Target="../media/image8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94.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49.jpeg"/><Relationship Id="rId4" Type="http://schemas.openxmlformats.org/officeDocument/2006/relationships/image" Target="../media/image9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98.png"/><Relationship Id="rId4" Type="http://schemas.openxmlformats.org/officeDocument/2006/relationships/image" Target="../media/image49.jpe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49.jpeg"/><Relationship Id="rId4" Type="http://schemas.openxmlformats.org/officeDocument/2006/relationships/image" Target="../media/image99.png"/></Relationships>
</file>

<file path=ppt/slides/_rels/slide12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27.xml"/><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5.tmp"/><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107.png"/><Relationship Id="rId4" Type="http://schemas.openxmlformats.org/officeDocument/2006/relationships/image" Target="../media/image106.tmp"/></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6.xml"/><Relationship Id="rId1" Type="http://schemas.openxmlformats.org/officeDocument/2006/relationships/slideLayout" Target="../slideLayouts/slideLayout1.xml"/><Relationship Id="rId4" Type="http://schemas.openxmlformats.org/officeDocument/2006/relationships/image" Target="../media/image109.sv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hyperlink" Target="http://oada.dadeschools.net/TDC/TDC.asp" TargetMode="External"/><Relationship Id="rId2" Type="http://schemas.openxmlformats.org/officeDocument/2006/relationships/notesSlide" Target="../notesSlides/notesSlide141.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14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2.xml"/><Relationship Id="rId1" Type="http://schemas.openxmlformats.org/officeDocument/2006/relationships/slideLayout" Target="../slideLayouts/slideLayout7.xml"/><Relationship Id="rId4" Type="http://schemas.openxmlformats.org/officeDocument/2006/relationships/hyperlink" Target="http://oada.dadeschools.net/TDC/TDC.asp" TargetMode="Externa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4.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49.jpeg"/><Relationship Id="rId4" Type="http://schemas.openxmlformats.org/officeDocument/2006/relationships/image" Target="../media/image114.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NUL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ida.wisc.edu/"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forms.gle/qwVadqcnt4rD4Fzv8"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ida.wisc.ed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ida.wisc.edu/logi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s://wida.wisc.edu/"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oada.dadeschools.net/TDC/TDC.asp"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6.xml"/><Relationship Id="rId1" Type="http://schemas.openxmlformats.org/officeDocument/2006/relationships/slideLayout" Target="../slideLayouts/slideLayout17.xml"/><Relationship Id="rId6" Type="http://schemas.openxmlformats.org/officeDocument/2006/relationships/image" Target="../media/image50.emf"/><Relationship Id="rId5" Type="http://schemas.openxmlformats.org/officeDocument/2006/relationships/image" Target="../media/image49.jpeg"/><Relationship Id="rId4" Type="http://schemas.openxmlformats.org/officeDocument/2006/relationships/image" Target="../media/image48.tiff"/></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www.magnoliaguitar.com/2012/06/09/new-beginners-group-lesson/"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57.png"/><Relationship Id="rId5" Type="http://schemas.openxmlformats.org/officeDocument/2006/relationships/image" Target="../media/image56.tiff"/><Relationship Id="rId4" Type="http://schemas.openxmlformats.org/officeDocument/2006/relationships/image" Target="../media/image55.jpeg"/></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9.tiff"/></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60.tiff"/><Relationship Id="rId4" Type="http://schemas.openxmlformats.org/officeDocument/2006/relationships/image" Target="../media/image59.tiff"/></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9.tif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49.jpeg"/><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68.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69.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70.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71.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81.xml"/><Relationship Id="rId7"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56.tiff"/><Relationship Id="rId5" Type="http://schemas.openxmlformats.org/officeDocument/2006/relationships/image" Target="../media/image73.jpeg"/><Relationship Id="rId4" Type="http://schemas.openxmlformats.org/officeDocument/2006/relationships/image" Target="../media/image72.tiff"/></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hyperlink" Target="https://www.flrules.org/gateway/RuleNo.asp?ID=6A-10.042" TargetMode="External"/><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hyperlink" Target="http://oada.dadeschools.net/TestChairInfo/29testsecuritymanual.pdf" TargetMode="Externa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7.png"/><Relationship Id="rId4" Type="http://schemas.openxmlformats.org/officeDocument/2006/relationships/image" Target="../media/image76.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78.png"/><Relationship Id="rId4"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79.png"/><Relationship Id="rId5" Type="http://schemas.openxmlformats.org/officeDocument/2006/relationships/image" Target="../media/image44.png"/><Relationship Id="rId4"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0511" y="4991100"/>
            <a:ext cx="9144000" cy="990600"/>
          </a:xfrm>
          <a:prstGeom prst="rect">
            <a:avLst/>
          </a:prstGeom>
        </p:spPr>
        <p:txBody>
          <a:bodyPr>
            <a:normAutofit fontScale="92500" lnSpcReduction="20000"/>
          </a:bodyPr>
          <a:lstStyle/>
          <a:p>
            <a:pPr marL="342891" indent="-342891" algn="ctr">
              <a:spcBef>
                <a:spcPct val="20000"/>
              </a:spcBef>
              <a:defRPr/>
            </a:pPr>
            <a:r>
              <a:rPr lang="en-US" sz="2200">
                <a:latin typeface="Arial" panose="020B0604020202020204" pitchFamily="34" charset="0"/>
                <a:cs typeface="Arial" panose="020B0604020202020204" pitchFamily="34" charset="0"/>
              </a:rPr>
              <a:t>Assessment, Research, and Data Analysis</a:t>
            </a:r>
          </a:p>
          <a:p>
            <a:pPr marL="342891" indent="-342891" algn="ctr">
              <a:spcBef>
                <a:spcPct val="20000"/>
              </a:spcBef>
              <a:defRPr/>
            </a:pPr>
            <a:r>
              <a:rPr lang="en-US" sz="2200">
                <a:latin typeface="Arial" panose="020B0604020202020204" pitchFamily="34" charset="0"/>
                <a:cs typeface="Arial" panose="020B0604020202020204" pitchFamily="34" charset="0"/>
              </a:rPr>
              <a:t>Felicia Mallory, Executive Director</a:t>
            </a:r>
          </a:p>
          <a:p>
            <a:pPr marL="342891" indent="-342891" algn="ctr">
              <a:spcBef>
                <a:spcPct val="20000"/>
              </a:spcBef>
              <a:defRPr/>
            </a:pPr>
            <a:r>
              <a:rPr lang="en-US" sz="2200">
                <a:latin typeface="Arial" panose="020B0604020202020204" pitchFamily="34" charset="0"/>
                <a:cs typeface="Arial" panose="020B0604020202020204" pitchFamily="34" charset="0"/>
              </a:rPr>
              <a:t>Denetra Collins, Staff Specialist</a:t>
            </a:r>
          </a:p>
          <a:p>
            <a:pPr marL="342891" indent="-342891">
              <a:spcBef>
                <a:spcPct val="20000"/>
              </a:spcBef>
              <a:defRPr/>
            </a:pPr>
            <a:endParaRPr lang="en-US" sz="2000" dirty="0">
              <a:solidFill>
                <a:schemeClr val="accent5">
                  <a:lumMod val="75000"/>
                </a:schemeClr>
              </a:solidFill>
            </a:endParaRPr>
          </a:p>
        </p:txBody>
      </p:sp>
      <p:sp>
        <p:nvSpPr>
          <p:cNvPr id="7" name="Title 1"/>
          <p:cNvSpPr txBox="1">
            <a:spLocks/>
          </p:cNvSpPr>
          <p:nvPr/>
        </p:nvSpPr>
        <p:spPr>
          <a:xfrm>
            <a:off x="685800" y="1600203"/>
            <a:ext cx="7772400" cy="1876425"/>
          </a:xfrm>
          <a:prstGeom prst="rect">
            <a:avLst/>
          </a:prstGeom>
        </p:spPr>
        <p:txBody>
          <a:bodyP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defRPr/>
            </a:pPr>
            <a:r>
              <a:rPr lang="en-US" altLang="en-US" sz="5400" b="1" dirty="0">
                <a:solidFill>
                  <a:schemeClr val="tx1"/>
                </a:solidFill>
                <a:latin typeface="Arial" panose="020B0604020202020204" pitchFamily="34" charset="0"/>
                <a:cs typeface="Arial" panose="020B0604020202020204" pitchFamily="34" charset="0"/>
              </a:rPr>
              <a:t>ACCESS for ELLs 2020 </a:t>
            </a:r>
            <a:br>
              <a:rPr lang="en-US" altLang="en-US" sz="5400" dirty="0">
                <a:solidFill>
                  <a:schemeClr val="tx1"/>
                </a:solidFill>
                <a:latin typeface="Arial" panose="020B0604020202020204" pitchFamily="34" charset="0"/>
                <a:cs typeface="Arial" panose="020B0604020202020204" pitchFamily="34" charset="0"/>
              </a:rPr>
            </a:br>
            <a:r>
              <a:rPr lang="en-US" altLang="en-US" sz="5400" dirty="0">
                <a:solidFill>
                  <a:schemeClr val="tx1"/>
                </a:solidFill>
                <a:latin typeface="Arial" panose="020B0604020202020204" pitchFamily="34" charset="0"/>
                <a:cs typeface="Arial" panose="020B0604020202020204" pitchFamily="34" charset="0"/>
              </a:rPr>
              <a:t>School Assessment Coordinator Training</a:t>
            </a:r>
          </a:p>
          <a:p>
            <a:pPr algn="ctr">
              <a:defRPr/>
            </a:pPr>
            <a:r>
              <a:rPr lang="en-US" altLang="en-US" sz="2800" dirty="0">
                <a:solidFill>
                  <a:schemeClr val="tx1"/>
                </a:solidFill>
                <a:latin typeface="Arial" panose="020B0604020202020204" pitchFamily="34" charset="0"/>
                <a:cs typeface="Arial" panose="020B0604020202020204" pitchFamily="34" charset="0"/>
              </a:rPr>
              <a:t>December 4 or 5, 2019</a:t>
            </a:r>
          </a:p>
        </p:txBody>
      </p:sp>
    </p:spTree>
    <p:extLst>
      <p:ext uri="{BB962C8B-B14F-4D97-AF65-F5344CB8AC3E}">
        <p14:creationId xmlns:p14="http://schemas.microsoft.com/office/powerpoint/2010/main" val="2418643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212262" y="6387353"/>
            <a:ext cx="512638" cy="365125"/>
          </a:xfrm>
        </p:spPr>
        <p:txBody>
          <a:bodyPr/>
          <a:lstStyle/>
          <a:p>
            <a:pPr>
              <a:defRPr/>
            </a:pPr>
            <a:fld id="{5257CC6E-9804-461C-8190-BEF0BEA28044}" type="slidenum">
              <a:rPr lang="en-US" smtClean="0">
                <a:solidFill>
                  <a:schemeClr val="tx1"/>
                </a:solidFill>
              </a:rPr>
              <a:pPr>
                <a:defRPr/>
              </a:pPr>
              <a:t>10</a:t>
            </a:fld>
            <a:endParaRPr lang="en-US" dirty="0">
              <a:solidFill>
                <a:schemeClr val="tx1"/>
              </a:solidFill>
            </a:endParaRPr>
          </a:p>
        </p:txBody>
      </p:sp>
      <p:sp>
        <p:nvSpPr>
          <p:cNvPr id="3" name="Rectangle 2"/>
          <p:cNvSpPr/>
          <p:nvPr/>
        </p:nvSpPr>
        <p:spPr>
          <a:xfrm>
            <a:off x="660400" y="2133600"/>
            <a:ext cx="7848600" cy="3970318"/>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All students enrolled in the district (grades K-12) and classified ELL, with a code of “LY” on the 1</a:t>
            </a:r>
            <a:r>
              <a:rPr lang="en-US" sz="2800" baseline="30000" dirty="0">
                <a:latin typeface="Arial" panose="020B0604020202020204" pitchFamily="34" charset="0"/>
                <a:cs typeface="Arial" panose="020B0604020202020204" pitchFamily="34" charset="0"/>
              </a:rPr>
              <a:t>st</a:t>
            </a:r>
            <a:r>
              <a:rPr lang="en-US" sz="2800" dirty="0">
                <a:latin typeface="Arial" panose="020B0604020202020204" pitchFamily="34" charset="0"/>
                <a:cs typeface="Arial" panose="020B0604020202020204" pitchFamily="34" charset="0"/>
              </a:rPr>
              <a:t> day of the test administration window, must be administered one of the following English language proficiency assessments:</a:t>
            </a:r>
          </a:p>
          <a:p>
            <a:endParaRPr lang="en-US" sz="2800" i="1" dirty="0">
              <a:latin typeface="Arial" panose="020B0604020202020204" pitchFamily="34" charset="0"/>
              <a:cs typeface="Arial" panose="020B0604020202020204" pitchFamily="34" charset="0"/>
            </a:endParaRPr>
          </a:p>
          <a:p>
            <a:pPr marL="914388" lvl="1"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Kindergarten ACCESS for ELLs</a:t>
            </a:r>
          </a:p>
          <a:p>
            <a:pPr marL="914388" lvl="1"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ACCESS for ELLs Paper</a:t>
            </a:r>
          </a:p>
          <a:p>
            <a:pPr marL="914388" lvl="1"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Alternate ACCESS for ELLs </a:t>
            </a:r>
          </a:p>
        </p:txBody>
      </p:sp>
      <p:sp>
        <p:nvSpPr>
          <p:cNvPr id="5" name="Title 2"/>
          <p:cNvSpPr txBox="1">
            <a:spLocks/>
          </p:cNvSpPr>
          <p:nvPr/>
        </p:nvSpPr>
        <p:spPr bwMode="auto">
          <a:xfrm>
            <a:off x="419100" y="990600"/>
            <a:ext cx="8305800" cy="762000"/>
          </a:xfrm>
          <a:prstGeom prst="rect">
            <a:avLst/>
          </a:prstGeom>
          <a:noFill/>
          <a:ln>
            <a:noFill/>
            <a:miter lim="800000"/>
            <a:headEnd/>
            <a:tailEnd/>
          </a:ln>
        </p:spPr>
        <p:txBody>
          <a:bodyPr/>
          <a:lstStyle/>
          <a:p>
            <a:pPr marL="319080" indent="-319080" algn="ctr">
              <a:buClr>
                <a:srgbClr val="138677"/>
              </a:buClr>
              <a:buSzPct val="128000"/>
              <a:defRPr/>
            </a:pPr>
            <a:r>
              <a:rPr lang="en-US" sz="3600" b="1" dirty="0">
                <a:latin typeface="Arial" panose="020B0604020202020204" pitchFamily="34" charset="0"/>
                <a:cs typeface="Arial" panose="020B0604020202020204" pitchFamily="34" charset="0"/>
              </a:rPr>
              <a:t>Students To Be Tested</a:t>
            </a:r>
            <a:endParaRPr lang="en-US" sz="4600" b="1" dirty="0">
              <a:effectLst>
                <a:reflection blurRad="6350" stA="55000" endA="300" endPos="45500" dir="5400000" sy="-100000" algn="bl" rotWithShape="0"/>
              </a:effectLst>
              <a:latin typeface="Arial" panose="020B0604020202020204" pitchFamily="34" charset="0"/>
              <a:ea typeface="+mj-ea"/>
              <a:cs typeface="Arial" panose="020B0604020202020204" pitchFamily="34" charset="0"/>
            </a:endParaRPr>
          </a:p>
        </p:txBody>
      </p:sp>
      <p:sp>
        <p:nvSpPr>
          <p:cNvPr id="4" name="TextBox 3">
            <a:extLst>
              <a:ext uri="{FF2B5EF4-FFF2-40B4-BE49-F238E27FC236}">
                <a16:creationId xmlns:a16="http://schemas.microsoft.com/office/drawing/2014/main" id="{0F4D0956-3E9C-466F-A31B-62EDAF53628B}"/>
              </a:ext>
            </a:extLst>
          </p:cNvPr>
          <p:cNvSpPr txBox="1"/>
          <p:nvPr/>
        </p:nvSpPr>
        <p:spPr>
          <a:xfrm>
            <a:off x="3200400" y="6400800"/>
            <a:ext cx="2743200" cy="369332"/>
          </a:xfrm>
          <a:prstGeom prst="rect">
            <a:avLst/>
          </a:prstGeom>
          <a:noFill/>
        </p:spPr>
        <p:txBody>
          <a:bodyPr wrap="square" rtlCol="0">
            <a:spAutoFit/>
          </a:bodyPr>
          <a:lstStyle/>
          <a:p>
            <a:pPr algn="ctr"/>
            <a:r>
              <a:rPr lang="en-US" dirty="0"/>
              <a:t>TAM, p. 19</a:t>
            </a:r>
          </a:p>
        </p:txBody>
      </p:sp>
    </p:spTree>
    <p:extLst>
      <p:ext uri="{BB962C8B-B14F-4D97-AF65-F5344CB8AC3E}">
        <p14:creationId xmlns:p14="http://schemas.microsoft.com/office/powerpoint/2010/main" val="40526010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28600" y="457200"/>
            <a:ext cx="8686800" cy="838200"/>
          </a:xfrm>
          <a:prstGeom prst="rect">
            <a:avLst/>
          </a:prstGeom>
        </p:spPr>
        <p:txBody>
          <a:bodyPr/>
          <a:lstStyle/>
          <a:p>
            <a:pPr algn="ctr">
              <a:defRPr/>
            </a:pPr>
            <a:r>
              <a:rPr lang="en-US" sz="3600" b="1" dirty="0">
                <a:solidFill>
                  <a:srgbClr val="000000"/>
                </a:solidFill>
                <a:latin typeface="Arial" panose="020B0604020202020204" pitchFamily="34" charset="0"/>
                <a:ea typeface="+mj-ea"/>
                <a:cs typeface="Arial" pitchFamily="34" charset="0"/>
              </a:rPr>
              <a:t>ACCESS Materials for Students’ Use</a:t>
            </a:r>
            <a:br>
              <a:rPr lang="en-US" sz="3600" b="1" dirty="0">
                <a:solidFill>
                  <a:srgbClr val="000000"/>
                </a:solidFill>
                <a:latin typeface="Arial" panose="020B0604020202020204" pitchFamily="34" charset="0"/>
                <a:ea typeface="+mj-ea"/>
                <a:cs typeface="Arial" pitchFamily="34" charset="0"/>
              </a:rPr>
            </a:br>
            <a:r>
              <a:rPr lang="en-US" sz="3600" b="1" dirty="0">
                <a:solidFill>
                  <a:srgbClr val="000000"/>
                </a:solidFill>
                <a:latin typeface="Arial" panose="020B0604020202020204" pitchFamily="34" charset="0"/>
                <a:ea typeface="+mj-ea"/>
                <a:cs typeface="Arial" pitchFamily="34" charset="0"/>
              </a:rPr>
              <a:t>Large Print/Braille Materials</a:t>
            </a:r>
          </a:p>
        </p:txBody>
      </p:sp>
      <p:sp>
        <p:nvSpPr>
          <p:cNvPr id="3" name="Content Placeholder 1"/>
          <p:cNvSpPr txBox="1">
            <a:spLocks/>
          </p:cNvSpPr>
          <p:nvPr/>
        </p:nvSpPr>
        <p:spPr>
          <a:xfrm>
            <a:off x="381000" y="1770063"/>
            <a:ext cx="8534400" cy="4724400"/>
          </a:xfrm>
          <a:prstGeom prst="rect">
            <a:avLst/>
          </a:prstGeom>
        </p:spPr>
        <p:txBody>
          <a:bodyPr/>
          <a:lstStyle/>
          <a:p>
            <a:pPr marL="57149">
              <a:defRPr/>
            </a:pPr>
            <a:r>
              <a:rPr lang="en-US" sz="2000" dirty="0">
                <a:latin typeface="Arial" panose="020B0604020202020204" pitchFamily="34" charset="0"/>
                <a:cs typeface="Arial" panose="020B0604020202020204" pitchFamily="34" charset="0"/>
              </a:rPr>
              <a:t>Guidelines:</a:t>
            </a:r>
          </a:p>
          <a:p>
            <a:pPr marL="400041" indent="-342891">
              <a:buFont typeface="Wingdings" panose="05000000000000000000" pitchFamily="2" charset="2"/>
              <a:buChar char="Ø"/>
              <a:defRPr/>
            </a:pPr>
            <a:r>
              <a:rPr lang="en-US" sz="2000" dirty="0">
                <a:latin typeface="Arial" panose="020B0604020202020204" pitchFamily="34" charset="0"/>
                <a:cs typeface="Arial" panose="020B0604020202020204" pitchFamily="34" charset="0"/>
              </a:rPr>
              <a:t>The student must be proficient in the use of Braille</a:t>
            </a:r>
          </a:p>
          <a:p>
            <a:pPr marL="400041" indent="-342891">
              <a:buFont typeface="Wingdings" panose="05000000000000000000" pitchFamily="2" charset="2"/>
              <a:buChar char="Ø"/>
              <a:defRPr/>
            </a:pPr>
            <a:r>
              <a:rPr lang="en-US" sz="2000" dirty="0">
                <a:latin typeface="Arial" panose="020B0604020202020204" pitchFamily="34" charset="0"/>
                <a:cs typeface="Arial" panose="020B0604020202020204" pitchFamily="34" charset="0"/>
              </a:rPr>
              <a:t>Braille graphics will be included with the Braille edition, where appropriate.</a:t>
            </a:r>
          </a:p>
          <a:p>
            <a:pPr marL="400041" indent="-342891">
              <a:buFont typeface="Wingdings" panose="05000000000000000000" pitchFamily="2" charset="2"/>
              <a:buChar char="Ø"/>
              <a:defRPr/>
            </a:pPr>
            <a:r>
              <a:rPr lang="en-US" sz="2000" dirty="0">
                <a:latin typeface="Arial" panose="020B0604020202020204" pitchFamily="34" charset="0"/>
                <a:cs typeface="Arial" panose="020B0604020202020204" pitchFamily="34" charset="0"/>
              </a:rPr>
              <a:t>The student may be oriented to the Braille graphic by the Test Administrator</a:t>
            </a:r>
          </a:p>
          <a:p>
            <a:pPr marL="400041" indent="-342891">
              <a:buFont typeface="Wingdings" panose="05000000000000000000" pitchFamily="2" charset="2"/>
              <a:buChar char="Ø"/>
              <a:defRPr/>
            </a:pPr>
            <a:r>
              <a:rPr lang="en-US" sz="2000" dirty="0">
                <a:latin typeface="Arial" panose="020B0604020202020204" pitchFamily="34" charset="0"/>
                <a:cs typeface="Arial" panose="020B0604020202020204" pitchFamily="34" charset="0"/>
              </a:rPr>
              <a:t>Student responses on the Braille Reading and Writing must be transcribed verbatim into a regular test booklet.</a:t>
            </a:r>
          </a:p>
          <a:p>
            <a:pPr marL="400041" indent="-342891">
              <a:buFont typeface="Wingdings" panose="05000000000000000000" pitchFamily="2" charset="2"/>
              <a:buChar char="Ø"/>
              <a:defRPr/>
            </a:pPr>
            <a:r>
              <a:rPr lang="en-US" sz="2000" dirty="0">
                <a:latin typeface="Arial" panose="020B0604020202020204" pitchFamily="34" charset="0"/>
                <a:cs typeface="Arial" panose="020B0604020202020204" pitchFamily="34" charset="0"/>
              </a:rPr>
              <a:t>Braille and the regular test materials must be included in the return shipment. </a:t>
            </a:r>
          </a:p>
          <a:p>
            <a:pPr marL="342891" indent="-342891">
              <a:spcBef>
                <a:spcPct val="20000"/>
              </a:spcBef>
              <a:defRPr/>
            </a:pPr>
            <a:r>
              <a:rPr lang="en-US" sz="2000" dirty="0">
                <a:solidFill>
                  <a:srgbClr val="000000"/>
                </a:solidFill>
                <a:latin typeface="Arial" panose="020B0604020202020204" pitchFamily="34" charset="0"/>
                <a:cs typeface="Arial" panose="020B0604020202020204" pitchFamily="34" charset="0"/>
              </a:rPr>
              <a:t>			</a:t>
            </a:r>
          </a:p>
          <a:p>
            <a:pPr marL="342891" indent="-342891">
              <a:spcBef>
                <a:spcPct val="20000"/>
              </a:spcBef>
              <a:defRPr/>
            </a:pPr>
            <a:r>
              <a:rPr lang="en-US" sz="2000" b="1" dirty="0">
                <a:solidFill>
                  <a:srgbClr val="000000"/>
                </a:solidFill>
                <a:latin typeface="Arial" panose="020B0604020202020204" pitchFamily="34" charset="0"/>
                <a:cs typeface="Arial" panose="020B0604020202020204" pitchFamily="34" charset="0"/>
              </a:rPr>
              <a:t>Note:  </a:t>
            </a:r>
            <a:r>
              <a:rPr lang="en-US" sz="2000" dirty="0">
                <a:solidFill>
                  <a:srgbClr val="000000"/>
                </a:solidFill>
                <a:latin typeface="Arial" panose="020B0604020202020204" pitchFamily="34" charset="0"/>
                <a:cs typeface="Arial" panose="020B0604020202020204" pitchFamily="34" charset="0"/>
              </a:rPr>
              <a:t>The Test Administrator will also need a regular-print version of the test booklet that matches the Braille level being administered. </a:t>
            </a:r>
          </a:p>
          <a:p>
            <a:pPr marL="342891" indent="-342891">
              <a:spcBef>
                <a:spcPct val="20000"/>
              </a:spcBef>
              <a:defRPr/>
            </a:pPr>
            <a:endParaRPr lang="en-US" sz="2400" dirty="0">
              <a:solidFill>
                <a:schemeClr val="bg2"/>
              </a:solidFill>
            </a:endParaRPr>
          </a:p>
        </p:txBody>
      </p:sp>
      <p:sp>
        <p:nvSpPr>
          <p:cNvPr id="5939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C0E9795F-1371-41CC-8DBA-C17C23609EC2}" type="slidenum">
              <a:rPr lang="en-US" altLang="en-US" smtClean="0">
                <a:solidFill>
                  <a:srgbClr val="FEFEFE"/>
                </a:solidFill>
              </a:rPr>
              <a:pPr/>
              <a:t>100</a:t>
            </a:fld>
            <a:endParaRPr lang="en-US" altLang="en-US">
              <a:solidFill>
                <a:srgbClr val="FEFEFE"/>
              </a:solidFill>
            </a:endParaRPr>
          </a:p>
        </p:txBody>
      </p:sp>
    </p:spTree>
    <p:extLst>
      <p:ext uri="{BB962C8B-B14F-4D97-AF65-F5344CB8AC3E}">
        <p14:creationId xmlns:p14="http://schemas.microsoft.com/office/powerpoint/2010/main" val="22390158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28600" y="457200"/>
            <a:ext cx="8686800" cy="838200"/>
          </a:xfrm>
          <a:prstGeom prst="rect">
            <a:avLst/>
          </a:prstGeom>
        </p:spPr>
        <p:txBody>
          <a:bodyPr/>
          <a:lstStyle/>
          <a:p>
            <a:pPr algn="ctr">
              <a:defRPr/>
            </a:pPr>
            <a:r>
              <a:rPr lang="en-US" sz="3600" b="1" dirty="0">
                <a:solidFill>
                  <a:srgbClr val="000000"/>
                </a:solidFill>
                <a:latin typeface="Arial" panose="020B0604020202020204" pitchFamily="34" charset="0"/>
                <a:ea typeface="+mj-ea"/>
                <a:cs typeface="Arial" pitchFamily="34" charset="0"/>
              </a:rPr>
              <a:t>ACCESS Materials for Students’ Use</a:t>
            </a:r>
            <a:br>
              <a:rPr lang="en-US" sz="3600" b="1" dirty="0">
                <a:solidFill>
                  <a:srgbClr val="000000"/>
                </a:solidFill>
                <a:latin typeface="Arial" panose="020B0604020202020204" pitchFamily="34" charset="0"/>
                <a:ea typeface="+mj-ea"/>
                <a:cs typeface="Arial" pitchFamily="34" charset="0"/>
              </a:rPr>
            </a:br>
            <a:r>
              <a:rPr lang="en-US" sz="3600" b="1" dirty="0">
                <a:solidFill>
                  <a:srgbClr val="000000"/>
                </a:solidFill>
                <a:latin typeface="Arial" panose="020B0604020202020204" pitchFamily="34" charset="0"/>
                <a:ea typeface="+mj-ea"/>
                <a:cs typeface="Arial" pitchFamily="34" charset="0"/>
              </a:rPr>
              <a:t>Large Print/Braille Materials (cont.)</a:t>
            </a:r>
          </a:p>
        </p:txBody>
      </p:sp>
      <p:sp>
        <p:nvSpPr>
          <p:cNvPr id="60421" name="TextBox 4"/>
          <p:cNvSpPr txBox="1">
            <a:spLocks noChangeArrowheads="1"/>
          </p:cNvSpPr>
          <p:nvPr/>
        </p:nvSpPr>
        <p:spPr bwMode="auto">
          <a:xfrm>
            <a:off x="3452648" y="2028305"/>
            <a:ext cx="190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dirty="0"/>
              <a:t>Box 22</a:t>
            </a:r>
          </a:p>
        </p:txBody>
      </p:sp>
      <p:sp>
        <p:nvSpPr>
          <p:cNvPr id="6042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652F8B11-4A47-4943-A747-1AC823A280A1}" type="slidenum">
              <a:rPr lang="en-US" altLang="en-US" smtClean="0">
                <a:solidFill>
                  <a:srgbClr val="FEFEFE"/>
                </a:solidFill>
              </a:rPr>
              <a:pPr/>
              <a:t>101</a:t>
            </a:fld>
            <a:endParaRPr lang="en-US" altLang="en-US">
              <a:solidFill>
                <a:srgbClr val="FEFEFE"/>
              </a:solidFill>
            </a:endParaRPr>
          </a:p>
        </p:txBody>
      </p:sp>
      <p:pic>
        <p:nvPicPr>
          <p:cNvPr id="4" name="Picture 3">
            <a:extLst>
              <a:ext uri="{FF2B5EF4-FFF2-40B4-BE49-F238E27FC236}">
                <a16:creationId xmlns:a16="http://schemas.microsoft.com/office/drawing/2014/main" id="{FF98712B-DF6C-40C0-A317-E4B6BC8C7AF1}"/>
              </a:ext>
            </a:extLst>
          </p:cNvPr>
          <p:cNvPicPr>
            <a:picLocks noChangeAspect="1"/>
          </p:cNvPicPr>
          <p:nvPr/>
        </p:nvPicPr>
        <p:blipFill>
          <a:blip r:embed="rId3"/>
          <a:stretch>
            <a:fillRect/>
          </a:stretch>
        </p:blipFill>
        <p:spPr>
          <a:xfrm>
            <a:off x="3048001" y="2496143"/>
            <a:ext cx="3139317" cy="2456857"/>
          </a:xfrm>
          <a:prstGeom prst="rect">
            <a:avLst/>
          </a:prstGeom>
        </p:spPr>
      </p:pic>
    </p:spTree>
    <p:extLst>
      <p:ext uri="{BB962C8B-B14F-4D97-AF65-F5344CB8AC3E}">
        <p14:creationId xmlns:p14="http://schemas.microsoft.com/office/powerpoint/2010/main" val="5459556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4"/>
          <p:cNvSpPr>
            <a:spLocks noGrp="1"/>
          </p:cNvSpPr>
          <p:nvPr>
            <p:ph type="title"/>
          </p:nvPr>
        </p:nvSpPr>
        <p:spPr>
          <a:xfrm>
            <a:off x="914400" y="609600"/>
            <a:ext cx="7024688" cy="1143000"/>
          </a:xfrm>
        </p:spPr>
        <p:txBody>
          <a:bodyPr>
            <a:normAutofit fontScale="90000"/>
          </a:bodyPr>
          <a:lstStyle/>
          <a:p>
            <a:pPr algn="ctr"/>
            <a:r>
              <a:rPr lang="en-US" altLang="en-US" sz="3600" b="1">
                <a:solidFill>
                  <a:schemeClr val="tx1"/>
                </a:solidFill>
                <a:latin typeface="Arial" charset="0"/>
                <a:cs typeface="Arial" charset="0"/>
              </a:rPr>
              <a:t>Special Test Documents</a:t>
            </a:r>
            <a:br>
              <a:rPr lang="en-US" altLang="en-US" sz="3600" b="1">
                <a:solidFill>
                  <a:schemeClr val="tx1"/>
                </a:solidFill>
                <a:latin typeface="Arial" charset="0"/>
                <a:cs typeface="Arial" charset="0"/>
              </a:rPr>
            </a:br>
            <a:r>
              <a:rPr lang="en-US" altLang="en-US" sz="3600" b="1">
                <a:solidFill>
                  <a:schemeClr val="tx1"/>
                </a:solidFill>
                <a:latin typeface="Arial" charset="0"/>
                <a:cs typeface="Arial" charset="0"/>
              </a:rPr>
              <a:t>Large Print and Braille</a:t>
            </a:r>
          </a:p>
        </p:txBody>
      </p:sp>
      <p:sp>
        <p:nvSpPr>
          <p:cNvPr id="6" name="Content Placeholder 5"/>
          <p:cNvSpPr>
            <a:spLocks noGrp="1"/>
          </p:cNvSpPr>
          <p:nvPr>
            <p:ph idx="1"/>
          </p:nvPr>
        </p:nvSpPr>
        <p:spPr>
          <a:xfrm>
            <a:off x="457200" y="1752602"/>
            <a:ext cx="8229600" cy="4694239"/>
          </a:xfrm>
        </p:spPr>
        <p:txBody>
          <a:bodyPr/>
          <a:lstStyle/>
          <a:p>
            <a:pPr marL="0" indent="0">
              <a:buNone/>
              <a:defRPr/>
            </a:pPr>
            <a:r>
              <a:rPr lang="en-US" sz="2000" dirty="0">
                <a:solidFill>
                  <a:schemeClr val="tx1"/>
                </a:solidFill>
                <a:latin typeface="Arial" panose="020B0604020202020204" pitchFamily="34" charset="0"/>
                <a:cs typeface="Arial" panose="020B0604020202020204" pitchFamily="34" charset="0"/>
              </a:rPr>
              <a:t>ACCESS for ELLs is available in the following accommodated versions:</a:t>
            </a:r>
          </a:p>
          <a:p>
            <a:pPr marL="0" indent="0">
              <a:buNone/>
              <a:defRPr/>
            </a:pPr>
            <a:endParaRPr lang="en-US" sz="1600" dirty="0">
              <a:solidFill>
                <a:schemeClr val="tx1"/>
              </a:solidFill>
              <a:latin typeface="Arial" panose="020B0604020202020204" pitchFamily="34" charset="0"/>
              <a:cs typeface="Arial" panose="020B0604020202020204" pitchFamily="34" charset="0"/>
            </a:endParaRPr>
          </a:p>
          <a:p>
            <a:pPr marL="0" indent="0">
              <a:buNone/>
              <a:defRPr/>
            </a:pPr>
            <a:r>
              <a:rPr lang="en-US" sz="1800" b="1" u="sng" dirty="0">
                <a:solidFill>
                  <a:schemeClr val="tx1"/>
                </a:solidFill>
                <a:latin typeface="Arial" panose="020B0604020202020204" pitchFamily="34" charset="0"/>
                <a:cs typeface="Arial" panose="020B0604020202020204" pitchFamily="34" charset="0"/>
              </a:rPr>
              <a:t>Kindergarten ACCESS for ELLs and ACCESS for ELLs (Grades 1–12)</a:t>
            </a:r>
          </a:p>
          <a:p>
            <a:pPr marL="0" indent="0">
              <a:buNone/>
              <a:defRPr/>
            </a:pPr>
            <a:r>
              <a:rPr lang="en-US" sz="1800" b="1" dirty="0">
                <a:solidFill>
                  <a:schemeClr val="tx1"/>
                </a:solidFill>
                <a:latin typeface="Arial" panose="020B0604020202020204" pitchFamily="34" charset="0"/>
                <a:cs typeface="Arial" panose="020B0604020202020204" pitchFamily="34" charset="0"/>
              </a:rPr>
              <a:t>Large print version </a:t>
            </a:r>
            <a:r>
              <a:rPr lang="en-US" sz="1800" dirty="0">
                <a:solidFill>
                  <a:schemeClr val="tx1"/>
                </a:solidFill>
                <a:latin typeface="Arial" panose="020B0604020202020204" pitchFamily="34" charset="0"/>
                <a:cs typeface="Arial" panose="020B0604020202020204" pitchFamily="34" charset="0"/>
              </a:rPr>
              <a:t>is based on the regular print version.</a:t>
            </a:r>
          </a:p>
          <a:p>
            <a:pPr marL="0" indent="0">
              <a:buNone/>
              <a:defRPr/>
            </a:pPr>
            <a:endParaRPr lang="en-US" sz="1800" dirty="0">
              <a:solidFill>
                <a:schemeClr val="tx1"/>
              </a:solidFill>
              <a:latin typeface="Arial" panose="020B0604020202020204" pitchFamily="34" charset="0"/>
              <a:cs typeface="Arial" panose="020B0604020202020204" pitchFamily="34" charset="0"/>
            </a:endParaRPr>
          </a:p>
          <a:p>
            <a:pPr marL="0" indent="0">
              <a:buNone/>
              <a:defRPr/>
            </a:pPr>
            <a:r>
              <a:rPr lang="en-US" sz="1800" b="1" u="sng" dirty="0">
                <a:solidFill>
                  <a:schemeClr val="tx1"/>
                </a:solidFill>
                <a:latin typeface="Arial" panose="020B0604020202020204" pitchFamily="34" charset="0"/>
                <a:cs typeface="Arial" panose="020B0604020202020204" pitchFamily="34" charset="0"/>
              </a:rPr>
              <a:t>ACCESS for ELLs (Grades 1–12) – Tier B/C ONLY</a:t>
            </a:r>
          </a:p>
          <a:p>
            <a:pPr marL="0" indent="0">
              <a:buNone/>
              <a:defRPr/>
            </a:pPr>
            <a:r>
              <a:rPr lang="en-US" sz="1800" dirty="0">
                <a:solidFill>
                  <a:schemeClr val="tx1"/>
                </a:solidFill>
                <a:latin typeface="Arial" panose="020B0604020202020204" pitchFamily="34" charset="0"/>
                <a:cs typeface="Arial" panose="020B0604020202020204" pitchFamily="34" charset="0"/>
              </a:rPr>
              <a:t>Reading and Writing sections are available in </a:t>
            </a:r>
            <a:r>
              <a:rPr lang="en-US" sz="1800" b="1" dirty="0">
                <a:solidFill>
                  <a:schemeClr val="tx1"/>
                </a:solidFill>
                <a:latin typeface="Arial" panose="020B0604020202020204" pitchFamily="34" charset="0"/>
                <a:cs typeface="Arial" panose="020B0604020202020204" pitchFamily="34" charset="0"/>
              </a:rPr>
              <a:t>Braille</a:t>
            </a:r>
            <a:r>
              <a:rPr lang="en-US" sz="1800" dirty="0">
                <a:solidFill>
                  <a:schemeClr val="tx1"/>
                </a:solidFill>
                <a:latin typeface="Arial" panose="020B0604020202020204" pitchFamily="34" charset="0"/>
                <a:cs typeface="Arial" panose="020B0604020202020204" pitchFamily="34" charset="0"/>
              </a:rPr>
              <a:t> only  for  students taking the Tier B/C test form of ACCESS for ELLs. The Braille tests are provided in contracted and uncontracted Braille format. </a:t>
            </a:r>
          </a:p>
          <a:p>
            <a:pPr marL="0" indent="0">
              <a:buNone/>
              <a:defRPr/>
            </a:pPr>
            <a:endParaRPr lang="en-US" sz="1600" dirty="0">
              <a:solidFill>
                <a:schemeClr val="tx1"/>
              </a:solidFill>
              <a:latin typeface="Arial" panose="020B0604020202020204" pitchFamily="34" charset="0"/>
              <a:cs typeface="Arial" panose="020B0604020202020204" pitchFamily="34" charset="0"/>
            </a:endParaRPr>
          </a:p>
          <a:p>
            <a:pPr marL="0" indent="0">
              <a:buNone/>
              <a:defRPr/>
            </a:pPr>
            <a:r>
              <a:rPr lang="en-US" sz="1800" dirty="0">
                <a:solidFill>
                  <a:schemeClr val="tx1"/>
                </a:solidFill>
                <a:latin typeface="Arial" panose="020B0604020202020204" pitchFamily="34" charset="0"/>
                <a:cs typeface="Arial" panose="020B0604020202020204" pitchFamily="34" charset="0"/>
              </a:rPr>
              <a:t>Large print and Braille test materials arrive with the regular test materials. Test Administrators must be trained in the use of the accommodated versions.</a:t>
            </a:r>
          </a:p>
          <a:p>
            <a:pPr>
              <a:defRPr/>
            </a:pPr>
            <a:endParaRPr lang="en-US" sz="1800" dirty="0"/>
          </a:p>
        </p:txBody>
      </p:sp>
      <p:sp>
        <p:nvSpPr>
          <p:cNvPr id="3891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AE04B146-3410-4CBB-B3FD-B5DC5A51F769}" type="slidenum">
              <a:rPr lang="en-US" altLang="en-US" smtClean="0">
                <a:solidFill>
                  <a:srgbClr val="FEFEFE"/>
                </a:solidFill>
              </a:rPr>
              <a:pPr/>
              <a:t>102</a:t>
            </a:fld>
            <a:endParaRPr lang="en-US" altLang="en-US">
              <a:solidFill>
                <a:srgbClr val="FEFEFE"/>
              </a:solidFill>
            </a:endParaRPr>
          </a:p>
        </p:txBody>
      </p:sp>
      <p:sp>
        <p:nvSpPr>
          <p:cNvPr id="2" name="TextBox 1">
            <a:extLst>
              <a:ext uri="{FF2B5EF4-FFF2-40B4-BE49-F238E27FC236}">
                <a16:creationId xmlns:a16="http://schemas.microsoft.com/office/drawing/2014/main" id="{5AA7F6A7-C2C9-4734-BC71-E5588DE95FB1}"/>
              </a:ext>
            </a:extLst>
          </p:cNvPr>
          <p:cNvSpPr txBox="1"/>
          <p:nvPr/>
        </p:nvSpPr>
        <p:spPr>
          <a:xfrm>
            <a:off x="3048000" y="6563072"/>
            <a:ext cx="3048000" cy="276999"/>
          </a:xfrm>
          <a:prstGeom prst="rect">
            <a:avLst/>
          </a:prstGeom>
          <a:noFill/>
        </p:spPr>
        <p:txBody>
          <a:bodyPr wrap="square" rtlCol="0">
            <a:spAutoFit/>
          </a:bodyPr>
          <a:lstStyle/>
          <a:p>
            <a:r>
              <a:rPr lang="en-US" sz="1200" dirty="0"/>
              <a:t>Accommodations Supplement, pp. 4 &amp; 14</a:t>
            </a:r>
          </a:p>
        </p:txBody>
      </p:sp>
    </p:spTree>
    <p:extLst>
      <p:ext uri="{BB962C8B-B14F-4D97-AF65-F5344CB8AC3E}">
        <p14:creationId xmlns:p14="http://schemas.microsoft.com/office/powerpoint/2010/main" val="37161689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28600" y="152400"/>
            <a:ext cx="8686800" cy="838200"/>
          </a:xfrm>
          <a:prstGeom prst="rect">
            <a:avLst/>
          </a:prstGeom>
        </p:spPr>
        <p:txBody>
          <a:bodyPr/>
          <a:lstStyle/>
          <a:p>
            <a:pPr algn="ctr">
              <a:defRPr/>
            </a:pPr>
            <a:r>
              <a:rPr lang="en-US" sz="3600" b="1" dirty="0">
                <a:solidFill>
                  <a:srgbClr val="000000"/>
                </a:solidFill>
                <a:latin typeface="Arial" panose="020B0604020202020204" pitchFamily="34" charset="0"/>
                <a:ea typeface="+mj-ea"/>
                <a:cs typeface="Arial" pitchFamily="34" charset="0"/>
              </a:rPr>
              <a:t>ELLs Identified as </a:t>
            </a:r>
          </a:p>
          <a:p>
            <a:pPr algn="ctr">
              <a:defRPr/>
            </a:pPr>
            <a:r>
              <a:rPr lang="en-US" sz="3600" b="1" dirty="0">
                <a:solidFill>
                  <a:srgbClr val="000000"/>
                </a:solidFill>
                <a:latin typeface="Arial" panose="020B0604020202020204" pitchFamily="34" charset="0"/>
                <a:ea typeface="+mj-ea"/>
                <a:cs typeface="Arial" pitchFamily="34" charset="0"/>
              </a:rPr>
              <a:t>Deaf or Hard-of-Hearing </a:t>
            </a:r>
          </a:p>
        </p:txBody>
      </p:sp>
      <p:sp>
        <p:nvSpPr>
          <p:cNvPr id="6042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652F8B11-4A47-4943-A747-1AC823A280A1}" type="slidenum">
              <a:rPr lang="en-US" altLang="en-US" smtClean="0">
                <a:solidFill>
                  <a:srgbClr val="FEFEFE"/>
                </a:solidFill>
              </a:rPr>
              <a:pPr/>
              <a:t>103</a:t>
            </a:fld>
            <a:endParaRPr lang="en-US" altLang="en-US">
              <a:solidFill>
                <a:srgbClr val="FEFEFE"/>
              </a:solidFill>
            </a:endParaRPr>
          </a:p>
        </p:txBody>
      </p:sp>
      <p:sp>
        <p:nvSpPr>
          <p:cNvPr id="4" name="TextBox 3">
            <a:extLst>
              <a:ext uri="{FF2B5EF4-FFF2-40B4-BE49-F238E27FC236}">
                <a16:creationId xmlns:a16="http://schemas.microsoft.com/office/drawing/2014/main" id="{5FB95119-9847-468C-94FC-5B897EA503A6}"/>
              </a:ext>
            </a:extLst>
          </p:cNvPr>
          <p:cNvSpPr txBox="1"/>
          <p:nvPr/>
        </p:nvSpPr>
        <p:spPr>
          <a:xfrm>
            <a:off x="228600" y="1478993"/>
            <a:ext cx="8686800" cy="452431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Students who are deaf and unable to produce spoken language should be exempted from the </a:t>
            </a:r>
            <a:r>
              <a:rPr lang="en-US" sz="2000" b="1" dirty="0">
                <a:latin typeface="Arial" panose="020B0604020202020204" pitchFamily="34" charset="0"/>
                <a:cs typeface="Arial" panose="020B0604020202020204" pitchFamily="34" charset="0"/>
              </a:rPr>
              <a:t>Listening </a:t>
            </a:r>
            <a:r>
              <a:rPr lang="en-US" sz="2000" dirty="0">
                <a:latin typeface="Arial" panose="020B0604020202020204" pitchFamily="34" charset="0"/>
                <a:cs typeface="Arial" panose="020B0604020202020204" pitchFamily="34" charset="0"/>
              </a:rPr>
              <a:t>and </a:t>
            </a:r>
            <a:r>
              <a:rPr lang="en-US" sz="2000" b="1" dirty="0">
                <a:latin typeface="Arial" panose="020B0604020202020204" pitchFamily="34" charset="0"/>
                <a:cs typeface="Arial" panose="020B0604020202020204" pitchFamily="34" charset="0"/>
              </a:rPr>
              <a:t>Speaking</a:t>
            </a:r>
            <a:r>
              <a:rPr lang="en-US" sz="2000" dirty="0">
                <a:latin typeface="Arial" panose="020B0604020202020204" pitchFamily="34" charset="0"/>
                <a:cs typeface="Arial" panose="020B0604020202020204" pitchFamily="34" charset="0"/>
              </a:rPr>
              <a:t> sections. </a:t>
            </a:r>
          </a:p>
          <a:p>
            <a:endParaRPr lang="en-US" sz="2000" dirty="0">
              <a:latin typeface="Arial" panose="020B0604020202020204" pitchFamily="34" charset="0"/>
              <a:cs typeface="Arial" panose="020B0604020202020204" pitchFamily="34" charset="0"/>
            </a:endParaRPr>
          </a:p>
          <a:p>
            <a:pPr marL="457189" indent="-457189">
              <a:buFont typeface="Wingdings" panose="05000000000000000000" pitchFamily="2" charset="2"/>
              <a:buChar char="Ø"/>
            </a:pPr>
            <a:r>
              <a:rPr lang="en-US" sz="2000" b="1" dirty="0">
                <a:latin typeface="Arial" panose="020B0604020202020204" pitchFamily="34" charset="0"/>
                <a:cs typeface="Arial" panose="020B0604020202020204" pitchFamily="34" charset="0"/>
              </a:rPr>
              <a:t>Listening</a:t>
            </a:r>
            <a:r>
              <a:rPr lang="en-US" sz="2000" dirty="0">
                <a:latin typeface="Arial" panose="020B0604020202020204" pitchFamily="34" charset="0"/>
                <a:cs typeface="Arial" panose="020B0604020202020204" pitchFamily="34" charset="0"/>
              </a:rPr>
              <a:t> – Students who are deaf and receive language input only through signing should be exempt from Listening section.</a:t>
            </a:r>
          </a:p>
          <a:p>
            <a:pPr marL="457189" indent="-457189">
              <a:buFont typeface="Wingdings" panose="05000000000000000000" pitchFamily="2" charset="2"/>
              <a:buChar char="Ø"/>
            </a:pPr>
            <a:r>
              <a:rPr lang="en-US" sz="2000" b="1" dirty="0">
                <a:latin typeface="Arial" panose="020B0604020202020204" pitchFamily="34" charset="0"/>
                <a:cs typeface="Arial" panose="020B0604020202020204" pitchFamily="34" charset="0"/>
              </a:rPr>
              <a:t>Speaking</a:t>
            </a:r>
            <a:r>
              <a:rPr lang="en-US" sz="2000" dirty="0">
                <a:latin typeface="Arial" panose="020B0604020202020204" pitchFamily="34" charset="0"/>
                <a:cs typeface="Arial" panose="020B0604020202020204" pitchFamily="34" charset="0"/>
              </a:rPr>
              <a:t> – Students who are not able to produce spoken language should be exempt from the Speaking section.</a:t>
            </a:r>
          </a:p>
          <a:p>
            <a:pPr marL="457189" indent="-457189">
              <a:buFont typeface="Wingdings" panose="05000000000000000000" pitchFamily="2" charset="2"/>
              <a:buChar char="Ø"/>
            </a:pPr>
            <a:r>
              <a:rPr lang="en-US" sz="2000" b="1" dirty="0">
                <a:latin typeface="Arial" panose="020B0604020202020204" pitchFamily="34" charset="0"/>
                <a:cs typeface="Arial" panose="020B0604020202020204" pitchFamily="34" charset="0"/>
              </a:rPr>
              <a:t>Reading and Writing </a:t>
            </a:r>
            <a:r>
              <a:rPr lang="en-US" sz="2000" dirty="0">
                <a:latin typeface="Arial" panose="020B0604020202020204" pitchFamily="34" charset="0"/>
                <a:cs typeface="Arial" panose="020B0604020202020204" pitchFamily="34" charset="0"/>
              </a:rPr>
              <a:t>– Test Administrators may sign the directions and may use signing to answer any questions the students have about the directions.  However, administrators may NOT use signing to explain content of the Reading or Writing questions.</a:t>
            </a:r>
          </a:p>
          <a:p>
            <a:pPr marL="457200" indent="-457200">
              <a:buFont typeface="Wingdings" panose="05000000000000000000" pitchFamily="2" charset="2"/>
              <a:buChar char="Ø"/>
            </a:pPr>
            <a:endParaRPr lang="en-US" sz="2800" dirty="0">
              <a:latin typeface="Arial" panose="020B0604020202020204" pitchFamily="34" charset="0"/>
              <a:cs typeface="Arial" panose="020B0604020202020204" pitchFamily="34" charset="0"/>
            </a:endParaRPr>
          </a:p>
          <a:p>
            <a:pPr marL="800088" lvl="1" indent="-342900">
              <a:buFont typeface="Wingdings" panose="05000000000000000000" pitchFamily="2" charset="2"/>
              <a:buChar char="Ø"/>
            </a:pPr>
            <a:r>
              <a:rPr lang="en-US" sz="2000" dirty="0">
                <a:latin typeface="Arial" panose="020B0604020202020204" pitchFamily="34" charset="0"/>
                <a:cs typeface="Arial" panose="020B0604020202020204" pitchFamily="34" charset="0"/>
              </a:rPr>
              <a:t>If this exemption is used, grid L and/or S on the booklet next to SPD in the Do Not Score This Section for this Student box.</a:t>
            </a:r>
          </a:p>
        </p:txBody>
      </p:sp>
    </p:spTree>
    <p:extLst>
      <p:ext uri="{BB962C8B-B14F-4D97-AF65-F5344CB8AC3E}">
        <p14:creationId xmlns:p14="http://schemas.microsoft.com/office/powerpoint/2010/main" val="28645438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38" name="Straight Connector 37">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41">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Isosceles Triangle 45">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46">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49" name="Rectangle 48">
            <a:extLst>
              <a:ext uri="{FF2B5EF4-FFF2-40B4-BE49-F238E27FC236}">
                <a16:creationId xmlns:a16="http://schemas.microsoft.com/office/drawing/2014/main" id="{2783C067-F8BF-4755-B516-8A0CD74C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a:extLst>
              <a:ext uri="{FF2B5EF4-FFF2-40B4-BE49-F238E27FC236}">
                <a16:creationId xmlns:a16="http://schemas.microsoft.com/office/drawing/2014/main" id="{2ED796EC-E7FF-46DB-B912-FB08BF12A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52">
            <a:extLst>
              <a:ext uri="{FF2B5EF4-FFF2-40B4-BE49-F238E27FC236}">
                <a16:creationId xmlns:a16="http://schemas.microsoft.com/office/drawing/2014/main" id="{549A2DAB-B431-487D-95AD-BB0FECB49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3900" y="3818467"/>
            <a:ext cx="3337719" cy="3039533"/>
          </a:xfrm>
          <a:prstGeom prst="triangle">
            <a:avLst>
              <a:gd name="adj" fmla="val 100000"/>
            </a:avLst>
          </a:prstGeom>
          <a:solidFill>
            <a:schemeClr val="accent1">
              <a:alpha val="88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27">
            <a:extLst>
              <a:ext uri="{FF2B5EF4-FFF2-40B4-BE49-F238E27FC236}">
                <a16:creationId xmlns:a16="http://schemas.microsoft.com/office/drawing/2014/main" id="{0819F787-32B4-46A8-BC57-C6571BCEE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9230" y="0"/>
            <a:ext cx="1324770"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cxnSp>
        <p:nvCxnSpPr>
          <p:cNvPr id="57" name="Straight Connector 56">
            <a:extLst>
              <a:ext uri="{FF2B5EF4-FFF2-40B4-BE49-F238E27FC236}">
                <a16:creationId xmlns:a16="http://schemas.microsoft.com/office/drawing/2014/main" id="{C5ECDEE1-7093-418F-9CF5-24EEB115C1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00950" y="0"/>
            <a:ext cx="12954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045062AF-EB11-4651-BC4A-4DA21768D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1130300" y="1397000"/>
            <a:ext cx="5825202" cy="2653836"/>
          </a:xfrm>
        </p:spPr>
        <p:txBody>
          <a:bodyPr vert="horz" lIns="91440" tIns="45720" rIns="91440" bIns="45720" rtlCol="0" anchor="b">
            <a:normAutofit/>
          </a:bodyPr>
          <a:lstStyle/>
          <a:p>
            <a:pPr algn="r"/>
            <a:r>
              <a:rPr lang="en-US" altLang="en-US" sz="5400" b="1" dirty="0">
                <a:solidFill>
                  <a:schemeClr val="tx1"/>
                </a:solidFill>
              </a:rPr>
              <a:t>Kindergarten ACCESS for ELLs</a:t>
            </a:r>
            <a:br>
              <a:rPr lang="en-US" altLang="en-US" sz="5400" b="1" dirty="0">
                <a:solidFill>
                  <a:schemeClr val="tx1"/>
                </a:solidFill>
              </a:rPr>
            </a:br>
            <a:r>
              <a:rPr lang="en-US" altLang="en-US" sz="5400" b="1" dirty="0">
                <a:solidFill>
                  <a:schemeClr val="tx1"/>
                </a:solidFill>
              </a:rPr>
              <a:t>Overview</a:t>
            </a:r>
            <a:endParaRPr lang="en-US" sz="5400" b="1" dirty="0">
              <a:solidFill>
                <a:schemeClr val="tx1"/>
              </a:solidFill>
            </a:endParaRPr>
          </a:p>
        </p:txBody>
      </p:sp>
    </p:spTree>
    <p:extLst>
      <p:ext uri="{BB962C8B-B14F-4D97-AF65-F5344CB8AC3E}">
        <p14:creationId xmlns:p14="http://schemas.microsoft.com/office/powerpoint/2010/main" val="33573546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4" descr="activity board">
            <a:extLst>
              <a:ext uri="{FF2B5EF4-FFF2-40B4-BE49-F238E27FC236}">
                <a16:creationId xmlns:a16="http://schemas.microsoft.com/office/drawing/2014/main" id="{5FC106FE-AA24-6F4B-8666-DA7ECA8819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0715" y="5103910"/>
            <a:ext cx="3103959"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title"/>
          </p:nvPr>
        </p:nvSpPr>
        <p:spPr>
          <a:xfrm>
            <a:off x="1179443" y="432687"/>
            <a:ext cx="6798734" cy="707886"/>
          </a:xfrm>
        </p:spPr>
        <p:txBody>
          <a:bodyPr anchor="t">
            <a:spAutoFit/>
          </a:bodyPr>
          <a:lstStyle/>
          <a:p>
            <a:pPr eaLnBrk="1" hangingPunct="1"/>
            <a:r>
              <a:rPr lang="en-US" altLang="en-US" sz="4000" dirty="0">
                <a:solidFill>
                  <a:schemeClr val="tx1"/>
                </a:solidFill>
                <a:latin typeface="Calibri" panose="020F0502020204030204" pitchFamily="34" charset="0"/>
                <a:cs typeface="Calibri" panose="020F0502020204030204" pitchFamily="34" charset="0"/>
              </a:rPr>
              <a:t>Kindergarten Testing Materials </a:t>
            </a:r>
          </a:p>
        </p:txBody>
      </p:sp>
      <p:sp>
        <p:nvSpPr>
          <p:cNvPr id="52227" name="Rectangle 3"/>
          <p:cNvSpPr>
            <a:spLocks noGrp="1" noChangeArrowheads="1"/>
          </p:cNvSpPr>
          <p:nvPr>
            <p:ph idx="1"/>
          </p:nvPr>
        </p:nvSpPr>
        <p:spPr>
          <a:xfrm>
            <a:off x="522429" y="1076041"/>
            <a:ext cx="5268772" cy="2805063"/>
          </a:xfrm>
          <a:solidFill>
            <a:schemeClr val="bg1"/>
          </a:solidFill>
        </p:spPr>
        <p:txBody>
          <a:bodyPr wrap="square">
            <a:spAutoFit/>
          </a:bodyPr>
          <a:lstStyle/>
          <a:p>
            <a:pPr>
              <a:lnSpc>
                <a:spcPct val="150000"/>
              </a:lnSpc>
              <a:spcBef>
                <a:spcPts val="0"/>
              </a:spcBef>
              <a:spcAft>
                <a:spcPts val="0"/>
              </a:spcAft>
              <a:buFont typeface="Wingdings" panose="05000000000000000000" pitchFamily="2" charset="2"/>
              <a:buChar char="Ø"/>
            </a:pPr>
            <a:r>
              <a:rPr lang="en-US" altLang="en-US" sz="2400" dirty="0">
                <a:latin typeface="Calibri" panose="020F0502020204030204" pitchFamily="34" charset="0"/>
                <a:cs typeface="Calibri" panose="020F0502020204030204" pitchFamily="34" charset="0"/>
              </a:rPr>
              <a:t>Student Story Booklet</a:t>
            </a:r>
            <a:r>
              <a:rPr lang="en-US" altLang="zh-CN" sz="2400" dirty="0">
                <a:latin typeface="Calibri" panose="020F0502020204030204" pitchFamily="34" charset="0"/>
                <a:ea typeface="SimSun" panose="02010600030101010101" pitchFamily="2" charset="-122"/>
                <a:cs typeface="Calibri" panose="020F0502020204030204" pitchFamily="34" charset="0"/>
              </a:rPr>
              <a:t> </a:t>
            </a:r>
          </a:p>
          <a:p>
            <a:pPr>
              <a:lnSpc>
                <a:spcPct val="150000"/>
              </a:lnSpc>
              <a:spcBef>
                <a:spcPts val="0"/>
              </a:spcBef>
              <a:spcAft>
                <a:spcPts val="0"/>
              </a:spcAft>
              <a:buFont typeface="Wingdings" panose="05000000000000000000" pitchFamily="2" charset="2"/>
              <a:buChar char="Ø"/>
            </a:pPr>
            <a:r>
              <a:rPr lang="en-US" altLang="ko-KR" sz="2400" dirty="0">
                <a:latin typeface="Calibri" panose="020F0502020204030204" pitchFamily="34" charset="0"/>
                <a:ea typeface="굴림" panose="020B0600000101010101" pitchFamily="34" charset="-127"/>
                <a:cs typeface="Calibri" panose="020F0502020204030204" pitchFamily="34" charset="0"/>
              </a:rPr>
              <a:t>Student Response Booklet</a:t>
            </a:r>
          </a:p>
          <a:p>
            <a:pPr>
              <a:lnSpc>
                <a:spcPct val="150000"/>
              </a:lnSpc>
              <a:spcBef>
                <a:spcPts val="0"/>
              </a:spcBef>
              <a:spcAft>
                <a:spcPts val="0"/>
              </a:spcAft>
              <a:buFont typeface="Wingdings" panose="05000000000000000000" pitchFamily="2" charset="2"/>
              <a:buChar char="Ø"/>
            </a:pPr>
            <a:r>
              <a:rPr lang="en-US" altLang="ko-KR" sz="2400" dirty="0">
                <a:latin typeface="Calibri" panose="020F0502020204030204" pitchFamily="34" charset="0"/>
                <a:ea typeface="굴림" panose="020B0600000101010101" pitchFamily="34" charset="-127"/>
                <a:cs typeface="Calibri" panose="020F0502020204030204" pitchFamily="34" charset="0"/>
              </a:rPr>
              <a:t>Test Administrator’s Script </a:t>
            </a:r>
          </a:p>
          <a:p>
            <a:pPr>
              <a:lnSpc>
                <a:spcPct val="150000"/>
              </a:lnSpc>
              <a:spcBef>
                <a:spcPts val="0"/>
              </a:spcBef>
              <a:spcAft>
                <a:spcPts val="0"/>
              </a:spcAft>
              <a:buFont typeface="Wingdings" panose="05000000000000000000" pitchFamily="2" charset="2"/>
              <a:buChar char="Ø"/>
            </a:pPr>
            <a:r>
              <a:rPr lang="en-US" altLang="zh-CN" sz="2400" dirty="0">
                <a:latin typeface="Calibri" panose="020F0502020204030204" pitchFamily="34" charset="0"/>
                <a:ea typeface="SimSun" panose="02010600030101010101" pitchFamily="2" charset="-122"/>
                <a:cs typeface="Calibri" panose="020F0502020204030204" pitchFamily="34" charset="0"/>
              </a:rPr>
              <a:t>Student Activity Board</a:t>
            </a:r>
          </a:p>
          <a:p>
            <a:pPr>
              <a:lnSpc>
                <a:spcPct val="150000"/>
              </a:lnSpc>
              <a:spcBef>
                <a:spcPts val="0"/>
              </a:spcBef>
              <a:spcAft>
                <a:spcPts val="0"/>
              </a:spcAft>
              <a:buFont typeface="Wingdings" panose="05000000000000000000" pitchFamily="2" charset="2"/>
              <a:buChar char="Ø"/>
            </a:pPr>
            <a:r>
              <a:rPr lang="en-US" altLang="zh-CN" sz="2400" dirty="0">
                <a:latin typeface="Calibri" panose="020F0502020204030204" pitchFamily="34" charset="0"/>
                <a:ea typeface="SimSun" panose="02010600030101010101" pitchFamily="2" charset="-122"/>
                <a:cs typeface="Calibri" panose="020F0502020204030204" pitchFamily="34" charset="0"/>
              </a:rPr>
              <a:t>Cards &amp; Card Pouch Booklet</a:t>
            </a:r>
          </a:p>
        </p:txBody>
      </p:sp>
      <p:pic>
        <p:nvPicPr>
          <p:cNvPr id="52230" name="Picture 11" descr="missing backp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3953" y="4034035"/>
            <a:ext cx="2087249" cy="162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12" descr="student response booklet 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1484" y="3286500"/>
            <a:ext cx="1802361" cy="238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card pouch booklet">
            <a:extLst>
              <a:ext uri="{FF2B5EF4-FFF2-40B4-BE49-F238E27FC236}">
                <a16:creationId xmlns:a16="http://schemas.microsoft.com/office/drawing/2014/main" id="{D682AEE1-8CC1-7F40-84FF-8836AB28FF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197" r="3966" b="5731"/>
          <a:stretch>
            <a:fillRect/>
          </a:stretch>
        </p:blipFill>
        <p:spPr bwMode="auto">
          <a:xfrm>
            <a:off x="4578810" y="3405509"/>
            <a:ext cx="2138363" cy="148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TA script cover">
            <a:extLst>
              <a:ext uri="{FF2B5EF4-FFF2-40B4-BE49-F238E27FC236}">
                <a16:creationId xmlns:a16="http://schemas.microsoft.com/office/drawing/2014/main" id="{588273BB-000A-0242-B8D4-9A4A95EE4D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1" y="1076041"/>
            <a:ext cx="1812342" cy="221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35DF63D-D53B-7045-859D-60C56D04D9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2581" y="5881315"/>
            <a:ext cx="1501264" cy="435969"/>
          </a:xfrm>
          <a:prstGeom prst="rect">
            <a:avLst/>
          </a:prstGeom>
          <a:ln>
            <a:noFill/>
          </a:ln>
          <a:effectLst>
            <a:outerShdw sx="1000" sy="1000" algn="tl" rotWithShape="0">
              <a:srgbClr val="333333"/>
            </a:outerShdw>
          </a:effectLst>
        </p:spPr>
      </p:pic>
    </p:spTree>
    <p:custDataLst>
      <p:tags r:id="rId1"/>
    </p:custDataLst>
    <p:extLst>
      <p:ext uri="{BB962C8B-B14F-4D97-AF65-F5344CB8AC3E}">
        <p14:creationId xmlns:p14="http://schemas.microsoft.com/office/powerpoint/2010/main" val="37610795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066800"/>
          </a:xfrm>
        </p:spPr>
        <p:txBody>
          <a:bodyPr anchor="t">
            <a:normAutofit/>
          </a:bodyPr>
          <a:lstStyle/>
          <a:p>
            <a:r>
              <a:rPr lang="en-US" sz="3200" b="1" dirty="0">
                <a:solidFill>
                  <a:schemeClr val="tx1"/>
                </a:solidFill>
                <a:latin typeface="Arial" panose="020B0604020202020204" pitchFamily="34" charset="0"/>
                <a:cs typeface="Arial" panose="020B0604020202020204" pitchFamily="34" charset="0"/>
              </a:rPr>
              <a:t>Test Design Features (Kindergarten)</a:t>
            </a:r>
          </a:p>
        </p:txBody>
      </p:sp>
      <p:sp>
        <p:nvSpPr>
          <p:cNvPr id="3" name="Content Placeholder 2"/>
          <p:cNvSpPr>
            <a:spLocks noGrp="1"/>
          </p:cNvSpPr>
          <p:nvPr>
            <p:ph idx="1"/>
          </p:nvPr>
        </p:nvSpPr>
        <p:spPr>
          <a:xfrm>
            <a:off x="622300" y="1587503"/>
            <a:ext cx="8102600" cy="4648201"/>
          </a:xfrm>
        </p:spPr>
        <p:txBody>
          <a:bodyPr>
            <a:normAutofit/>
          </a:bodyPr>
          <a:lstStyle/>
          <a:p>
            <a:pPr marL="0" indent="0">
              <a:buNone/>
            </a:pPr>
            <a:r>
              <a:rPr lang="en-US" sz="2000" dirty="0">
                <a:solidFill>
                  <a:schemeClr val="tx1"/>
                </a:solidFill>
                <a:latin typeface="Arial" panose="020B0604020202020204" pitchFamily="34" charset="0"/>
                <a:cs typeface="Arial" panose="020B0604020202020204" pitchFamily="34" charset="0"/>
              </a:rPr>
              <a:t>Test items are thematically centered, based on a particular type of text, and divided into two sections:</a:t>
            </a:r>
          </a:p>
          <a:p>
            <a:pPr marL="0" indent="0">
              <a:buNone/>
            </a:pPr>
            <a:endParaRPr lang="en-US" sz="700" dirty="0">
              <a:solidFill>
                <a:schemeClr val="tx1"/>
              </a:solidFill>
              <a:latin typeface="Arial" panose="020B0604020202020204" pitchFamily="34" charset="0"/>
              <a:cs typeface="Arial" panose="020B0604020202020204" pitchFamily="34" charset="0"/>
            </a:endParaRPr>
          </a:p>
          <a:p>
            <a:pPr lvl="1"/>
            <a:r>
              <a:rPr lang="en-US" b="1" dirty="0">
                <a:solidFill>
                  <a:schemeClr val="tx1"/>
                </a:solidFill>
                <a:latin typeface="Arial" panose="020B0604020202020204" pitchFamily="34" charset="0"/>
                <a:cs typeface="Arial" panose="020B0604020202020204" pitchFamily="34" charset="0"/>
              </a:rPr>
              <a:t>Narrative </a:t>
            </a:r>
            <a:r>
              <a:rPr lang="en-US" dirty="0">
                <a:solidFill>
                  <a:schemeClr val="tx1"/>
                </a:solidFill>
                <a:latin typeface="Arial" panose="020B0604020202020204" pitchFamily="34" charset="0"/>
                <a:cs typeface="Arial" panose="020B0604020202020204" pitchFamily="34" charset="0"/>
              </a:rPr>
              <a:t>(Parts A – C)</a:t>
            </a:r>
          </a:p>
          <a:p>
            <a:pPr lvl="2"/>
            <a:r>
              <a:rPr lang="en-US" dirty="0">
                <a:solidFill>
                  <a:schemeClr val="tx1"/>
                </a:solidFill>
                <a:latin typeface="Arial" panose="020B0604020202020204" pitchFamily="34" charset="0"/>
                <a:cs typeface="Arial" panose="020B0604020202020204" pitchFamily="34" charset="0"/>
              </a:rPr>
              <a:t>Part A: Listening and Speaking</a:t>
            </a:r>
          </a:p>
          <a:p>
            <a:pPr lvl="2"/>
            <a:r>
              <a:rPr lang="en-US" dirty="0">
                <a:solidFill>
                  <a:schemeClr val="tx1"/>
                </a:solidFill>
                <a:latin typeface="Arial" panose="020B0604020202020204" pitchFamily="34" charset="0"/>
                <a:cs typeface="Arial" panose="020B0604020202020204" pitchFamily="34" charset="0"/>
              </a:rPr>
              <a:t>Part B: Writing</a:t>
            </a:r>
          </a:p>
          <a:p>
            <a:pPr lvl="2"/>
            <a:r>
              <a:rPr lang="en-US" dirty="0">
                <a:solidFill>
                  <a:schemeClr val="tx1"/>
                </a:solidFill>
                <a:latin typeface="Arial" panose="020B0604020202020204" pitchFamily="34" charset="0"/>
                <a:cs typeface="Arial" panose="020B0604020202020204" pitchFamily="34" charset="0"/>
              </a:rPr>
              <a:t>Part C: Reading</a:t>
            </a:r>
          </a:p>
          <a:p>
            <a:pPr lvl="1"/>
            <a:r>
              <a:rPr lang="en-US" b="1" dirty="0">
                <a:solidFill>
                  <a:schemeClr val="tx1"/>
                </a:solidFill>
                <a:latin typeface="Arial" panose="020B0604020202020204" pitchFamily="34" charset="0"/>
                <a:cs typeface="Arial" panose="020B0604020202020204" pitchFamily="34" charset="0"/>
              </a:rPr>
              <a:t>Expository</a:t>
            </a:r>
            <a:r>
              <a:rPr lang="en-US" dirty="0">
                <a:solidFill>
                  <a:schemeClr val="tx1"/>
                </a:solidFill>
                <a:latin typeface="Arial" panose="020B0604020202020204" pitchFamily="34" charset="0"/>
                <a:cs typeface="Arial" panose="020B0604020202020204" pitchFamily="34" charset="0"/>
              </a:rPr>
              <a:t> (Parts D – F)</a:t>
            </a:r>
          </a:p>
          <a:p>
            <a:pPr lvl="2"/>
            <a:r>
              <a:rPr lang="en-US" dirty="0">
                <a:solidFill>
                  <a:schemeClr val="tx1"/>
                </a:solidFill>
                <a:latin typeface="Arial" panose="020B0604020202020204" pitchFamily="34" charset="0"/>
                <a:cs typeface="Arial" panose="020B0604020202020204" pitchFamily="34" charset="0"/>
              </a:rPr>
              <a:t>Part D: Listening and Speaking</a:t>
            </a:r>
          </a:p>
          <a:p>
            <a:pPr lvl="2"/>
            <a:r>
              <a:rPr lang="en-US" dirty="0">
                <a:solidFill>
                  <a:schemeClr val="tx1"/>
                </a:solidFill>
                <a:latin typeface="Arial" panose="020B0604020202020204" pitchFamily="34" charset="0"/>
                <a:cs typeface="Arial" panose="020B0604020202020204" pitchFamily="34" charset="0"/>
              </a:rPr>
              <a:t>Part E: Writing</a:t>
            </a:r>
          </a:p>
          <a:p>
            <a:pPr lvl="2"/>
            <a:r>
              <a:rPr lang="en-US" dirty="0">
                <a:solidFill>
                  <a:schemeClr val="tx1"/>
                </a:solidFill>
                <a:latin typeface="Arial" panose="020B0604020202020204" pitchFamily="34" charset="0"/>
                <a:cs typeface="Arial" panose="020B0604020202020204" pitchFamily="34" charset="0"/>
              </a:rPr>
              <a:t>Part F: Reading</a:t>
            </a:r>
          </a:p>
          <a:p>
            <a:pPr marL="914377" lvl="2" indent="0">
              <a:buNone/>
            </a:pPr>
            <a:endParaRPr lang="en-US" sz="133" dirty="0">
              <a:solidFill>
                <a:schemeClr val="tx1"/>
              </a:solidFill>
              <a:latin typeface="Arial" panose="020B0604020202020204" pitchFamily="34" charset="0"/>
              <a:cs typeface="Arial" panose="020B0604020202020204" pitchFamily="34" charset="0"/>
            </a:endParaRPr>
          </a:p>
          <a:p>
            <a:pPr marL="0" indent="0" algn="ctr">
              <a:buNone/>
            </a:pPr>
            <a:r>
              <a:rPr lang="en-US" sz="2000" b="1" dirty="0">
                <a:solidFill>
                  <a:schemeClr val="tx1"/>
                </a:solidFill>
                <a:latin typeface="Arial" panose="020B0604020202020204" pitchFamily="34" charset="0"/>
                <a:cs typeface="Arial" panose="020B0604020202020204" pitchFamily="34" charset="0"/>
              </a:rPr>
              <a:t>Note:</a:t>
            </a:r>
            <a:r>
              <a:rPr lang="en-US" sz="2000" dirty="0">
                <a:solidFill>
                  <a:schemeClr val="tx1"/>
                </a:solidFill>
                <a:latin typeface="Arial" panose="020B0604020202020204" pitchFamily="34" charset="0"/>
                <a:cs typeface="Arial" panose="020B0604020202020204" pitchFamily="34" charset="0"/>
              </a:rPr>
              <a:t> Both sections of the test must be administered in this order</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957020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85800" y="1676401"/>
          <a:ext cx="7848600" cy="4266886"/>
        </p:xfrm>
        <a:graphic>
          <a:graphicData uri="http://schemas.openxmlformats.org/drawingml/2006/table">
            <a:tbl>
              <a:tblPr firstRow="1" bandRow="1">
                <a:tableStyleId>{5C22544A-7EE6-4342-B048-85BDC9FD1C3A}</a:tableStyleId>
              </a:tblPr>
              <a:tblGrid>
                <a:gridCol w="1781884">
                  <a:extLst>
                    <a:ext uri="{9D8B030D-6E8A-4147-A177-3AD203B41FA5}">
                      <a16:colId xmlns:a16="http://schemas.microsoft.com/office/drawing/2014/main" val="20000"/>
                    </a:ext>
                  </a:extLst>
                </a:gridCol>
                <a:gridCol w="6066716">
                  <a:extLst>
                    <a:ext uri="{9D8B030D-6E8A-4147-A177-3AD203B41FA5}">
                      <a16:colId xmlns:a16="http://schemas.microsoft.com/office/drawing/2014/main" val="20001"/>
                    </a:ext>
                  </a:extLst>
                </a:gridCol>
              </a:tblGrid>
              <a:tr h="6857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tx1"/>
                          </a:solidFill>
                          <a:effectLst/>
                          <a:latin typeface="Arial" panose="020B0604020202020204" pitchFamily="34" charset="0"/>
                          <a:cs typeface="Arial" panose="020B0604020202020204" pitchFamily="34" charset="0"/>
                        </a:rPr>
                        <a:t>Domain</a:t>
                      </a:r>
                    </a:p>
                  </a:txBody>
                  <a:tcPr marT="45707" marB="45707">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effectLst/>
                          <a:latin typeface="Arial" panose="020B0604020202020204" pitchFamily="34" charset="0"/>
                          <a:cs typeface="Arial" panose="020B0604020202020204" pitchFamily="34" charset="0"/>
                        </a:rPr>
                        <a:t>Kindergarten</a:t>
                      </a:r>
                      <a:r>
                        <a:rPr lang="en-US" sz="2400" b="1" baseline="0" dirty="0">
                          <a:solidFill>
                            <a:schemeClr val="tx1"/>
                          </a:solidFill>
                          <a:effectLst/>
                          <a:latin typeface="Arial" panose="020B0604020202020204" pitchFamily="34" charset="0"/>
                          <a:cs typeface="Arial" panose="020B0604020202020204" pitchFamily="34" charset="0"/>
                        </a:rPr>
                        <a:t> - </a:t>
                      </a:r>
                      <a:r>
                        <a:rPr lang="en-US" sz="2400" b="1" dirty="0">
                          <a:solidFill>
                            <a:schemeClr val="tx1"/>
                          </a:solidFill>
                          <a:effectLst/>
                          <a:latin typeface="Arial" panose="020B0604020202020204" pitchFamily="34" charset="0"/>
                          <a:cs typeface="Arial" panose="020B0604020202020204" pitchFamily="34" charset="0"/>
                        </a:rPr>
                        <a:t>ACCESS for ELLs Paper</a:t>
                      </a:r>
                    </a:p>
                  </a:txBody>
                  <a:tcPr marT="45707" marB="45707">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42893">
                <a:tc>
                  <a:txBody>
                    <a:bodyPr/>
                    <a:lstStyle/>
                    <a:p>
                      <a:pPr algn="l"/>
                      <a:r>
                        <a:rPr lang="en-US" sz="1900" b="1" dirty="0">
                          <a:latin typeface="Arial" panose="020B0604020202020204" pitchFamily="34" charset="0"/>
                          <a:cs typeface="Arial" panose="020B0604020202020204" pitchFamily="34" charset="0"/>
                        </a:rPr>
                        <a:t>Listening and Speaking</a:t>
                      </a:r>
                    </a:p>
                  </a:txBody>
                  <a:tcPr marT="45707" marB="45707"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900" b="0" dirty="0">
                          <a:solidFill>
                            <a:schemeClr val="tx1"/>
                          </a:solidFill>
                          <a:effectLst/>
                          <a:latin typeface="Arial" panose="020B0604020202020204" pitchFamily="34" charset="0"/>
                          <a:cs typeface="Arial" panose="020B0604020202020204" pitchFamily="34" charset="0"/>
                        </a:rPr>
                        <a:t>Listening and Speaking are administered</a:t>
                      </a:r>
                      <a:r>
                        <a:rPr lang="en-US" sz="1900" b="0" baseline="0" dirty="0">
                          <a:solidFill>
                            <a:schemeClr val="tx1"/>
                          </a:solidFill>
                          <a:effectLst/>
                          <a:latin typeface="Arial" panose="020B0604020202020204" pitchFamily="34" charset="0"/>
                          <a:cs typeface="Arial" panose="020B0604020202020204" pitchFamily="34" charset="0"/>
                        </a:rPr>
                        <a:t> consecutively for each level of Part A and Part D until the student reaches a ceiling in both Listening and Speaking.  </a:t>
                      </a:r>
                      <a:endParaRPr lang="en-US" sz="1900" b="0" dirty="0">
                        <a:solidFill>
                          <a:schemeClr val="tx1"/>
                        </a:solidFill>
                        <a:effectLst/>
                        <a:latin typeface="Arial" panose="020B0604020202020204" pitchFamily="34" charset="0"/>
                        <a:cs typeface="Arial" panose="020B0604020202020204" pitchFamily="34" charset="0"/>
                      </a:endParaRPr>
                    </a:p>
                  </a:txBody>
                  <a:tcPr marL="16039" marR="16039" marT="9163" marB="916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09543">
                <a:tc rowSpan="2">
                  <a:txBody>
                    <a:bodyPr/>
                    <a:lstStyle/>
                    <a:p>
                      <a:pPr algn="l"/>
                      <a:r>
                        <a:rPr lang="en-US" sz="1900" b="1" dirty="0">
                          <a:latin typeface="Arial" panose="020B0604020202020204" pitchFamily="34" charset="0"/>
                          <a:cs typeface="Arial" panose="020B0604020202020204" pitchFamily="34" charset="0"/>
                        </a:rPr>
                        <a:t>Writing</a:t>
                      </a:r>
                    </a:p>
                  </a:txBody>
                  <a:tcPr marT="45707" marB="45707"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900" b="0" dirty="0">
                          <a:solidFill>
                            <a:schemeClr val="tx1"/>
                          </a:solidFill>
                          <a:effectLst/>
                          <a:latin typeface="Arial" panose="020B0604020202020204" pitchFamily="34" charset="0"/>
                          <a:cs typeface="Arial" panose="020B0604020202020204" pitchFamily="34" charset="0"/>
                        </a:rPr>
                        <a:t>Scored</a:t>
                      </a:r>
                      <a:r>
                        <a:rPr lang="en-US" sz="1900" b="0" baseline="0" dirty="0">
                          <a:solidFill>
                            <a:schemeClr val="tx1"/>
                          </a:solidFill>
                          <a:effectLst/>
                          <a:latin typeface="Arial" panose="020B0604020202020204" pitchFamily="34" charset="0"/>
                          <a:cs typeface="Arial" panose="020B0604020202020204" pitchFamily="34" charset="0"/>
                        </a:rPr>
                        <a:t> by the Test Administrator using Writing Rubric.</a:t>
                      </a:r>
                      <a:endParaRPr lang="en-US" sz="1900" b="0" dirty="0">
                        <a:solidFill>
                          <a:schemeClr val="tx1"/>
                        </a:solidFill>
                        <a:effectLst/>
                        <a:latin typeface="Arial" panose="020B0604020202020204" pitchFamily="34" charset="0"/>
                        <a:cs typeface="Arial" panose="020B0604020202020204" pitchFamily="34" charset="0"/>
                      </a:endParaRPr>
                    </a:p>
                  </a:txBody>
                  <a:tcPr marL="16039" marR="16039" marT="9163" marB="916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71765">
                <a:tc vMerge="1">
                  <a:txBody>
                    <a:bodyPr/>
                    <a:lstStyle/>
                    <a:p>
                      <a:endParaRPr lang="en-US"/>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900" b="0" dirty="0">
                          <a:solidFill>
                            <a:schemeClr val="tx1"/>
                          </a:solidFill>
                          <a:effectLst/>
                          <a:latin typeface="Arial" panose="020B0604020202020204" pitchFamily="34" charset="0"/>
                          <a:cs typeface="Arial" panose="020B0604020202020204" pitchFamily="34" charset="0"/>
                        </a:rPr>
                        <a:t>This is the only component of the Kindergarten</a:t>
                      </a:r>
                      <a:r>
                        <a:rPr lang="en-US" sz="1900" b="0" baseline="0" dirty="0">
                          <a:solidFill>
                            <a:schemeClr val="tx1"/>
                          </a:solidFill>
                          <a:effectLst/>
                          <a:latin typeface="Arial" panose="020B0604020202020204" pitchFamily="34" charset="0"/>
                          <a:cs typeface="Arial" panose="020B0604020202020204" pitchFamily="34" charset="0"/>
                        </a:rPr>
                        <a:t> ACCESS for ELLs in which the students directly record their responses in the Student Response booklet.</a:t>
                      </a:r>
                      <a:endParaRPr lang="en-US" sz="1900" b="0" dirty="0">
                        <a:solidFill>
                          <a:schemeClr val="tx1"/>
                        </a:solidFill>
                        <a:effectLst/>
                        <a:latin typeface="Arial" panose="020B0604020202020204" pitchFamily="34" charset="0"/>
                        <a:cs typeface="Arial" panose="020B0604020202020204" pitchFamily="34" charset="0"/>
                      </a:endParaRPr>
                    </a:p>
                  </a:txBody>
                  <a:tcPr marL="16039" marR="16039" marT="9163" marB="916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1707">
                <a:tc>
                  <a:txBody>
                    <a:bodyPr/>
                    <a:lstStyle/>
                    <a:p>
                      <a:pPr algn="l"/>
                      <a:r>
                        <a:rPr lang="en-US" sz="1900" b="1" dirty="0">
                          <a:latin typeface="Arial" panose="020B0604020202020204" pitchFamily="34" charset="0"/>
                          <a:cs typeface="Arial" panose="020B0604020202020204" pitchFamily="34" charset="0"/>
                        </a:rPr>
                        <a:t>Reading</a:t>
                      </a:r>
                    </a:p>
                  </a:txBody>
                  <a:tcPr marT="45707" marB="45707"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900" b="0" dirty="0">
                          <a:solidFill>
                            <a:schemeClr val="tx1"/>
                          </a:solidFill>
                          <a:effectLst/>
                          <a:latin typeface="Arial" panose="020B0604020202020204" pitchFamily="34" charset="0"/>
                          <a:cs typeface="Arial" panose="020B0604020202020204" pitchFamily="34" charset="0"/>
                        </a:rPr>
                        <a:t>Reading tasks are presented to the student</a:t>
                      </a:r>
                      <a:r>
                        <a:rPr lang="en-US" sz="1900" b="0" baseline="0" dirty="0">
                          <a:solidFill>
                            <a:schemeClr val="tx1"/>
                          </a:solidFill>
                          <a:effectLst/>
                          <a:latin typeface="Arial" panose="020B0604020202020204" pitchFamily="34" charset="0"/>
                          <a:cs typeface="Arial" panose="020B0604020202020204" pitchFamily="34" charset="0"/>
                        </a:rPr>
                        <a:t> using manipulatives.</a:t>
                      </a:r>
                      <a:endParaRPr lang="en-US" sz="1900" b="0" dirty="0">
                        <a:solidFill>
                          <a:schemeClr val="tx1"/>
                        </a:solidFill>
                        <a:effectLst/>
                        <a:latin typeface="Arial" panose="020B0604020202020204" pitchFamily="34" charset="0"/>
                        <a:cs typeface="Arial" panose="020B0604020202020204" pitchFamily="34" charset="0"/>
                      </a:endParaRPr>
                    </a:p>
                  </a:txBody>
                  <a:tcPr marL="16039" marR="16039" marT="9163" marB="916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067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4DAAFD28-9625-4D84-B863-4479970C598C}" type="slidenum">
              <a:rPr lang="en-US" altLang="en-US" smtClean="0">
                <a:solidFill>
                  <a:srgbClr val="FEFEFE"/>
                </a:solidFill>
              </a:rPr>
              <a:pPr/>
              <a:t>107</a:t>
            </a:fld>
            <a:endParaRPr lang="en-US" altLang="en-US">
              <a:solidFill>
                <a:srgbClr val="FEFEFE"/>
              </a:solidFill>
            </a:endParaRPr>
          </a:p>
        </p:txBody>
      </p:sp>
      <p:sp>
        <p:nvSpPr>
          <p:cNvPr id="70679" name="Rectangle 3"/>
          <p:cNvSpPr>
            <a:spLocks noChangeArrowheads="1"/>
          </p:cNvSpPr>
          <p:nvPr/>
        </p:nvSpPr>
        <p:spPr bwMode="auto">
          <a:xfrm>
            <a:off x="457200" y="904875"/>
            <a:ext cx="822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800" b="1" dirty="0">
                <a:solidFill>
                  <a:srgbClr val="000000"/>
                </a:solidFill>
              </a:rPr>
              <a:t>Summary of Testing Procedures, Kindergarten</a:t>
            </a:r>
          </a:p>
        </p:txBody>
      </p:sp>
    </p:spTree>
    <p:extLst>
      <p:ext uri="{BB962C8B-B14F-4D97-AF65-F5344CB8AC3E}">
        <p14:creationId xmlns:p14="http://schemas.microsoft.com/office/powerpoint/2010/main" val="13039028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Box 1"/>
          <p:cNvSpPr txBox="1">
            <a:spLocks noChangeArrowheads="1"/>
          </p:cNvSpPr>
          <p:nvPr/>
        </p:nvSpPr>
        <p:spPr bwMode="auto">
          <a:xfrm>
            <a:off x="1219200" y="457203"/>
            <a:ext cx="723900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800" b="1" dirty="0"/>
              <a:t>Test Administration Procedures</a:t>
            </a:r>
          </a:p>
          <a:p>
            <a:pPr algn="ctr"/>
            <a:r>
              <a:rPr lang="en-US" altLang="en-US" sz="2800" b="1" dirty="0"/>
              <a:t>Listening and Speaking</a:t>
            </a:r>
          </a:p>
          <a:p>
            <a:pPr algn="ctr"/>
            <a:r>
              <a:rPr lang="en-US" altLang="en-US" sz="2800" b="1" dirty="0"/>
              <a:t>Kindergarten</a:t>
            </a:r>
          </a:p>
          <a:p>
            <a:pPr algn="ctr"/>
            <a:endParaRPr lang="en-US" altLang="en-US" sz="3200" b="1" dirty="0"/>
          </a:p>
        </p:txBody>
      </p:sp>
      <p:sp>
        <p:nvSpPr>
          <p:cNvPr id="2" name="TextBox 1"/>
          <p:cNvSpPr txBox="1"/>
          <p:nvPr/>
        </p:nvSpPr>
        <p:spPr>
          <a:xfrm>
            <a:off x="355600" y="1676400"/>
            <a:ext cx="8077200" cy="5539978"/>
          </a:xfrm>
          <a:prstGeom prst="rect">
            <a:avLst/>
          </a:prstGeom>
          <a:noFill/>
        </p:spPr>
        <p:txBody>
          <a:bodyPr>
            <a:spAutoFit/>
          </a:bodyPr>
          <a:lstStyle/>
          <a:p>
            <a:pPr marL="342900" indent="-342900">
              <a:buFont typeface="Wingdings" panose="05000000000000000000" pitchFamily="2" charset="2"/>
              <a:buChar char="Ø"/>
              <a:defRPr/>
            </a:pPr>
            <a:r>
              <a:rPr lang="en-US" sz="2000" dirty="0">
                <a:latin typeface="Arial" panose="020B0604020202020204" pitchFamily="34" charset="0"/>
                <a:cs typeface="Arial" panose="020B0604020202020204" pitchFamily="34" charset="0"/>
              </a:rPr>
              <a:t>Listening and Speaking are presented in an interview format (NO CD delivery)</a:t>
            </a:r>
          </a:p>
          <a:p>
            <a:pPr marL="800088" lvl="1" indent="-342900">
              <a:buFont typeface="Wingdings" panose="05000000000000000000" pitchFamily="2" charset="2"/>
              <a:buChar char="Ø"/>
              <a:defRPr/>
            </a:pPr>
            <a:r>
              <a:rPr lang="en-US" sz="2000" dirty="0">
                <a:latin typeface="Arial" panose="020B0604020202020204" pitchFamily="34" charset="0"/>
                <a:cs typeface="Arial" panose="020B0604020202020204" pitchFamily="34" charset="0"/>
              </a:rPr>
              <a:t>The room should be quiet and free of distractions.</a:t>
            </a:r>
          </a:p>
          <a:p>
            <a:pPr marL="800088" lvl="1" indent="-342900">
              <a:buFont typeface="Wingdings" panose="05000000000000000000" pitchFamily="2" charset="2"/>
              <a:buChar char="Ø"/>
              <a:defRPr/>
            </a:pPr>
            <a:r>
              <a:rPr lang="en-US" sz="2000" dirty="0">
                <a:latin typeface="Arial" panose="020B0604020202020204" pitchFamily="34" charset="0"/>
                <a:cs typeface="Arial" panose="020B0604020202020204" pitchFamily="34" charset="0"/>
              </a:rPr>
              <a:t>The test administrator should sit at a right angle to the student, preferably the test administrator’s right side.</a:t>
            </a:r>
          </a:p>
          <a:p>
            <a:pPr marL="800088" lvl="1" indent="-342900">
              <a:buFont typeface="Wingdings" panose="05000000000000000000" pitchFamily="2" charset="2"/>
              <a:buChar char="Ø"/>
              <a:defRPr/>
            </a:pPr>
            <a:r>
              <a:rPr lang="en-US" sz="2000" dirty="0">
                <a:latin typeface="Arial" panose="020B0604020202020204" pitchFamily="34" charset="0"/>
                <a:cs typeface="Arial" panose="020B0604020202020204" pitchFamily="34" charset="0"/>
              </a:rPr>
              <a:t>Two sharpened, number 2 pencils are needed.</a:t>
            </a:r>
          </a:p>
          <a:p>
            <a:pPr marL="800088" lvl="1" indent="-342900">
              <a:buFont typeface="Wingdings" panose="05000000000000000000" pitchFamily="2" charset="2"/>
              <a:buChar char="Ø"/>
              <a:defRPr/>
            </a:pPr>
            <a:r>
              <a:rPr lang="en-US" sz="2000" dirty="0">
                <a:latin typeface="Arial" panose="020B0604020202020204" pitchFamily="34" charset="0"/>
                <a:cs typeface="Arial" panose="020B0604020202020204" pitchFamily="34" charset="0"/>
              </a:rPr>
              <a:t>Test Administrator’s Script should be read verbatim.</a:t>
            </a:r>
          </a:p>
          <a:p>
            <a:pPr marL="342900" indent="-342900">
              <a:buFont typeface="Wingdings" panose="05000000000000000000" pitchFamily="2" charset="2"/>
              <a:buChar char="Ø"/>
              <a:defRPr/>
            </a:pPr>
            <a:endParaRPr lang="en-US"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defRPr/>
            </a:pPr>
            <a:r>
              <a:rPr lang="en-US" sz="2000" dirty="0">
                <a:latin typeface="Arial" panose="020B0604020202020204" pitchFamily="34" charset="0"/>
                <a:cs typeface="Arial" panose="020B0604020202020204" pitchFamily="34" charset="0"/>
              </a:rPr>
              <a:t> Listening</a:t>
            </a:r>
          </a:p>
          <a:p>
            <a:pPr marL="800088" lvl="1" indent="-342900">
              <a:buFont typeface="Wingdings" panose="05000000000000000000" pitchFamily="2" charset="2"/>
              <a:buChar char="Ø"/>
              <a:defRPr/>
            </a:pPr>
            <a:r>
              <a:rPr lang="en-US" sz="2000" dirty="0">
                <a:latin typeface="Arial" panose="020B0604020202020204" pitchFamily="34" charset="0"/>
                <a:cs typeface="Arial" panose="020B0604020202020204" pitchFamily="34" charset="0"/>
              </a:rPr>
              <a:t>Close-ended responses</a:t>
            </a:r>
          </a:p>
          <a:p>
            <a:pPr marL="800088" lvl="1" indent="-342900">
              <a:buFont typeface="Wingdings" panose="05000000000000000000" pitchFamily="2" charset="2"/>
              <a:buChar char="Ø"/>
              <a:defRPr/>
            </a:pPr>
            <a:r>
              <a:rPr lang="en-US" sz="2000" dirty="0">
                <a:latin typeface="Arial" panose="020B0604020202020204" pitchFamily="34" charset="0"/>
                <a:cs typeface="Arial" panose="020B0604020202020204" pitchFamily="34" charset="0"/>
              </a:rPr>
              <a:t>Speaking – interview format</a:t>
            </a:r>
          </a:p>
          <a:p>
            <a:pPr marL="800100" lvl="1" indent="-342900" algn="just">
              <a:buFont typeface="Wingdings" panose="05000000000000000000" pitchFamily="2" charset="2"/>
              <a:buChar char="Ø"/>
              <a:defRPr/>
            </a:pPr>
            <a:endParaRPr lang="en-US" sz="2000" b="1" dirty="0">
              <a:latin typeface="Arial" panose="020B0604020202020204" pitchFamily="34" charset="0"/>
              <a:cs typeface="Arial" panose="020B0604020202020204" pitchFamily="34" charset="0"/>
            </a:endParaRPr>
          </a:p>
          <a:p>
            <a:pPr marL="800100" lvl="1" indent="-342900" algn="just">
              <a:buFont typeface="Wingdings" panose="05000000000000000000" pitchFamily="2" charset="2"/>
              <a:buChar char="Ø"/>
              <a:defRPr/>
            </a:pPr>
            <a:r>
              <a:rPr lang="en-US" sz="2000" b="1" dirty="0">
                <a:latin typeface="Arial" panose="020B0604020202020204" pitchFamily="34" charset="0"/>
                <a:cs typeface="Arial" panose="020B0604020202020204" pitchFamily="34" charset="0"/>
              </a:rPr>
              <a:t>Listening and Speaking are administered consecutively for each level of Part A and Part D until the student reaches a ceiling in both Listening and Speaking.  </a:t>
            </a:r>
          </a:p>
          <a:p>
            <a:pPr marL="742938" lvl="1" indent="-285750">
              <a:buFont typeface="Wingdings" panose="05000000000000000000" pitchFamily="2" charset="2"/>
              <a:buChar char="Ø"/>
              <a:defRPr/>
            </a:pPr>
            <a:endParaRPr lang="en-US" dirty="0"/>
          </a:p>
          <a:p>
            <a:pPr marL="742932" lvl="1" indent="-285744">
              <a:buFont typeface="Wingdings" panose="05000000000000000000" pitchFamily="2" charset="2"/>
              <a:buChar char="Ø"/>
              <a:defRPr/>
            </a:pPr>
            <a:endParaRPr lang="en-US" dirty="0"/>
          </a:p>
          <a:p>
            <a:pPr>
              <a:defRPr/>
            </a:pPr>
            <a:endParaRPr lang="en-US" dirty="0"/>
          </a:p>
        </p:txBody>
      </p:sp>
      <p:sp>
        <p:nvSpPr>
          <p:cNvPr id="7168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4370B096-5F1D-4F8A-920B-C881CD6A2203}" type="slidenum">
              <a:rPr lang="en-US" altLang="en-US" smtClean="0">
                <a:solidFill>
                  <a:srgbClr val="FEFEFE"/>
                </a:solidFill>
              </a:rPr>
              <a:pPr/>
              <a:t>108</a:t>
            </a:fld>
            <a:endParaRPr lang="en-US" altLang="en-US">
              <a:solidFill>
                <a:srgbClr val="FEFEFE"/>
              </a:solidFill>
            </a:endParaRPr>
          </a:p>
        </p:txBody>
      </p:sp>
    </p:spTree>
    <p:extLst>
      <p:ext uri="{BB962C8B-B14F-4D97-AF65-F5344CB8AC3E}">
        <p14:creationId xmlns:p14="http://schemas.microsoft.com/office/powerpoint/2010/main" val="25758088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172633" y="230842"/>
            <a:ext cx="6798734" cy="1303867"/>
          </a:xfrm>
        </p:spPr>
        <p:txBody>
          <a:bodyPr>
            <a:normAutofit fontScale="90000"/>
          </a:bodyPr>
          <a:lstStyle/>
          <a:p>
            <a:r>
              <a:rPr lang="en-US" altLang="en-US" sz="4000" dirty="0">
                <a:solidFill>
                  <a:schemeClr val="tx1"/>
                </a:solidFill>
                <a:latin typeface="Calibri" panose="020F0502020204030204" pitchFamily="34" charset="0"/>
                <a:cs typeface="Calibri" panose="020F0502020204030204" pitchFamily="34" charset="0"/>
              </a:rPr>
              <a:t>Kindergarten General Procedures</a:t>
            </a:r>
          </a:p>
        </p:txBody>
      </p:sp>
      <p:sp>
        <p:nvSpPr>
          <p:cNvPr id="19459" name="Rectangle 3"/>
          <p:cNvSpPr txBox="1">
            <a:spLocks noChangeArrowheads="1"/>
          </p:cNvSpPr>
          <p:nvPr/>
        </p:nvSpPr>
        <p:spPr bwMode="auto">
          <a:xfrm>
            <a:off x="715735" y="1447800"/>
            <a:ext cx="7712529" cy="3834383"/>
          </a:xfrm>
          <a:prstGeom prst="rect">
            <a:avLst/>
          </a:prstGeom>
          <a:solidFill>
            <a:schemeClr val="bg1"/>
          </a:solidFill>
          <a:ln>
            <a:noFill/>
          </a:ln>
        </p:spPr>
        <p:txBody>
          <a:bodyPr wrap="square">
            <a:spAutoFit/>
          </a:bodyPr>
          <a:lstStyle>
            <a:lvl1pPr marL="347663" indent="-347663" eaLnBrk="0" hangingPunct="0">
              <a:spcBef>
                <a:spcPct val="20000"/>
              </a:spcBef>
              <a:buBlip>
                <a:blip r:embed="rId4"/>
              </a:buBlip>
              <a:defRPr sz="3200">
                <a:solidFill>
                  <a:schemeClr val="tx1"/>
                </a:solidFill>
                <a:latin typeface="Arial" panose="020B0604020202020204" pitchFamily="34" charset="0"/>
              </a:defRPr>
            </a:lvl1pPr>
            <a:lvl2pPr marL="742950" indent="-285750" eaLnBrk="0" hangingPunct="0">
              <a:spcBef>
                <a:spcPct val="20000"/>
              </a:spcBef>
              <a:buBlip>
                <a:blip r:embed="rId4"/>
              </a:buBlip>
              <a:defRPr sz="2800">
                <a:solidFill>
                  <a:schemeClr val="tx1"/>
                </a:solidFill>
                <a:latin typeface="Arial" panose="020B0604020202020204" pitchFamily="34" charset="0"/>
              </a:defRPr>
            </a:lvl2pPr>
            <a:lvl3pPr marL="1143000" indent="-228600" eaLnBrk="0" hangingPunct="0">
              <a:spcBef>
                <a:spcPct val="20000"/>
              </a:spcBef>
              <a:buBlip>
                <a:blip r:embed="rId4"/>
              </a:buBlip>
              <a:defRPr sz="2400">
                <a:solidFill>
                  <a:schemeClr val="tx1"/>
                </a:solidFill>
                <a:latin typeface="Arial" panose="020B0604020202020204" pitchFamily="34" charset="0"/>
              </a:defRPr>
            </a:lvl3pPr>
            <a:lvl4pPr marL="1600200" indent="-228600" eaLnBrk="0" hangingPunct="0">
              <a:spcBef>
                <a:spcPct val="20000"/>
              </a:spcBef>
              <a:buBlip>
                <a:blip r:embed="rId4"/>
              </a:buBlip>
              <a:defRPr sz="2000">
                <a:solidFill>
                  <a:schemeClr val="tx1"/>
                </a:solidFill>
                <a:latin typeface="Arial" panose="020B0604020202020204" pitchFamily="34" charset="0"/>
              </a:defRPr>
            </a:lvl4pPr>
            <a:lvl5pPr marL="2057400" indent="-228600" eaLnBrk="0" hangingPunct="0">
              <a:spcBef>
                <a:spcPct val="20000"/>
              </a:spcBef>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Blip>
                <a:blip r:embed="rId4"/>
              </a:buBlip>
              <a:defRPr sz="2000">
                <a:solidFill>
                  <a:schemeClr val="tx1"/>
                </a:solidFill>
                <a:latin typeface="Arial" panose="020B0604020202020204" pitchFamily="34" charset="0"/>
              </a:defRPr>
            </a:lvl9pPr>
          </a:lstStyle>
          <a:p>
            <a:pPr>
              <a:buFont typeface="Wingdings" panose="05000000000000000000" pitchFamily="2" charset="2"/>
              <a:buChar char="Ø"/>
            </a:pPr>
            <a:r>
              <a:rPr lang="en-US" altLang="zh-CN" sz="2000" dirty="0">
                <a:latin typeface="Calibri" panose="020F0502020204030204" pitchFamily="34" charset="0"/>
                <a:ea typeface="SimSun" panose="02010600030101010101" pitchFamily="2" charset="-122"/>
                <a:cs typeface="Calibri" panose="020F0502020204030204" pitchFamily="34" charset="0"/>
              </a:rPr>
              <a:t>Read aloud </a:t>
            </a:r>
            <a:r>
              <a:rPr lang="en-US" altLang="zh-CN" sz="2000" b="1" dirty="0">
                <a:latin typeface="Calibri" panose="020F0502020204030204" pitchFamily="34" charset="0"/>
                <a:ea typeface="SimSun" panose="02010600030101010101" pitchFamily="2" charset="-122"/>
                <a:cs typeface="Calibri" panose="020F0502020204030204" pitchFamily="34" charset="0"/>
              </a:rPr>
              <a:t>black</a:t>
            </a:r>
            <a:r>
              <a:rPr lang="en-US" altLang="zh-CN" sz="2000" dirty="0">
                <a:latin typeface="Calibri" panose="020F0502020204030204" pitchFamily="34" charset="0"/>
                <a:ea typeface="SimSun" panose="02010600030101010101" pitchFamily="2" charset="-122"/>
                <a:cs typeface="Calibri" panose="020F0502020204030204" pitchFamily="34" charset="0"/>
              </a:rPr>
              <a:t> </a:t>
            </a:r>
            <a:r>
              <a:rPr lang="en-US" altLang="zh-CN" sz="2000" b="1" dirty="0">
                <a:latin typeface="Calibri" panose="020F0502020204030204" pitchFamily="34" charset="0"/>
                <a:ea typeface="SimSun" panose="02010600030101010101" pitchFamily="2" charset="-122"/>
                <a:cs typeface="Calibri" panose="020F0502020204030204" pitchFamily="34" charset="0"/>
              </a:rPr>
              <a:t>bold </a:t>
            </a:r>
            <a:r>
              <a:rPr lang="en-US" altLang="zh-CN" sz="2000" dirty="0">
                <a:latin typeface="Calibri" panose="020F0502020204030204" pitchFamily="34" charset="0"/>
                <a:ea typeface="SimSun" panose="02010600030101010101" pitchFamily="2" charset="-122"/>
                <a:cs typeface="Calibri" panose="020F0502020204030204" pitchFamily="34" charset="0"/>
              </a:rPr>
              <a:t>and</a:t>
            </a:r>
            <a:r>
              <a:rPr lang="en-US" altLang="zh-CN" sz="2000" b="1" dirty="0">
                <a:latin typeface="Calibri" panose="020F0502020204030204" pitchFamily="34" charset="0"/>
                <a:ea typeface="SimSun" panose="02010600030101010101" pitchFamily="2" charset="-122"/>
                <a:cs typeface="Calibri" panose="020F0502020204030204" pitchFamily="34" charset="0"/>
              </a:rPr>
              <a:t> </a:t>
            </a:r>
            <a:r>
              <a:rPr lang="en-US" altLang="zh-CN" sz="2000" b="1" dirty="0">
                <a:solidFill>
                  <a:srgbClr val="0066CC"/>
                </a:solidFill>
                <a:latin typeface="Calibri" panose="020F0502020204030204" pitchFamily="34" charset="0"/>
                <a:ea typeface="SimSun" panose="02010600030101010101" pitchFamily="2" charset="-122"/>
                <a:cs typeface="Calibri" panose="020F0502020204030204" pitchFamily="34" charset="0"/>
              </a:rPr>
              <a:t>blue bold </a:t>
            </a:r>
            <a:r>
              <a:rPr lang="en-US" altLang="zh-CN" sz="2000" dirty="0">
                <a:latin typeface="Calibri" panose="020F0502020204030204" pitchFamily="34" charset="0"/>
                <a:ea typeface="SimSun" panose="02010600030101010101" pitchFamily="2" charset="-122"/>
                <a:cs typeface="Calibri" panose="020F0502020204030204" pitchFamily="34" charset="0"/>
              </a:rPr>
              <a:t>text</a:t>
            </a:r>
          </a:p>
          <a:p>
            <a:pPr lvl="1">
              <a:buFont typeface="Wingdings" panose="05000000000000000000" pitchFamily="2" charset="2"/>
              <a:buChar char="Ø"/>
            </a:pPr>
            <a:r>
              <a:rPr lang="en-US" sz="2000" dirty="0">
                <a:latin typeface="Calibri" panose="020F0502020204030204" pitchFamily="34" charset="0"/>
                <a:cs typeface="Calibri" panose="020F0502020204030204" pitchFamily="34" charset="0"/>
              </a:rPr>
              <a:t>Although the Test Administrator must adhere to the script, sometimes encouragement, or rephrasing or clarification of a task per the script, is appropriate.</a:t>
            </a:r>
          </a:p>
          <a:p>
            <a:pPr eaLnBrk="1" hangingPunct="1">
              <a:spcBef>
                <a:spcPts val="600"/>
              </a:spcBef>
              <a:spcAft>
                <a:spcPts val="600"/>
              </a:spcAft>
              <a:buFont typeface="Wingdings" panose="05000000000000000000" pitchFamily="2" charset="2"/>
              <a:buChar char="Ø"/>
            </a:pPr>
            <a:r>
              <a:rPr lang="en-US" altLang="zh-CN" sz="2000" dirty="0">
                <a:latin typeface="Calibri" panose="020F0502020204030204" pitchFamily="34" charset="0"/>
                <a:ea typeface="SimSun" panose="02010600030101010101" pitchFamily="2" charset="-122"/>
                <a:cs typeface="Calibri" panose="020F0502020204030204" pitchFamily="34" charset="0"/>
              </a:rPr>
              <a:t>Record student scores IMMEDIATELY</a:t>
            </a:r>
          </a:p>
          <a:p>
            <a:pPr eaLnBrk="1" hangingPunct="1">
              <a:spcBef>
                <a:spcPts val="450"/>
              </a:spcBef>
              <a:spcAft>
                <a:spcPts val="450"/>
              </a:spcAft>
              <a:buFont typeface="Wingdings" panose="05000000000000000000" pitchFamily="2" charset="2"/>
              <a:buChar char="Ø"/>
            </a:pPr>
            <a:r>
              <a:rPr lang="en-US" altLang="zh-CN" sz="2000" dirty="0">
                <a:latin typeface="Calibri" panose="020F0502020204030204" pitchFamily="34" charset="0"/>
                <a:ea typeface="SimSun" panose="02010600030101010101" pitchFamily="2" charset="-122"/>
                <a:cs typeface="Calibri" panose="020F0502020204030204" pitchFamily="34" charset="0"/>
              </a:rPr>
              <a:t>10-min stretch break is scripted between Part C and Part D.</a:t>
            </a:r>
          </a:p>
          <a:p>
            <a:pPr eaLnBrk="1" hangingPunct="1">
              <a:spcBef>
                <a:spcPts val="450"/>
              </a:spcBef>
              <a:spcAft>
                <a:spcPts val="450"/>
              </a:spcAft>
              <a:buFont typeface="Wingdings" panose="05000000000000000000" pitchFamily="2" charset="2"/>
              <a:buChar char="Ø"/>
            </a:pPr>
            <a:r>
              <a:rPr lang="en-US" altLang="zh-CN" sz="2000" dirty="0">
                <a:latin typeface="Calibri" panose="020F0502020204030204" pitchFamily="34" charset="0"/>
                <a:ea typeface="SimSun" panose="02010600030101010101" pitchFamily="2" charset="-122"/>
                <a:cs typeface="Calibri" panose="020F0502020204030204" pitchFamily="34" charset="0"/>
              </a:rPr>
              <a:t>Test may be administered in two sessions with a less-than-two-day break between the parts</a:t>
            </a:r>
          </a:p>
          <a:p>
            <a:pPr eaLnBrk="1" hangingPunct="1">
              <a:spcBef>
                <a:spcPts val="450"/>
              </a:spcBef>
              <a:spcAft>
                <a:spcPts val="450"/>
              </a:spcAft>
              <a:buFont typeface="Wingdings" panose="05000000000000000000" pitchFamily="2" charset="2"/>
              <a:buChar char="Ø"/>
            </a:pPr>
            <a:r>
              <a:rPr lang="en-US" altLang="en-US" sz="2000" dirty="0">
                <a:latin typeface="Calibri" panose="020F0502020204030204" pitchFamily="34" charset="0"/>
                <a:cs typeface="Calibri" panose="020F0502020204030204" pitchFamily="34" charset="0"/>
              </a:rPr>
              <a:t>Winding Down when a “ceiling” is reached at one level.</a:t>
            </a:r>
          </a:p>
          <a:p>
            <a:pPr eaLnBrk="1" hangingPunct="1">
              <a:spcBef>
                <a:spcPts val="450"/>
              </a:spcBef>
              <a:spcAft>
                <a:spcPts val="450"/>
              </a:spcAft>
            </a:pPr>
            <a:endParaRPr lang="en-US" altLang="zh-CN" sz="2000" dirty="0">
              <a:latin typeface="+mn-lt"/>
              <a:ea typeface="SimSun" panose="02010600030101010101" pitchFamily="2" charset="-122"/>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060" y="4791445"/>
            <a:ext cx="7118350" cy="1385518"/>
          </a:xfrm>
          <a:prstGeom prst="rect">
            <a:avLst/>
          </a:prstGeom>
        </p:spPr>
      </p:pic>
      <p:pic>
        <p:nvPicPr>
          <p:cNvPr id="6" name="Picture 5">
            <a:extLst>
              <a:ext uri="{FF2B5EF4-FFF2-40B4-BE49-F238E27FC236}">
                <a16:creationId xmlns:a16="http://schemas.microsoft.com/office/drawing/2014/main" id="{FEAB8612-19C7-6A40-BBF8-484D6C4078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2922" y="6176963"/>
            <a:ext cx="1501264" cy="435969"/>
          </a:xfrm>
          <a:prstGeom prst="rect">
            <a:avLst/>
          </a:prstGeom>
          <a:ln>
            <a:noFill/>
          </a:ln>
          <a:effectLst>
            <a:outerShdw sx="1000" sy="1000" algn="tl" rotWithShape="0">
              <a:srgbClr val="333333"/>
            </a:outerShdw>
          </a:effectLst>
        </p:spPr>
      </p:pic>
    </p:spTree>
    <p:custDataLst>
      <p:tags r:id="rId1"/>
    </p:custDataLst>
    <p:extLst>
      <p:ext uri="{BB962C8B-B14F-4D97-AF65-F5344CB8AC3E}">
        <p14:creationId xmlns:p14="http://schemas.microsoft.com/office/powerpoint/2010/main" val="2570476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ChangeArrowheads="1"/>
          </p:cNvSpPr>
          <p:nvPr/>
        </p:nvSpPr>
        <p:spPr bwMode="auto">
          <a:xfrm>
            <a:off x="394055" y="1722596"/>
            <a:ext cx="8439151"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ts val="1200"/>
              </a:spcBef>
            </a:pPr>
            <a:r>
              <a:rPr lang="en-US" altLang="en-US" sz="2400" b="1" dirty="0"/>
              <a:t>A student is eligible to participate in Alternate ACCESS for ELLs if they meet ALL of the following criteria:</a:t>
            </a:r>
          </a:p>
          <a:p>
            <a:pPr>
              <a:spcBef>
                <a:spcPts val="1200"/>
              </a:spcBef>
            </a:pPr>
            <a:r>
              <a:rPr lang="en-US" altLang="en-US" sz="2000" dirty="0"/>
              <a:t>1) The student is classified as ELL, with a code of LY or LN on the first day of testing (January 27, 2020). </a:t>
            </a:r>
          </a:p>
          <a:p>
            <a:pPr>
              <a:spcBef>
                <a:spcPts val="1200"/>
              </a:spcBef>
            </a:pPr>
            <a:r>
              <a:rPr lang="en-US" altLang="en-US" sz="2000" dirty="0"/>
              <a:t>2) The student has a significant cognitive disability and receives special education services under IDEA (2004).</a:t>
            </a:r>
          </a:p>
          <a:p>
            <a:pPr>
              <a:spcBef>
                <a:spcPts val="1200"/>
              </a:spcBef>
            </a:pPr>
            <a:r>
              <a:rPr lang="en-US" altLang="en-US" sz="2000" dirty="0"/>
              <a:t>3) The student requires extensive direct individualized instruction and substantial supports to achieve measurable gains in the grade and age appropriate curriculum.</a:t>
            </a:r>
          </a:p>
          <a:p>
            <a:pPr>
              <a:spcBef>
                <a:spcPts val="1200"/>
              </a:spcBef>
            </a:pPr>
            <a:r>
              <a:rPr lang="en-US" altLang="en-US" sz="2000" b="1" dirty="0"/>
              <a:t>4) *The student is or will be participating in the Spring 2020 Florida Standards Alternate Assessment (FSAA).  </a:t>
            </a:r>
          </a:p>
          <a:p>
            <a:pPr>
              <a:spcBef>
                <a:spcPts val="1200"/>
              </a:spcBef>
            </a:pPr>
            <a:r>
              <a:rPr lang="en-US" altLang="en-US" sz="2000" b="1" dirty="0"/>
              <a:t>	*Note: Only applicable for students in grades 3 – 10.</a:t>
            </a:r>
          </a:p>
        </p:txBody>
      </p:sp>
      <p:sp>
        <p:nvSpPr>
          <p:cNvPr id="20483" name="Title 2"/>
          <p:cNvSpPr txBox="1">
            <a:spLocks/>
          </p:cNvSpPr>
          <p:nvPr/>
        </p:nvSpPr>
        <p:spPr bwMode="auto">
          <a:xfrm>
            <a:off x="371475" y="457200"/>
            <a:ext cx="830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buClr>
                <a:srgbClr val="138677"/>
              </a:buClr>
              <a:buSzPct val="128000"/>
              <a:buFont typeface="Georgia" pitchFamily="18" charset="0"/>
              <a:buNone/>
            </a:pPr>
            <a:r>
              <a:rPr lang="en-US" altLang="en-US" sz="3600" b="1" dirty="0">
                <a:cs typeface="Arial" charset="0"/>
              </a:rPr>
              <a:t>Students To Be Tested</a:t>
            </a:r>
          </a:p>
          <a:p>
            <a:pPr algn="ctr">
              <a:buClr>
                <a:srgbClr val="138677"/>
              </a:buClr>
              <a:buSzPct val="128000"/>
              <a:buFont typeface="Georgia" pitchFamily="18" charset="0"/>
              <a:buNone/>
            </a:pPr>
            <a:r>
              <a:rPr lang="en-US" altLang="en-US" sz="3600" b="1" dirty="0">
                <a:cs typeface="Arial" charset="0"/>
              </a:rPr>
              <a:t>Alternate ACCESS for ELLs</a:t>
            </a:r>
          </a:p>
        </p:txBody>
      </p:sp>
      <p:sp>
        <p:nvSpPr>
          <p:cNvPr id="2048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3523FAF6-EA77-4C21-BF5F-05482A12B0CD}" type="slidenum">
              <a:rPr lang="en-US" altLang="en-US" smtClean="0">
                <a:solidFill>
                  <a:srgbClr val="FEFEFE"/>
                </a:solidFill>
              </a:rPr>
              <a:pPr/>
              <a:t>11</a:t>
            </a:fld>
            <a:endParaRPr lang="en-US" altLang="en-US">
              <a:solidFill>
                <a:srgbClr val="FEFEFE"/>
              </a:solidFill>
            </a:endParaRPr>
          </a:p>
        </p:txBody>
      </p:sp>
      <p:sp>
        <p:nvSpPr>
          <p:cNvPr id="2" name="TextBox 1">
            <a:extLst>
              <a:ext uri="{FF2B5EF4-FFF2-40B4-BE49-F238E27FC236}">
                <a16:creationId xmlns:a16="http://schemas.microsoft.com/office/drawing/2014/main" id="{B8069677-B75D-459E-8BAE-0CC4A9A61C6B}"/>
              </a:ext>
            </a:extLst>
          </p:cNvPr>
          <p:cNvSpPr txBox="1"/>
          <p:nvPr/>
        </p:nvSpPr>
        <p:spPr>
          <a:xfrm>
            <a:off x="3457575" y="6457244"/>
            <a:ext cx="2133600" cy="369332"/>
          </a:xfrm>
          <a:prstGeom prst="rect">
            <a:avLst/>
          </a:prstGeom>
          <a:noFill/>
        </p:spPr>
        <p:txBody>
          <a:bodyPr wrap="square" rtlCol="0">
            <a:spAutoFit/>
          </a:bodyPr>
          <a:lstStyle/>
          <a:p>
            <a:pPr algn="ctr"/>
            <a:r>
              <a:rPr lang="en-US" dirty="0"/>
              <a:t>TAM, p. 20</a:t>
            </a:r>
          </a:p>
        </p:txBody>
      </p:sp>
    </p:spTree>
    <p:extLst>
      <p:ext uri="{BB962C8B-B14F-4D97-AF65-F5344CB8AC3E}">
        <p14:creationId xmlns:p14="http://schemas.microsoft.com/office/powerpoint/2010/main" val="26785345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extBox 1"/>
          <p:cNvSpPr txBox="1">
            <a:spLocks noChangeArrowheads="1"/>
          </p:cNvSpPr>
          <p:nvPr/>
        </p:nvSpPr>
        <p:spPr bwMode="auto">
          <a:xfrm>
            <a:off x="952500" y="292082"/>
            <a:ext cx="7239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t>Test Administration Procedures</a:t>
            </a:r>
          </a:p>
          <a:p>
            <a:pPr algn="ctr"/>
            <a:r>
              <a:rPr lang="en-US" altLang="en-US" sz="3200" b="1" dirty="0"/>
              <a:t>Writing</a:t>
            </a:r>
          </a:p>
          <a:p>
            <a:pPr algn="ctr"/>
            <a:r>
              <a:rPr lang="en-US" altLang="en-US" sz="3200" b="1" dirty="0"/>
              <a:t>Kindergarten </a:t>
            </a:r>
          </a:p>
          <a:p>
            <a:pPr algn="ctr"/>
            <a:endParaRPr lang="en-US" altLang="en-US" sz="3200" b="1" dirty="0"/>
          </a:p>
          <a:p>
            <a:pPr algn="ctr"/>
            <a:endParaRPr lang="en-US" altLang="en-US" sz="3200" b="1" dirty="0"/>
          </a:p>
        </p:txBody>
      </p:sp>
      <p:sp>
        <p:nvSpPr>
          <p:cNvPr id="2" name="TextBox 1"/>
          <p:cNvSpPr txBox="1"/>
          <p:nvPr/>
        </p:nvSpPr>
        <p:spPr>
          <a:xfrm>
            <a:off x="381000" y="2514602"/>
            <a:ext cx="8382000" cy="2985433"/>
          </a:xfrm>
          <a:prstGeom prst="rect">
            <a:avLst/>
          </a:prstGeom>
          <a:noFill/>
        </p:spPr>
        <p:txBody>
          <a:bodyPr wrap="square">
            <a:spAutoFit/>
          </a:bodyPr>
          <a:lstStyle/>
          <a:p>
            <a:pPr marL="342900" indent="-342900">
              <a:spcBef>
                <a:spcPts val="6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Scored by the Test Administrator</a:t>
            </a:r>
          </a:p>
          <a:p>
            <a:pPr marL="342900" indent="-342900">
              <a:spcBef>
                <a:spcPts val="6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This is the only component of the Kindergarten ACCESS for ELLs in which the students directly record their responses in the Student Response booklet.</a:t>
            </a:r>
          </a:p>
          <a:p>
            <a:pPr marL="342900" indent="-342900">
              <a:spcBef>
                <a:spcPts val="6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Consists of two parts(B and E) associated with the two different text types, narrative and expository, that are used in the test.  </a:t>
            </a:r>
          </a:p>
          <a:p>
            <a:pPr marL="285744" indent="-285744">
              <a:spcBef>
                <a:spcPts val="600"/>
              </a:spcBef>
              <a:buFont typeface="Wingdings" panose="05000000000000000000" pitchFamily="2" charset="2"/>
              <a:buChar char="Ø"/>
              <a:defRPr/>
            </a:pPr>
            <a:endParaRPr lang="en-US" sz="2400" dirty="0"/>
          </a:p>
          <a:p>
            <a:pPr>
              <a:spcBef>
                <a:spcPts val="600"/>
              </a:spcBef>
              <a:defRPr/>
            </a:pPr>
            <a:endParaRPr lang="en-US" sz="2400" dirty="0"/>
          </a:p>
        </p:txBody>
      </p:sp>
      <p:sp>
        <p:nvSpPr>
          <p:cNvPr id="7270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4707D84B-ECAB-44E4-A5D3-4CE39DED4C59}" type="slidenum">
              <a:rPr lang="en-US" altLang="en-US" smtClean="0">
                <a:solidFill>
                  <a:srgbClr val="FEFEFE"/>
                </a:solidFill>
              </a:rPr>
              <a:pPr/>
              <a:t>110</a:t>
            </a:fld>
            <a:endParaRPr lang="en-US" altLang="en-US">
              <a:solidFill>
                <a:srgbClr val="FEFEFE"/>
              </a:solidFill>
            </a:endParaRPr>
          </a:p>
        </p:txBody>
      </p:sp>
    </p:spTree>
    <p:extLst>
      <p:ext uri="{BB962C8B-B14F-4D97-AF65-F5344CB8AC3E}">
        <p14:creationId xmlns:p14="http://schemas.microsoft.com/office/powerpoint/2010/main" val="159104502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Box 1"/>
          <p:cNvSpPr txBox="1">
            <a:spLocks noChangeArrowheads="1"/>
          </p:cNvSpPr>
          <p:nvPr/>
        </p:nvSpPr>
        <p:spPr bwMode="auto">
          <a:xfrm>
            <a:off x="990600" y="762003"/>
            <a:ext cx="7239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t>Test Administration Procedures</a:t>
            </a:r>
          </a:p>
          <a:p>
            <a:pPr algn="ctr"/>
            <a:r>
              <a:rPr lang="en-US" altLang="en-US" sz="3200" b="1" dirty="0"/>
              <a:t>Reading</a:t>
            </a:r>
          </a:p>
          <a:p>
            <a:pPr algn="ctr"/>
            <a:r>
              <a:rPr lang="en-US" altLang="en-US" sz="3200" b="1" dirty="0"/>
              <a:t>Kindergarten</a:t>
            </a:r>
          </a:p>
          <a:p>
            <a:pPr algn="ctr"/>
            <a:endParaRPr lang="en-US" altLang="en-US" sz="3200" b="1" dirty="0"/>
          </a:p>
        </p:txBody>
      </p:sp>
      <p:sp>
        <p:nvSpPr>
          <p:cNvPr id="73732" name="TextBox 1"/>
          <p:cNvSpPr txBox="1">
            <a:spLocks noChangeArrowheads="1"/>
          </p:cNvSpPr>
          <p:nvPr/>
        </p:nvSpPr>
        <p:spPr bwMode="auto">
          <a:xfrm>
            <a:off x="533400" y="2667001"/>
            <a:ext cx="8229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 typeface="Arial" panose="020B0604020202020204" pitchFamily="34" charset="0"/>
              <a:buChar char="•"/>
            </a:pPr>
            <a:r>
              <a:rPr lang="en-US" altLang="en-US" sz="2000" dirty="0"/>
              <a:t>Reading tasks use manipulatives to engage the students.</a:t>
            </a:r>
          </a:p>
          <a:p>
            <a:pPr>
              <a:buFont typeface="Arial" panose="020B0604020202020204" pitchFamily="34" charset="0"/>
              <a:buChar char="•"/>
            </a:pPr>
            <a:r>
              <a:rPr lang="en-US" altLang="en-US" sz="2000" dirty="0"/>
              <a:t>Test Administrator Script must be followed.</a:t>
            </a:r>
          </a:p>
          <a:p>
            <a:pPr>
              <a:buFont typeface="Arial" panose="020B0604020202020204" pitchFamily="34" charset="0"/>
              <a:buChar char="•"/>
            </a:pPr>
            <a:r>
              <a:rPr lang="en-US" altLang="en-US" sz="2000" dirty="0"/>
              <a:t>The Reading test consists of two Parts  C and F associated with the two different text types, narrative and expository, used in the test.</a:t>
            </a:r>
          </a:p>
          <a:p>
            <a:pPr>
              <a:buFont typeface="Arial" charset="0"/>
              <a:buChar char="•"/>
            </a:pPr>
            <a:endParaRPr lang="en-US" altLang="en-US" sz="2000" dirty="0"/>
          </a:p>
          <a:p>
            <a:pPr>
              <a:buFont typeface="Arial" charset="0"/>
              <a:buChar char="•"/>
            </a:pPr>
            <a:endParaRPr lang="en-US" altLang="en-US" sz="2000" dirty="0"/>
          </a:p>
        </p:txBody>
      </p:sp>
      <p:sp>
        <p:nvSpPr>
          <p:cNvPr id="7373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67E69C2C-4E29-45F3-942B-E6358DEC7F9E}" type="slidenum">
              <a:rPr lang="en-US" altLang="en-US" smtClean="0">
                <a:solidFill>
                  <a:srgbClr val="FEFEFE"/>
                </a:solidFill>
              </a:rPr>
              <a:pPr/>
              <a:t>111</a:t>
            </a:fld>
            <a:endParaRPr lang="en-US" altLang="en-US">
              <a:solidFill>
                <a:srgbClr val="FEFEFE"/>
              </a:solidFill>
            </a:endParaRPr>
          </a:p>
        </p:txBody>
      </p:sp>
    </p:spTree>
    <p:extLst>
      <p:ext uri="{BB962C8B-B14F-4D97-AF65-F5344CB8AC3E}">
        <p14:creationId xmlns:p14="http://schemas.microsoft.com/office/powerpoint/2010/main" val="38992811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1600202"/>
            <a:ext cx="7772400" cy="1743075"/>
          </a:xfrm>
        </p:spPr>
        <p:txBody>
          <a:bodyPr>
            <a:noAutofit/>
          </a:bodyPr>
          <a:lstStyle/>
          <a:p>
            <a:pPr algn="ctr"/>
            <a:r>
              <a:rPr lang="en-US" sz="3600" dirty="0">
                <a:solidFill>
                  <a:schemeClr val="tx1"/>
                </a:solidFill>
                <a:latin typeface="Arial" panose="020B0604020202020204" pitchFamily="34" charset="0"/>
                <a:cs typeface="Arial" panose="020B0604020202020204" pitchFamily="34" charset="0"/>
              </a:rPr>
              <a:t>ACCESS for ELLs </a:t>
            </a:r>
            <a:br>
              <a:rPr lang="en-US" sz="3600" dirty="0">
                <a:solidFill>
                  <a:schemeClr val="tx1"/>
                </a:solidFill>
                <a:latin typeface="Arial" panose="020B0604020202020204" pitchFamily="34" charset="0"/>
                <a:cs typeface="Arial" panose="020B0604020202020204" pitchFamily="34" charset="0"/>
              </a:rPr>
            </a:br>
            <a:r>
              <a:rPr lang="en-US" sz="3600" dirty="0">
                <a:solidFill>
                  <a:schemeClr val="tx1"/>
                </a:solidFill>
                <a:latin typeface="Arial" panose="020B0604020202020204" pitchFamily="34" charset="0"/>
                <a:cs typeface="Arial" panose="020B0604020202020204" pitchFamily="34" charset="0"/>
              </a:rPr>
              <a:t>(Grades 1–12)</a:t>
            </a:r>
            <a:br>
              <a:rPr lang="en-US" sz="3600" dirty="0">
                <a:solidFill>
                  <a:schemeClr val="tx1"/>
                </a:solidFill>
                <a:latin typeface="Arial" panose="020B0604020202020204" pitchFamily="34" charset="0"/>
                <a:cs typeface="Arial" panose="020B0604020202020204" pitchFamily="34" charset="0"/>
              </a:rPr>
            </a:br>
            <a:r>
              <a:rPr lang="en-US" sz="3600" dirty="0">
                <a:solidFill>
                  <a:schemeClr val="tx1"/>
                </a:solidFill>
                <a:latin typeface="Arial" panose="020B0604020202020204" pitchFamily="34" charset="0"/>
                <a:cs typeface="Arial" panose="020B0604020202020204" pitchFamily="34" charset="0"/>
              </a:rPr>
              <a:t>Overview</a:t>
            </a:r>
          </a:p>
        </p:txBody>
      </p:sp>
    </p:spTree>
    <p:extLst>
      <p:ext uri="{BB962C8B-B14F-4D97-AF65-F5344CB8AC3E}">
        <p14:creationId xmlns:p14="http://schemas.microsoft.com/office/powerpoint/2010/main" val="1153081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762000"/>
            <a:ext cx="8229600" cy="1066800"/>
          </a:xfrm>
        </p:spPr>
        <p:txBody>
          <a:bodyPr anchor="t">
            <a:normAutofit/>
          </a:bodyPr>
          <a:lstStyle/>
          <a:p>
            <a:pPr algn="ctr"/>
            <a:r>
              <a:rPr lang="en-US" sz="3200" b="1" dirty="0">
                <a:solidFill>
                  <a:schemeClr val="tx1"/>
                </a:solidFill>
                <a:latin typeface="Arial" panose="020B0604020202020204" pitchFamily="34" charset="0"/>
                <a:cs typeface="Arial" panose="020B0604020202020204" pitchFamily="34" charset="0"/>
              </a:rPr>
              <a:t>Test Overview</a:t>
            </a:r>
          </a:p>
        </p:txBody>
      </p:sp>
      <p:sp>
        <p:nvSpPr>
          <p:cNvPr id="5" name="Content Placeholder 4"/>
          <p:cNvSpPr>
            <a:spLocks noGrp="1"/>
          </p:cNvSpPr>
          <p:nvPr>
            <p:ph idx="1"/>
          </p:nvPr>
        </p:nvSpPr>
        <p:spPr>
          <a:xfrm>
            <a:off x="628651" y="1581154"/>
            <a:ext cx="7981950" cy="4679951"/>
          </a:xfrm>
          <a:noFill/>
        </p:spPr>
        <p:txBody>
          <a:bodyPr>
            <a:normAutofit lnSpcReduction="10000"/>
          </a:bodyPr>
          <a:lstStyle/>
          <a:p>
            <a:r>
              <a:rPr lang="en-US" sz="2000" dirty="0">
                <a:solidFill>
                  <a:schemeClr val="tx1"/>
                </a:solidFill>
                <a:latin typeface="Arial" panose="020B0604020202020204" pitchFamily="34" charset="0"/>
                <a:cs typeface="Arial" panose="020B0604020202020204" pitchFamily="34" charset="0"/>
              </a:rPr>
              <a:t>The ACCESS for ELLs will assess each of the four language domains of Listening, Speaking, Reading, and Writing separately.</a:t>
            </a:r>
          </a:p>
          <a:p>
            <a:r>
              <a:rPr lang="en-US" sz="2000" dirty="0">
                <a:solidFill>
                  <a:schemeClr val="tx1"/>
                </a:solidFill>
                <a:latin typeface="Arial" panose="020B0604020202020204" pitchFamily="34" charset="0"/>
                <a:cs typeface="Arial" panose="020B0604020202020204" pitchFamily="34" charset="0"/>
              </a:rPr>
              <a:t>Paper Grade-Level Clusters: 1, 2, 3, 4–5, 6–8, 9–12</a:t>
            </a:r>
          </a:p>
          <a:p>
            <a:r>
              <a:rPr lang="en-US" sz="2000" dirty="0">
                <a:solidFill>
                  <a:schemeClr val="tx1"/>
                </a:solidFill>
                <a:latin typeface="Arial" panose="020B0604020202020204" pitchFamily="34" charset="0"/>
                <a:cs typeface="Arial" panose="020B0604020202020204" pitchFamily="34" charset="0"/>
              </a:rPr>
              <a:t>The Speaking section is individually administered and scored by the Test Administrator who will use a rating scale compared to a model response.</a:t>
            </a:r>
          </a:p>
          <a:p>
            <a:r>
              <a:rPr lang="en-US" sz="2000" dirty="0">
                <a:solidFill>
                  <a:schemeClr val="tx1"/>
                </a:solidFill>
                <a:latin typeface="Arial" panose="020B0604020202020204" pitchFamily="34" charset="0"/>
                <a:cs typeface="Arial" panose="020B0604020202020204" pitchFamily="34" charset="0"/>
              </a:rPr>
              <a:t>The Listening, Reading and Writing domains can be group-administered and are centrally scored by DRC.</a:t>
            </a:r>
          </a:p>
          <a:p>
            <a:r>
              <a:rPr lang="en-US" sz="2000" dirty="0">
                <a:solidFill>
                  <a:schemeClr val="tx1"/>
                </a:solidFill>
                <a:latin typeface="Arial" panose="020B0604020202020204" pitchFamily="34" charset="0"/>
                <a:cs typeface="Arial" panose="020B0604020202020204" pitchFamily="34" charset="0"/>
              </a:rPr>
              <a:t>The Listening and Speaking domains are media-delivered on one CD that includes all directions and  pre-recorded prompts.  </a:t>
            </a:r>
          </a:p>
          <a:p>
            <a:r>
              <a:rPr lang="en-US" sz="2000" dirty="0">
                <a:solidFill>
                  <a:schemeClr val="tx1"/>
                </a:solidFill>
                <a:latin typeface="Arial" panose="020B0604020202020204" pitchFamily="34" charset="0"/>
                <a:cs typeface="Arial" panose="020B0604020202020204" pitchFamily="34" charset="0"/>
              </a:rPr>
              <a:t>Accommodated Formats: Large-print and UEB Braille (Contracted and Uncontracted for Tier B/C and only for Reading, Writing and Listening sections)</a:t>
            </a:r>
          </a:p>
        </p:txBody>
      </p:sp>
    </p:spTree>
    <p:extLst>
      <p:ext uri="{BB962C8B-B14F-4D97-AF65-F5344CB8AC3E}">
        <p14:creationId xmlns:p14="http://schemas.microsoft.com/office/powerpoint/2010/main" val="5265547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31B009-DEF3-4102-A691-A2F02AA79CDB}"/>
              </a:ext>
            </a:extLst>
          </p:cNvPr>
          <p:cNvPicPr>
            <a:picLocks noChangeAspect="1"/>
          </p:cNvPicPr>
          <p:nvPr/>
        </p:nvPicPr>
        <p:blipFill>
          <a:blip r:embed="rId3"/>
          <a:stretch>
            <a:fillRect/>
          </a:stretch>
        </p:blipFill>
        <p:spPr>
          <a:xfrm>
            <a:off x="4699072" y="1713805"/>
            <a:ext cx="1955659" cy="2494619"/>
          </a:xfrm>
          <a:prstGeom prst="rect">
            <a:avLst/>
          </a:prstGeom>
        </p:spPr>
      </p:pic>
      <p:sp>
        <p:nvSpPr>
          <p:cNvPr id="4" name="Title 3"/>
          <p:cNvSpPr>
            <a:spLocks noGrp="1"/>
          </p:cNvSpPr>
          <p:nvPr>
            <p:ph type="title"/>
          </p:nvPr>
        </p:nvSpPr>
        <p:spPr>
          <a:xfrm>
            <a:off x="834390" y="19756"/>
            <a:ext cx="7475220" cy="1325880"/>
          </a:xfrm>
        </p:spPr>
        <p:txBody>
          <a:bodyPr vert="horz" lIns="91440" tIns="45720" rIns="91440" bIns="45720" rtlCol="0" anchor="b">
            <a:normAutofit/>
          </a:bodyPr>
          <a:lstStyle/>
          <a:p>
            <a:pPr defTabSz="914377">
              <a:lnSpc>
                <a:spcPct val="85000"/>
              </a:lnSpc>
            </a:pPr>
            <a:r>
              <a:rPr lang="en-US" sz="2800" b="1" cap="all" dirty="0">
                <a:solidFill>
                  <a:schemeClr val="tx1"/>
                </a:solidFill>
                <a:latin typeface="Calibri" panose="020F0502020204030204" pitchFamily="34" charset="0"/>
                <a:cs typeface="Calibri" panose="020F0502020204030204" pitchFamily="34" charset="0"/>
              </a:rPr>
              <a:t>Paper Test Materials Overview</a:t>
            </a:r>
          </a:p>
        </p:txBody>
      </p:sp>
      <p:pic>
        <p:nvPicPr>
          <p:cNvPr id="6" name="Content Placeholder 5">
            <a:extLst>
              <a:ext uri="{FF2B5EF4-FFF2-40B4-BE49-F238E27FC236}">
                <a16:creationId xmlns:a16="http://schemas.microsoft.com/office/drawing/2014/main" id="{FD127D5C-3924-41DA-A526-28C9CB7516F6}"/>
              </a:ext>
            </a:extLst>
          </p:cNvPr>
          <p:cNvPicPr>
            <a:picLocks noGrp="1" noChangeAspect="1"/>
          </p:cNvPicPr>
          <p:nvPr>
            <p:ph idx="1"/>
          </p:nvPr>
        </p:nvPicPr>
        <p:blipFill>
          <a:blip r:embed="rId4"/>
          <a:stretch>
            <a:fillRect/>
          </a:stretch>
        </p:blipFill>
        <p:spPr>
          <a:xfrm>
            <a:off x="457880" y="1787415"/>
            <a:ext cx="2051132" cy="2421008"/>
          </a:xfrm>
          <a:prstGeom prst="rect">
            <a:avLst/>
          </a:prstGeom>
        </p:spPr>
      </p:pic>
      <p:pic>
        <p:nvPicPr>
          <p:cNvPr id="9" name="Picture 8">
            <a:extLst>
              <a:ext uri="{FF2B5EF4-FFF2-40B4-BE49-F238E27FC236}">
                <a16:creationId xmlns:a16="http://schemas.microsoft.com/office/drawing/2014/main" id="{7C42DF16-69AE-423A-96AB-962A87FD50C1}"/>
              </a:ext>
            </a:extLst>
          </p:cNvPr>
          <p:cNvPicPr>
            <a:picLocks noChangeAspect="1"/>
          </p:cNvPicPr>
          <p:nvPr/>
        </p:nvPicPr>
        <p:blipFill>
          <a:blip r:embed="rId5"/>
          <a:stretch>
            <a:fillRect/>
          </a:stretch>
        </p:blipFill>
        <p:spPr>
          <a:xfrm>
            <a:off x="2572546" y="1732317"/>
            <a:ext cx="1999457" cy="2476107"/>
          </a:xfrm>
          <a:prstGeom prst="rect">
            <a:avLst/>
          </a:prstGeom>
        </p:spPr>
      </p:pic>
      <p:pic>
        <p:nvPicPr>
          <p:cNvPr id="10" name="Picture 2" descr="https://dl.boxcloud.com/api/2.0/internal_files/307789990449/versions/324254803425/representations/jpg_paged_2048x2048/content/1.jpg?access_token=1!rd0DAJqcISvumzjaBsRk3dM78umIY4-9_1ToXmHRHu471h7gvz1EyRrVd0XlBT8c7to9EB-a6h8SLIYQqrV973A4nxzyPSS_6RFoKCDAvo9qLJm5ghsWckihkh2dk_jFVA_BfB533pX_p9zMBV33wpj4yz7Imkxjy4b_cXO2_8W6P_RqAJ_fcNxJ-pmWJzvhw2_o5zf7kQQ4g4vfGwOsEcZvyATMidTQ1bge61SPHNfHoNUjUUkr9Z5Kch5-YZEJFsIr8qJzO1DDPX63PNW5JgWm3RkhkuvdCA95M53DcsT-kr0GS1Y19Og5XgJl-D0biDa0MDlJEhNf2Bns8X5EuSWRdb_gPm9E1Ana071UPdvlyNfRgcyYTzAyD94WeT8E164jO_LIb5WecZWCAOHZ2jvjYxtUQXuxPRz1x1vBSA-j9i2-hhP0KVvkOcQ_rqCYMl-9_vgkWbyT1cXGj17qPsPe7z-rM7-fQ9eZCU3KFvxaL77EZUCqM47XCBpGNOw49T_JGRNhP2wRf3XKY_gZZdTX8mrwWk0zu3FxbyvzeoGrWlOJUkGs65ZjZsMXzBfbAQ..&amp;shared_link=https%3A%2F%2Fuwmadison.app.box.com%2Fs%2F2hj37gajhs1wy58uh70t004q023t86w0&amp;box_client_name=box-content-preview&amp;box_client_version=1.53.1">
            <a:extLst>
              <a:ext uri="{FF2B5EF4-FFF2-40B4-BE49-F238E27FC236}">
                <a16:creationId xmlns:a16="http://schemas.microsoft.com/office/drawing/2014/main" id="{DD753E85-A29C-4E6F-94D3-1EAEE7728A1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1800" y="2148718"/>
            <a:ext cx="1698402" cy="16984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1BA4EF7-371E-47D6-8D7A-2665210375F9}"/>
              </a:ext>
            </a:extLst>
          </p:cNvPr>
          <p:cNvSpPr txBox="1"/>
          <p:nvPr/>
        </p:nvSpPr>
        <p:spPr>
          <a:xfrm>
            <a:off x="2209800" y="4572000"/>
            <a:ext cx="480060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Test Administrator’s Script</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Student Test Booklet</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Speaking Test Booklet</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Listening/Speaking CD</a:t>
            </a:r>
          </a:p>
        </p:txBody>
      </p:sp>
    </p:spTree>
    <p:extLst>
      <p:ext uri="{BB962C8B-B14F-4D97-AF65-F5344CB8AC3E}">
        <p14:creationId xmlns:p14="http://schemas.microsoft.com/office/powerpoint/2010/main" val="30017792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680" y="76200"/>
            <a:ext cx="7406640" cy="1356360"/>
          </a:xfrm>
        </p:spPr>
        <p:txBody>
          <a:bodyPr anchor="t">
            <a:normAutofit/>
          </a:bodyPr>
          <a:lstStyle/>
          <a:p>
            <a:pPr algn="ctr"/>
            <a:r>
              <a:rPr lang="en-US" sz="2800" b="1" dirty="0">
                <a:solidFill>
                  <a:schemeClr val="tx1"/>
                </a:solidFill>
                <a:latin typeface="Calibri" panose="020F0502020204030204" pitchFamily="34" charset="0"/>
                <a:cs typeface="Calibri" panose="020F0502020204030204" pitchFamily="34" charset="0"/>
              </a:rPr>
              <a:t>Approximate Test Administration Timing</a:t>
            </a:r>
            <a:br>
              <a:rPr lang="en-US" sz="2800" b="1" dirty="0">
                <a:solidFill>
                  <a:schemeClr val="tx1"/>
                </a:solidFill>
                <a:latin typeface="Calibri" panose="020F0502020204030204" pitchFamily="34" charset="0"/>
                <a:cs typeface="Calibri" panose="020F0502020204030204" pitchFamily="34" charset="0"/>
              </a:rPr>
            </a:br>
            <a:r>
              <a:rPr lang="en-US" sz="2800" b="1" dirty="0">
                <a:solidFill>
                  <a:schemeClr val="tx1"/>
                </a:solidFill>
                <a:latin typeface="Calibri" panose="020F0502020204030204" pitchFamily="34" charset="0"/>
                <a:cs typeface="Calibri" panose="020F0502020204030204" pitchFamily="34" charset="0"/>
              </a:rPr>
              <a:t>ACCESS for ELLs - Grades 1 - 12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82805185"/>
              </p:ext>
            </p:extLst>
          </p:nvPr>
        </p:nvGraphicFramePr>
        <p:xfrm>
          <a:off x="533400" y="1027431"/>
          <a:ext cx="8534401" cy="4940562"/>
        </p:xfrm>
        <a:graphic>
          <a:graphicData uri="http://schemas.openxmlformats.org/drawingml/2006/table">
            <a:tbl>
              <a:tblPr firstRow="1" bandRow="1">
                <a:tableStyleId>{5C22544A-7EE6-4342-B048-85BDC9FD1C3A}</a:tableStyleId>
              </a:tblPr>
              <a:tblGrid>
                <a:gridCol w="1048248">
                  <a:extLst>
                    <a:ext uri="{9D8B030D-6E8A-4147-A177-3AD203B41FA5}">
                      <a16:colId xmlns:a16="http://schemas.microsoft.com/office/drawing/2014/main" val="20000"/>
                    </a:ext>
                  </a:extLst>
                </a:gridCol>
                <a:gridCol w="937906">
                  <a:extLst>
                    <a:ext uri="{9D8B030D-6E8A-4147-A177-3AD203B41FA5}">
                      <a16:colId xmlns:a16="http://schemas.microsoft.com/office/drawing/2014/main" val="2305331110"/>
                    </a:ext>
                  </a:extLst>
                </a:gridCol>
                <a:gridCol w="1186176">
                  <a:extLst>
                    <a:ext uri="{9D8B030D-6E8A-4147-A177-3AD203B41FA5}">
                      <a16:colId xmlns:a16="http://schemas.microsoft.com/office/drawing/2014/main" val="20001"/>
                    </a:ext>
                  </a:extLst>
                </a:gridCol>
                <a:gridCol w="1186176">
                  <a:extLst>
                    <a:ext uri="{9D8B030D-6E8A-4147-A177-3AD203B41FA5}">
                      <a16:colId xmlns:a16="http://schemas.microsoft.com/office/drawing/2014/main" val="2640511299"/>
                    </a:ext>
                  </a:extLst>
                </a:gridCol>
                <a:gridCol w="1186176">
                  <a:extLst>
                    <a:ext uri="{9D8B030D-6E8A-4147-A177-3AD203B41FA5}">
                      <a16:colId xmlns:a16="http://schemas.microsoft.com/office/drawing/2014/main" val="2778455145"/>
                    </a:ext>
                  </a:extLst>
                </a:gridCol>
                <a:gridCol w="1600282">
                  <a:extLst>
                    <a:ext uri="{9D8B030D-6E8A-4147-A177-3AD203B41FA5}">
                      <a16:colId xmlns:a16="http://schemas.microsoft.com/office/drawing/2014/main" val="3905959946"/>
                    </a:ext>
                  </a:extLst>
                </a:gridCol>
                <a:gridCol w="1389437">
                  <a:extLst>
                    <a:ext uri="{9D8B030D-6E8A-4147-A177-3AD203B41FA5}">
                      <a16:colId xmlns:a16="http://schemas.microsoft.com/office/drawing/2014/main" val="1321622320"/>
                    </a:ext>
                  </a:extLst>
                </a:gridCol>
              </a:tblGrid>
              <a:tr h="355990">
                <a:tc>
                  <a:txBody>
                    <a:bodyPr/>
                    <a:lstStyle/>
                    <a:p>
                      <a:pPr algn="l"/>
                      <a:r>
                        <a:rPr lang="en-US" sz="1200" dirty="0">
                          <a:solidFill>
                            <a:schemeClr val="tx1"/>
                          </a:solidFill>
                          <a:latin typeface="Arial" panose="020B0604020202020204" pitchFamily="34" charset="0"/>
                          <a:cs typeface="Arial" panose="020B0604020202020204" pitchFamily="34" charset="0"/>
                        </a:rPr>
                        <a:t>Time 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latin typeface="Arial" panose="020B0604020202020204" pitchFamily="34" charset="0"/>
                          <a:cs typeface="Arial" panose="020B0604020202020204" pitchFamily="34" charset="0"/>
                        </a:rPr>
                        <a:t>Listening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latin typeface="Arial" panose="020B0604020202020204" pitchFamily="34" charset="0"/>
                          <a:cs typeface="Arial" panose="020B0604020202020204" pitchFamily="34" charset="0"/>
                        </a:rPr>
                        <a:t>Reading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1200" dirty="0">
                          <a:solidFill>
                            <a:schemeClr val="tx1"/>
                          </a:solidFill>
                          <a:latin typeface="Arial" panose="020B0604020202020204" pitchFamily="34" charset="0"/>
                          <a:cs typeface="Arial" panose="020B0604020202020204" pitchFamily="34" charset="0"/>
                        </a:rPr>
                        <a:t>Writing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pPr algn="l"/>
                      <a:endParaRPr lang="en-US" sz="16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latin typeface="Arial" panose="020B0604020202020204" pitchFamily="34" charset="0"/>
                          <a:cs typeface="Arial" panose="020B0604020202020204" pitchFamily="34" charset="0"/>
                        </a:rPr>
                        <a:t>Speaking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16070">
                <a:tc>
                  <a:txBody>
                    <a:bodyPr/>
                    <a:lstStyle/>
                    <a:p>
                      <a:r>
                        <a:rPr lang="en-US" sz="1200" b="1" dirty="0">
                          <a:latin typeface="Arial" panose="020B0604020202020204" pitchFamily="34" charset="0"/>
                          <a:cs typeface="Arial" panose="020B0604020202020204" pitchFamily="34" charset="0"/>
                        </a:rPr>
                        <a:t>Seat students, distribute test materials, etc.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a:r>
                        <a:rPr lang="en-US" sz="1200" dirty="0">
                          <a:latin typeface="Arial" panose="020B0604020202020204" pitchFamily="34" charset="0"/>
                          <a:cs typeface="Arial" panose="020B0604020202020204" pitchFamily="34" charset="0"/>
                        </a:rPr>
                        <a:t>15 – 20 minutes (depends on group size)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82677">
                <a:tc>
                  <a:txBody>
                    <a:bodyPr/>
                    <a:lstStyle/>
                    <a:p>
                      <a:r>
                        <a:rPr lang="en-US" sz="1200" b="1" dirty="0">
                          <a:latin typeface="Arial" panose="020B0604020202020204" pitchFamily="34" charset="0"/>
                          <a:cs typeface="Arial" panose="020B0604020202020204" pitchFamily="34" charset="0"/>
                        </a:rPr>
                        <a:t>Give test directions and allow students to complete practice items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10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5 – 10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29258">
                <a:tc rowSpan="2">
                  <a:txBody>
                    <a:bodyPr/>
                    <a:lstStyle/>
                    <a:p>
                      <a:r>
                        <a:rPr lang="en-US" sz="1200" b="1" dirty="0">
                          <a:latin typeface="Arial" panose="020B0604020202020204" pitchFamily="34" charset="0"/>
                          <a:cs typeface="Arial" panose="020B0604020202020204" pitchFamily="34" charset="0"/>
                        </a:rPr>
                        <a:t>Allow students to complete test items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200" dirty="0">
                          <a:latin typeface="Arial" panose="020B0604020202020204" pitchFamily="34" charset="0"/>
                          <a:cs typeface="Arial" panose="020B0604020202020204" pitchFamily="34" charset="0"/>
                        </a:rPr>
                        <a:t> 25 – 40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200" dirty="0">
                          <a:latin typeface="Arial" panose="020B0604020202020204" pitchFamily="34" charset="0"/>
                          <a:cs typeface="Arial" panose="020B0604020202020204" pitchFamily="34" charset="0"/>
                        </a:rPr>
                        <a:t>35 – 45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Grade 1 Tier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Grades 2 – 12 Tier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Grades 1 – 12 Tier B/C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15 – 35 minutes</a:t>
                      </a:r>
                    </a:p>
                    <a:p>
                      <a:pPr algn="ct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88004">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35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60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65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4"/>
                  </a:ext>
                </a:extLst>
              </a:tr>
              <a:tr h="1067971">
                <a:tc>
                  <a:txBody>
                    <a:bodyPr/>
                    <a:lstStyle/>
                    <a:p>
                      <a:r>
                        <a:rPr lang="en-US" sz="1200" b="1" dirty="0">
                          <a:latin typeface="Arial" panose="020B0604020202020204" pitchFamily="34" charset="0"/>
                          <a:cs typeface="Arial" panose="020B0604020202020204" pitchFamily="34" charset="0"/>
                        </a:rPr>
                        <a:t>Total test administration time (for planning purposes)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Arial" panose="020B0604020202020204" pitchFamily="34" charset="0"/>
                          <a:cs typeface="Arial" panose="020B0604020202020204" pitchFamily="34" charset="0"/>
                        </a:rPr>
                        <a:t>65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60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65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90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95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65 minutes</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Rectangle 4">
            <a:extLst>
              <a:ext uri="{FF2B5EF4-FFF2-40B4-BE49-F238E27FC236}">
                <a16:creationId xmlns:a16="http://schemas.microsoft.com/office/drawing/2014/main" id="{D3395A3A-3263-4EA9-B90B-6D7B3A406061}"/>
              </a:ext>
            </a:extLst>
          </p:cNvPr>
          <p:cNvSpPr/>
          <p:nvPr/>
        </p:nvSpPr>
        <p:spPr>
          <a:xfrm>
            <a:off x="990600" y="6095844"/>
            <a:ext cx="7406639" cy="523220"/>
          </a:xfrm>
          <a:prstGeom prst="rect">
            <a:avLst/>
          </a:prstGeom>
        </p:spPr>
        <p:txBody>
          <a:bodyPr wrap="square">
            <a:spAutoFit/>
          </a:bodyPr>
          <a:lstStyle/>
          <a:p>
            <a:r>
              <a:rPr lang="en-US" sz="1400" dirty="0">
                <a:latin typeface="Calibri" panose="020F0502020204030204" pitchFamily="34" charset="0"/>
                <a:cs typeface="Calibri" panose="020F0502020204030204" pitchFamily="34" charset="0"/>
              </a:rPr>
              <a:t>Anticipate 15 – 20 minutes for Convening and Dismissing the students and test set up depending on the group size.  Less for the Speaking portion since it is individually administered.</a:t>
            </a:r>
          </a:p>
        </p:txBody>
      </p:sp>
      <p:sp>
        <p:nvSpPr>
          <p:cNvPr id="3" name="TextBox 2">
            <a:extLst>
              <a:ext uri="{FF2B5EF4-FFF2-40B4-BE49-F238E27FC236}">
                <a16:creationId xmlns:a16="http://schemas.microsoft.com/office/drawing/2014/main" id="{29F39E03-C385-45BA-9666-1A493C2B47B2}"/>
              </a:ext>
            </a:extLst>
          </p:cNvPr>
          <p:cNvSpPr txBox="1"/>
          <p:nvPr/>
        </p:nvSpPr>
        <p:spPr>
          <a:xfrm>
            <a:off x="4038600" y="6512495"/>
            <a:ext cx="1066800" cy="538609"/>
          </a:xfrm>
          <a:prstGeom prst="rect">
            <a:avLst/>
          </a:prstGeom>
          <a:noFill/>
        </p:spPr>
        <p:txBody>
          <a:bodyPr wrap="square" rtlCol="0">
            <a:spAutoFit/>
          </a:bodyPr>
          <a:lstStyle/>
          <a:p>
            <a:pPr algn="ctr"/>
            <a:r>
              <a:rPr lang="en-US" sz="1100" dirty="0"/>
              <a:t>TAM, p. 101</a:t>
            </a:r>
          </a:p>
          <a:p>
            <a:endParaRPr lang="en-US" dirty="0"/>
          </a:p>
        </p:txBody>
      </p:sp>
    </p:spTree>
    <p:extLst>
      <p:ext uri="{BB962C8B-B14F-4D97-AF65-F5344CB8AC3E}">
        <p14:creationId xmlns:p14="http://schemas.microsoft.com/office/powerpoint/2010/main" val="16588377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633" y="445087"/>
            <a:ext cx="6798734" cy="1078913"/>
          </a:xfrm>
        </p:spPr>
        <p:txBody>
          <a:bodyPr>
            <a:noAutofit/>
          </a:bodyPr>
          <a:lstStyle/>
          <a:p>
            <a:pPr algn="ctr"/>
            <a:r>
              <a:rPr lang="en-US" sz="2800" b="1" dirty="0">
                <a:solidFill>
                  <a:schemeClr val="tx1"/>
                </a:solidFill>
                <a:latin typeface="Calibri" panose="020F0502020204030204" pitchFamily="34" charset="0"/>
                <a:cs typeface="Calibri" panose="020F0502020204030204" pitchFamily="34" charset="0"/>
              </a:rPr>
              <a:t>Pausing or Discontinuing A Paper Test</a:t>
            </a:r>
            <a:br>
              <a:rPr lang="en-US" sz="2800" b="1" dirty="0">
                <a:solidFill>
                  <a:schemeClr val="tx1"/>
                </a:solidFill>
                <a:latin typeface="Calibri" panose="020F0502020204030204" pitchFamily="34" charset="0"/>
                <a:cs typeface="Calibri" panose="020F0502020204030204" pitchFamily="34" charset="0"/>
              </a:rPr>
            </a:br>
            <a:r>
              <a:rPr lang="en-US" sz="2800" dirty="0">
                <a:solidFill>
                  <a:schemeClr val="tx1"/>
                </a:solidFill>
                <a:latin typeface="Calibri" panose="020F0502020204030204" pitchFamily="34" charset="0"/>
                <a:cs typeface="Calibri" panose="020F0502020204030204" pitchFamily="34" charset="0"/>
              </a:rPr>
              <a:t>Listening and/or Speaking Domains</a:t>
            </a:r>
          </a:p>
        </p:txBody>
      </p:sp>
      <p:sp>
        <p:nvSpPr>
          <p:cNvPr id="6" name="Content Placeholder 5"/>
          <p:cNvSpPr>
            <a:spLocks noGrp="1"/>
          </p:cNvSpPr>
          <p:nvPr>
            <p:ph idx="1"/>
          </p:nvPr>
        </p:nvSpPr>
        <p:spPr>
          <a:xfrm>
            <a:off x="442090" y="1518356"/>
            <a:ext cx="8464491" cy="4863978"/>
          </a:xfrm>
        </p:spPr>
        <p:txBody>
          <a:bodyPr>
            <a:normAutofit/>
          </a:bodyPr>
          <a:lstStyle/>
          <a:p>
            <a:pPr marL="0" indent="0">
              <a:buNone/>
            </a:pPr>
            <a:r>
              <a:rPr lang="en-US" b="1" dirty="0">
                <a:latin typeface="Calibri" panose="020F0502020204030204" pitchFamily="34" charset="0"/>
                <a:cs typeface="Calibri" panose="020F0502020204030204" pitchFamily="34" charset="0"/>
              </a:rPr>
              <a:t>In the case there are technical difficulties or a disruption during the Listening or Speaking Test:</a:t>
            </a: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Unusual circumstances or audio issue</a:t>
            </a:r>
          </a:p>
          <a:p>
            <a:pPr lvl="1"/>
            <a:r>
              <a:rPr lang="en-US" dirty="0">
                <a:latin typeface="Calibri" panose="020F0502020204030204" pitchFamily="34" charset="0"/>
                <a:cs typeface="Calibri" panose="020F0502020204030204" pitchFamily="34" charset="0"/>
              </a:rPr>
              <a:t>Discontinue domain after 2</a:t>
            </a:r>
            <a:r>
              <a:rPr lang="en-US" baseline="30000" dirty="0">
                <a:latin typeface="Calibri" panose="020F0502020204030204" pitchFamily="34" charset="0"/>
                <a:cs typeface="Calibri" panose="020F0502020204030204" pitchFamily="34" charset="0"/>
              </a:rPr>
              <a:t>nd</a:t>
            </a:r>
            <a:r>
              <a:rPr lang="en-US" dirty="0">
                <a:latin typeface="Calibri" panose="020F0502020204030204" pitchFamily="34" charset="0"/>
                <a:cs typeface="Calibri" panose="020F0502020204030204" pitchFamily="34" charset="0"/>
              </a:rPr>
              <a:t> attempt for an individual student</a:t>
            </a:r>
          </a:p>
          <a:p>
            <a:pPr lvl="1"/>
            <a:r>
              <a:rPr lang="en-US" dirty="0">
                <a:latin typeface="Calibri" panose="020F0502020204030204" pitchFamily="34" charset="0"/>
                <a:cs typeface="Calibri" panose="020F0502020204030204" pitchFamily="34" charset="0"/>
              </a:rPr>
              <a:t>Leave remaining items blank</a:t>
            </a:r>
          </a:p>
          <a:p>
            <a:pPr lvl="1"/>
            <a:r>
              <a:rPr lang="en-US" dirty="0">
                <a:latin typeface="Calibri" panose="020F0502020204030204" pitchFamily="34" charset="0"/>
                <a:cs typeface="Calibri" panose="020F0502020204030204" pitchFamily="34" charset="0"/>
              </a:rPr>
              <a:t>No additional label needed (i.e., Do Not Process)</a:t>
            </a:r>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732" y="3869736"/>
            <a:ext cx="8044536" cy="1750050"/>
          </a:xfrm>
          <a:prstGeom prst="rect">
            <a:avLst/>
          </a:prstGeom>
        </p:spPr>
      </p:pic>
      <p:sp>
        <p:nvSpPr>
          <p:cNvPr id="3" name="TextBox 2">
            <a:extLst>
              <a:ext uri="{FF2B5EF4-FFF2-40B4-BE49-F238E27FC236}">
                <a16:creationId xmlns:a16="http://schemas.microsoft.com/office/drawing/2014/main" id="{3BE34A0D-AC11-4100-9AD6-24F522112FF3}"/>
              </a:ext>
            </a:extLst>
          </p:cNvPr>
          <p:cNvSpPr txBox="1"/>
          <p:nvPr/>
        </p:nvSpPr>
        <p:spPr>
          <a:xfrm>
            <a:off x="3657600" y="6486608"/>
            <a:ext cx="1828800" cy="276999"/>
          </a:xfrm>
          <a:prstGeom prst="rect">
            <a:avLst/>
          </a:prstGeom>
          <a:noFill/>
        </p:spPr>
        <p:txBody>
          <a:bodyPr wrap="square" rtlCol="0">
            <a:spAutoFit/>
          </a:bodyPr>
          <a:lstStyle/>
          <a:p>
            <a:pPr algn="ctr"/>
            <a:r>
              <a:rPr lang="en-US" sz="1200" dirty="0"/>
              <a:t>TAM, pp. 105 - 106</a:t>
            </a:r>
          </a:p>
        </p:txBody>
      </p:sp>
    </p:spTree>
    <p:custDataLst>
      <p:tags r:id="rId1"/>
    </p:custDataLst>
    <p:extLst>
      <p:ext uri="{BB962C8B-B14F-4D97-AF65-F5344CB8AC3E}">
        <p14:creationId xmlns:p14="http://schemas.microsoft.com/office/powerpoint/2010/main" val="292998444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5"/>
          <p:cNvSpPr>
            <a:spLocks noGrp="1"/>
          </p:cNvSpPr>
          <p:nvPr>
            <p:ph type="title"/>
          </p:nvPr>
        </p:nvSpPr>
        <p:spPr>
          <a:xfrm>
            <a:off x="823279" y="381000"/>
            <a:ext cx="7696200" cy="762000"/>
          </a:xfrm>
        </p:spPr>
        <p:txBody>
          <a:bodyPr>
            <a:noAutofit/>
          </a:bodyPr>
          <a:lstStyle/>
          <a:p>
            <a:pPr algn="ctr"/>
            <a:r>
              <a:rPr lang="en-US" altLang="en-US" sz="2800" b="1" dirty="0">
                <a:solidFill>
                  <a:schemeClr val="tx1"/>
                </a:solidFill>
                <a:latin typeface="Calibri" panose="020F0502020204030204" pitchFamily="34" charset="0"/>
                <a:cs typeface="Calibri" panose="020F0502020204030204" pitchFamily="34" charset="0"/>
              </a:rPr>
              <a:t>Listening Domain Administration</a:t>
            </a:r>
            <a:br>
              <a:rPr lang="en-US" altLang="en-US" sz="2800" b="1" dirty="0">
                <a:solidFill>
                  <a:schemeClr val="tx1"/>
                </a:solidFill>
                <a:latin typeface="Calibri" panose="020F0502020204030204" pitchFamily="34" charset="0"/>
                <a:cs typeface="Calibri" panose="020F0502020204030204" pitchFamily="34" charset="0"/>
              </a:rPr>
            </a:br>
            <a:r>
              <a:rPr lang="en-US" altLang="en-US" sz="2800" dirty="0">
                <a:solidFill>
                  <a:schemeClr val="tx1"/>
                </a:solidFill>
                <a:latin typeface="Calibri" panose="020F0502020204030204" pitchFamily="34" charset="0"/>
                <a:cs typeface="Calibri" panose="020F0502020204030204" pitchFamily="34" charset="0"/>
              </a:rPr>
              <a:t>ACCESS for ELLs - Grades 1 - 12</a:t>
            </a:r>
          </a:p>
        </p:txBody>
      </p:sp>
      <p:sp>
        <p:nvSpPr>
          <p:cNvPr id="4813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32232088-F237-4B04-BBF4-A65B1070A040}" type="slidenum">
              <a:rPr lang="en-US" altLang="en-US" smtClean="0">
                <a:solidFill>
                  <a:srgbClr val="FEFEFE"/>
                </a:solidFill>
              </a:rPr>
              <a:pPr/>
              <a:t>117</a:t>
            </a:fld>
            <a:endParaRPr lang="en-US" altLang="en-US">
              <a:solidFill>
                <a:srgbClr val="FEFEFE"/>
              </a:solidFill>
            </a:endParaRPr>
          </a:p>
        </p:txBody>
      </p:sp>
      <p:sp>
        <p:nvSpPr>
          <p:cNvPr id="48132" name="Rectangle 4"/>
          <p:cNvSpPr>
            <a:spLocks noChangeArrowheads="1"/>
          </p:cNvSpPr>
          <p:nvPr/>
        </p:nvSpPr>
        <p:spPr bwMode="auto">
          <a:xfrm>
            <a:off x="533400" y="1460242"/>
            <a:ext cx="8077200" cy="4401205"/>
          </a:xfrm>
          <a:prstGeom prst="rect">
            <a:avLst/>
          </a:prstGeom>
          <a:noFill/>
          <a:ln>
            <a:noFill/>
          </a:ln>
        </p:spPr>
        <p:txBody>
          <a:bodyPr wrap="square">
            <a:spAutoFit/>
          </a:bodyPr>
          <a:lstStyle>
            <a:lvl1pPr marL="285750" indent="-2857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ctr" eaLnBrk="1" hangingPunct="1"/>
            <a:r>
              <a:rPr lang="en-US" altLang="en-US" b="1" dirty="0">
                <a:latin typeface="Arial" panose="020B0604020202020204" pitchFamily="34" charset="0"/>
                <a:cs typeface="Arial" panose="020B0604020202020204" pitchFamily="34" charset="0"/>
              </a:rPr>
              <a:t>Materials Needed: Test Administrator’s Script, Student Response Booklet, Listening and Speaking Test CD, Number 2 pencil, CD Player or desktop/laptop computer (to play the CD), Speakers</a:t>
            </a:r>
          </a:p>
          <a:p>
            <a:pPr marL="0" indent="0" algn="ctr" eaLnBrk="1" hangingPunct="1"/>
            <a:endParaRPr lang="en-US" altLang="en-US" b="1" dirty="0">
              <a:latin typeface="Arial" panose="020B0604020202020204" pitchFamily="34" charset="0"/>
              <a:cs typeface="Arial" panose="020B0604020202020204" pitchFamily="34" charset="0"/>
            </a:endParaRPr>
          </a:p>
          <a:p>
            <a:pPr eaLnBrk="1" hangingPunct="1">
              <a:buFont typeface="Arial" panose="020B0604020202020204" pitchFamily="34" charset="0"/>
              <a:buChar char="•"/>
            </a:pPr>
            <a:r>
              <a:rPr lang="en-US" altLang="en-US" sz="1600" dirty="0">
                <a:latin typeface="Arial" panose="020B0604020202020204" pitchFamily="34" charset="0"/>
                <a:cs typeface="Arial" panose="020B0604020202020204" pitchFamily="34" charset="0"/>
              </a:rPr>
              <a:t>Requires a  portable CD player, computer, or laptop with speakers </a:t>
            </a:r>
          </a:p>
          <a:p>
            <a:pPr lvl="1" eaLnBrk="1" hangingPunct="1">
              <a:buFont typeface="Arial" charset="0"/>
              <a:buChar char="•"/>
            </a:pPr>
            <a:r>
              <a:rPr lang="en-US" altLang="en-US" sz="1600" dirty="0">
                <a:latin typeface="Arial" panose="020B0604020202020204" pitchFamily="34" charset="0"/>
                <a:cs typeface="Arial" panose="020B0604020202020204" pitchFamily="34" charset="0"/>
              </a:rPr>
              <a:t>If you are using a computer or laptop check the CD Drive and volume control settings by clicking  on the speaker icon located at the bottom right hand side of the tool bar. </a:t>
            </a:r>
          </a:p>
          <a:p>
            <a:pPr lvl="1" eaLnBrk="1" hangingPunct="1">
              <a:buFont typeface="Arial" charset="0"/>
              <a:buChar char="•"/>
            </a:pPr>
            <a:r>
              <a:rPr lang="en-US" altLang="en-US" sz="1600" dirty="0">
                <a:latin typeface="Arial" panose="020B0604020202020204" pitchFamily="34" charset="0"/>
                <a:cs typeface="Arial" panose="020B0604020202020204" pitchFamily="34" charset="0"/>
              </a:rPr>
              <a:t>Make sure the balance and speaker settings are set appropriately and that the mute option or radio button is unchecked.</a:t>
            </a:r>
          </a:p>
          <a:p>
            <a:pPr eaLnBrk="1" hangingPunct="1">
              <a:buFont typeface="Arial" charset="0"/>
              <a:buChar char="•"/>
            </a:pPr>
            <a:r>
              <a:rPr lang="en-US" altLang="en-US" sz="1600" dirty="0">
                <a:latin typeface="Arial" panose="020B0604020202020204" pitchFamily="34" charset="0"/>
                <a:cs typeface="Arial" panose="020B0604020202020204" pitchFamily="34" charset="0"/>
              </a:rPr>
              <a:t>Test the volume controls prior to administration</a:t>
            </a:r>
          </a:p>
          <a:p>
            <a:pPr lvl="1" eaLnBrk="1" hangingPunct="1">
              <a:buFont typeface="Arial" charset="0"/>
              <a:buChar char="•"/>
            </a:pPr>
            <a:r>
              <a:rPr lang="en-US" altLang="en-US" sz="1600" dirty="0">
                <a:latin typeface="Arial" panose="020B0604020202020204" pitchFamily="34" charset="0"/>
                <a:cs typeface="Arial" panose="020B0604020202020204" pitchFamily="34" charset="0"/>
              </a:rPr>
              <a:t>Ensure that it is audible throughout the test administration room</a:t>
            </a:r>
          </a:p>
          <a:p>
            <a:pPr lvl="1" eaLnBrk="1" hangingPunct="1">
              <a:buFont typeface="Arial" charset="0"/>
              <a:buChar char="•"/>
            </a:pPr>
            <a:r>
              <a:rPr lang="en-US" altLang="en-US" sz="1600" dirty="0">
                <a:latin typeface="Arial" panose="020B0604020202020204" pitchFamily="34" charset="0"/>
                <a:cs typeface="Arial" panose="020B0604020202020204" pitchFamily="34" charset="0"/>
              </a:rPr>
              <a:t>Check that the speakers are free from static or noise</a:t>
            </a:r>
          </a:p>
          <a:p>
            <a:pPr eaLnBrk="1" hangingPunct="1">
              <a:buFont typeface="Arial" charset="0"/>
              <a:buChar char="•"/>
            </a:pPr>
            <a:r>
              <a:rPr lang="en-US" altLang="en-US" sz="1600" dirty="0">
                <a:latin typeface="Arial" panose="020B0604020202020204" pitchFamily="34" charset="0"/>
                <a:cs typeface="Arial" panose="020B0604020202020204" pitchFamily="34" charset="0"/>
              </a:rPr>
              <a:t>Ensure that the AC power cord is attached or batteries are available if you are using a portable CD player</a:t>
            </a:r>
          </a:p>
          <a:p>
            <a:pPr marL="0" indent="0" eaLnBrk="1" hangingPunct="1"/>
            <a:endParaRPr lang="en-US" altLang="en-US" sz="1600" dirty="0">
              <a:latin typeface="Arial" panose="020B0604020202020204" pitchFamily="34" charset="0"/>
              <a:cs typeface="Arial" panose="020B0604020202020204" pitchFamily="34" charset="0"/>
            </a:endParaRPr>
          </a:p>
          <a:p>
            <a:pPr marL="0" indent="0" eaLnBrk="1" hangingPunct="1"/>
            <a:endParaRPr lang="en-US" altLang="en-US" sz="16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E7B35A5-7481-4002-A703-A1D7F6BF066D}"/>
              </a:ext>
            </a:extLst>
          </p:cNvPr>
          <p:cNvSpPr txBox="1"/>
          <p:nvPr/>
        </p:nvSpPr>
        <p:spPr>
          <a:xfrm>
            <a:off x="3505200" y="6581001"/>
            <a:ext cx="1981200" cy="276999"/>
          </a:xfrm>
          <a:prstGeom prst="rect">
            <a:avLst/>
          </a:prstGeom>
          <a:noFill/>
        </p:spPr>
        <p:txBody>
          <a:bodyPr wrap="square" rtlCol="0">
            <a:spAutoFit/>
          </a:bodyPr>
          <a:lstStyle/>
          <a:p>
            <a:pPr algn="ctr"/>
            <a:r>
              <a:rPr lang="en-US" sz="1200" dirty="0"/>
              <a:t>TAM, pp.106-107</a:t>
            </a:r>
          </a:p>
        </p:txBody>
      </p:sp>
    </p:spTree>
    <p:extLst>
      <p:ext uri="{BB962C8B-B14F-4D97-AF65-F5344CB8AC3E}">
        <p14:creationId xmlns:p14="http://schemas.microsoft.com/office/powerpoint/2010/main" val="2650283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609600" y="533399"/>
            <a:ext cx="8001000" cy="1426097"/>
          </a:xfrm>
        </p:spPr>
        <p:txBody>
          <a:bodyPr>
            <a:noAutofit/>
          </a:bodyPr>
          <a:lstStyle/>
          <a:p>
            <a:pPr algn="ctr"/>
            <a:r>
              <a:rPr lang="en-US" altLang="en-US" sz="2800" b="1" dirty="0">
                <a:solidFill>
                  <a:schemeClr val="tx1"/>
                </a:solidFill>
                <a:latin typeface="Arial" charset="0"/>
                <a:cs typeface="Arial" charset="0"/>
              </a:rPr>
              <a:t>ACCESS for ELLs - Grades 1 – 12</a:t>
            </a:r>
            <a:br>
              <a:rPr lang="en-US" altLang="en-US" sz="2800" b="1" dirty="0">
                <a:solidFill>
                  <a:schemeClr val="tx1"/>
                </a:solidFill>
                <a:latin typeface="Arial" charset="0"/>
                <a:cs typeface="Arial" charset="0"/>
              </a:rPr>
            </a:br>
            <a:r>
              <a:rPr lang="en-US" altLang="en-US" sz="2800" b="1" dirty="0">
                <a:solidFill>
                  <a:schemeClr val="tx1"/>
                </a:solidFill>
                <a:latin typeface="Arial" charset="0"/>
                <a:cs typeface="Arial" charset="0"/>
              </a:rPr>
              <a:t>Listening Domain</a:t>
            </a:r>
            <a:br>
              <a:rPr lang="en-US" altLang="en-US" sz="2800" b="1" dirty="0">
                <a:solidFill>
                  <a:schemeClr val="tx1"/>
                </a:solidFill>
                <a:latin typeface="Arial" charset="0"/>
                <a:cs typeface="Arial" charset="0"/>
              </a:rPr>
            </a:br>
            <a:r>
              <a:rPr lang="en-US" altLang="en-US" sz="2800" b="1" dirty="0">
                <a:solidFill>
                  <a:schemeClr val="tx1"/>
                </a:solidFill>
                <a:latin typeface="Arial" charset="0"/>
                <a:cs typeface="Arial" charset="0"/>
              </a:rPr>
              <a:t>CD Run Times</a:t>
            </a:r>
          </a:p>
        </p:txBody>
      </p:sp>
      <p:sp>
        <p:nvSpPr>
          <p:cNvPr id="4915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F6AF5137-1046-4DD1-8B40-0073DAC9B8AC}" type="slidenum">
              <a:rPr lang="en-US" altLang="en-US" smtClean="0">
                <a:solidFill>
                  <a:srgbClr val="FEFEFE"/>
                </a:solidFill>
              </a:rPr>
              <a:pPr/>
              <a:t>118</a:t>
            </a:fld>
            <a:endParaRPr lang="en-US" altLang="en-US">
              <a:solidFill>
                <a:srgbClr val="FEFEFE"/>
              </a:solidFill>
            </a:endParaRPr>
          </a:p>
        </p:txBody>
      </p:sp>
      <p:sp>
        <p:nvSpPr>
          <p:cNvPr id="2" name="TextBox 1">
            <a:extLst>
              <a:ext uri="{FF2B5EF4-FFF2-40B4-BE49-F238E27FC236}">
                <a16:creationId xmlns:a16="http://schemas.microsoft.com/office/drawing/2014/main" id="{5382806C-2760-482D-895E-B22E0A9E0BE4}"/>
              </a:ext>
            </a:extLst>
          </p:cNvPr>
          <p:cNvSpPr txBox="1"/>
          <p:nvPr/>
        </p:nvSpPr>
        <p:spPr>
          <a:xfrm>
            <a:off x="685800" y="5095945"/>
            <a:ext cx="7086600" cy="646331"/>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Approximately 16 to 32 minutes to administer (Tier B/C will take longer than Tier A)</a:t>
            </a:r>
          </a:p>
        </p:txBody>
      </p:sp>
      <p:sp>
        <p:nvSpPr>
          <p:cNvPr id="5" name="TextBox 4">
            <a:extLst>
              <a:ext uri="{FF2B5EF4-FFF2-40B4-BE49-F238E27FC236}">
                <a16:creationId xmlns:a16="http://schemas.microsoft.com/office/drawing/2014/main" id="{12D2F98A-5AF4-4D82-8D29-EFC997597580}"/>
              </a:ext>
            </a:extLst>
          </p:cNvPr>
          <p:cNvSpPr txBox="1"/>
          <p:nvPr/>
        </p:nvSpPr>
        <p:spPr>
          <a:xfrm>
            <a:off x="3638550" y="6415453"/>
            <a:ext cx="1866900" cy="276999"/>
          </a:xfrm>
          <a:prstGeom prst="rect">
            <a:avLst/>
          </a:prstGeom>
          <a:noFill/>
        </p:spPr>
        <p:txBody>
          <a:bodyPr wrap="square" rtlCol="0">
            <a:spAutoFit/>
          </a:bodyPr>
          <a:lstStyle/>
          <a:p>
            <a:pPr algn="ctr"/>
            <a:r>
              <a:rPr lang="en-US" sz="1200" dirty="0"/>
              <a:t>TAM, pp. 107 - 108</a:t>
            </a:r>
          </a:p>
        </p:txBody>
      </p:sp>
      <p:pic>
        <p:nvPicPr>
          <p:cNvPr id="6" name="Picture 5">
            <a:extLst>
              <a:ext uri="{FF2B5EF4-FFF2-40B4-BE49-F238E27FC236}">
                <a16:creationId xmlns:a16="http://schemas.microsoft.com/office/drawing/2014/main" id="{D70680B6-6984-42BA-AC52-62211B15B598}"/>
              </a:ext>
            </a:extLst>
          </p:cNvPr>
          <p:cNvPicPr>
            <a:picLocks noChangeAspect="1"/>
          </p:cNvPicPr>
          <p:nvPr/>
        </p:nvPicPr>
        <p:blipFill>
          <a:blip r:embed="rId3"/>
          <a:stretch>
            <a:fillRect/>
          </a:stretch>
        </p:blipFill>
        <p:spPr>
          <a:xfrm>
            <a:off x="242207" y="2174968"/>
            <a:ext cx="4329793" cy="2719272"/>
          </a:xfrm>
          <a:prstGeom prst="rect">
            <a:avLst/>
          </a:prstGeom>
        </p:spPr>
      </p:pic>
      <p:pic>
        <p:nvPicPr>
          <p:cNvPr id="7" name="Picture 6">
            <a:extLst>
              <a:ext uri="{FF2B5EF4-FFF2-40B4-BE49-F238E27FC236}">
                <a16:creationId xmlns:a16="http://schemas.microsoft.com/office/drawing/2014/main" id="{0FEA99D0-61C2-439B-AA49-6CE29B1FF1C1}"/>
              </a:ext>
            </a:extLst>
          </p:cNvPr>
          <p:cNvPicPr>
            <a:picLocks noChangeAspect="1"/>
          </p:cNvPicPr>
          <p:nvPr/>
        </p:nvPicPr>
        <p:blipFill>
          <a:blip r:embed="rId4"/>
          <a:stretch>
            <a:fillRect/>
          </a:stretch>
        </p:blipFill>
        <p:spPr>
          <a:xfrm>
            <a:off x="4700491" y="2170602"/>
            <a:ext cx="3874250" cy="2620213"/>
          </a:xfrm>
          <a:prstGeom prst="rect">
            <a:avLst/>
          </a:prstGeom>
        </p:spPr>
      </p:pic>
    </p:spTree>
    <p:extLst>
      <p:ext uri="{BB962C8B-B14F-4D97-AF65-F5344CB8AC3E}">
        <p14:creationId xmlns:p14="http://schemas.microsoft.com/office/powerpoint/2010/main" val="33523848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7" y="321269"/>
            <a:ext cx="6798734" cy="1303867"/>
          </a:xfrm>
        </p:spPr>
        <p:txBody>
          <a:bodyPr>
            <a:normAutofit/>
          </a:bodyPr>
          <a:lstStyle/>
          <a:p>
            <a:r>
              <a:rPr lang="en-US" sz="2800" b="1" dirty="0">
                <a:solidFill>
                  <a:schemeClr val="tx1"/>
                </a:solidFill>
                <a:latin typeface="Calibri" panose="020F0502020204030204" pitchFamily="34" charset="0"/>
                <a:cs typeface="Calibri" panose="020F0502020204030204" pitchFamily="34" charset="0"/>
              </a:rPr>
              <a:t>Listening Test Introduction, Practice &amp; Information </a:t>
            </a:r>
          </a:p>
        </p:txBody>
      </p:sp>
      <p:sp>
        <p:nvSpPr>
          <p:cNvPr id="3" name="Content Placeholder 2"/>
          <p:cNvSpPr>
            <a:spLocks noGrp="1"/>
          </p:cNvSpPr>
          <p:nvPr>
            <p:ph idx="1"/>
          </p:nvPr>
        </p:nvSpPr>
        <p:spPr>
          <a:xfrm>
            <a:off x="457200" y="1420456"/>
            <a:ext cx="4724400" cy="4378239"/>
          </a:xfrm>
          <a:solidFill>
            <a:schemeClr val="bg1"/>
          </a:solidFill>
        </p:spPr>
        <p:txBody>
          <a:bodyPr>
            <a:noAutofit/>
          </a:bodyPr>
          <a:lstStyle/>
          <a:p>
            <a:pPr>
              <a:buFont typeface="Wingdings" panose="05000000000000000000" pitchFamily="2" charset="2"/>
              <a:buChar char="Ø"/>
            </a:pPr>
            <a:r>
              <a:rPr lang="en-US" sz="1600" dirty="0">
                <a:latin typeface="Calibri" panose="020F0502020204030204" pitchFamily="34" charset="0"/>
                <a:cs typeface="Calibri" panose="020F0502020204030204" pitchFamily="34" charset="0"/>
              </a:rPr>
              <a:t>Practice the Test Administrator’s Script ahead of time.</a:t>
            </a:r>
          </a:p>
          <a:p>
            <a:pPr>
              <a:spcBef>
                <a:spcPts val="600"/>
              </a:spcBef>
              <a:buFont typeface="Wingdings" panose="05000000000000000000" pitchFamily="2" charset="2"/>
              <a:buChar char="Ø"/>
            </a:pPr>
            <a:r>
              <a:rPr lang="en-US" sz="1600" dirty="0">
                <a:latin typeface="Calibri" panose="020F0502020204030204" pitchFamily="34" charset="0"/>
                <a:cs typeface="Calibri" panose="020F0502020204030204" pitchFamily="34" charset="0"/>
              </a:rPr>
              <a:t>Do not read any answer choices out loud</a:t>
            </a:r>
          </a:p>
          <a:p>
            <a:pPr>
              <a:spcBef>
                <a:spcPts val="600"/>
              </a:spcBef>
              <a:buFont typeface="Wingdings" panose="05000000000000000000" pitchFamily="2" charset="2"/>
              <a:buChar char="Ø"/>
            </a:pPr>
            <a:r>
              <a:rPr lang="en-US" sz="1600" dirty="0">
                <a:latin typeface="Calibri" panose="020F0502020204030204" pitchFamily="34" charset="0"/>
                <a:cs typeface="Calibri" panose="020F0502020204030204" pitchFamily="34" charset="0"/>
              </a:rPr>
              <a:t>Once the Listening test has begun, do not stop or pause the audio </a:t>
            </a:r>
          </a:p>
          <a:p>
            <a:pPr lvl="1">
              <a:spcBef>
                <a:spcPts val="300"/>
              </a:spcBef>
              <a:spcAft>
                <a:spcPts val="300"/>
              </a:spcAft>
            </a:pPr>
            <a:r>
              <a:rPr lang="en-US" sz="1600" dirty="0">
                <a:latin typeface="Calibri" panose="020F0502020204030204" pitchFamily="34" charset="0"/>
                <a:cs typeface="Calibri" panose="020F0502020204030204" pitchFamily="34" charset="0"/>
              </a:rPr>
              <a:t>25 seconds response time is included in the audio files</a:t>
            </a:r>
          </a:p>
          <a:p>
            <a:pPr lvl="1">
              <a:spcBef>
                <a:spcPts val="300"/>
              </a:spcBef>
              <a:spcAft>
                <a:spcPts val="300"/>
              </a:spcAft>
            </a:pPr>
            <a:r>
              <a:rPr lang="en-US" sz="1600" dirty="0">
                <a:latin typeface="Calibri" panose="020F0502020204030204" pitchFamily="34" charset="0"/>
                <a:cs typeface="Calibri" panose="020F0502020204030204" pitchFamily="34" charset="0"/>
              </a:rPr>
              <a:t>Tone to alert next prompt/question</a:t>
            </a:r>
          </a:p>
          <a:p>
            <a:pPr lvl="1">
              <a:spcBef>
                <a:spcPts val="300"/>
              </a:spcBef>
              <a:spcAft>
                <a:spcPts val="300"/>
              </a:spcAft>
            </a:pPr>
            <a:r>
              <a:rPr lang="en-US" sz="1600" dirty="0">
                <a:latin typeface="Calibri" panose="020F0502020204030204" pitchFamily="34" charset="0"/>
                <a:cs typeface="Calibri" panose="020F0502020204030204" pitchFamily="34" charset="0"/>
              </a:rPr>
              <a:t>Check-in time is included</a:t>
            </a:r>
          </a:p>
          <a:p>
            <a:pPr>
              <a:spcBef>
                <a:spcPts val="600"/>
              </a:spcBef>
              <a:buFont typeface="Wingdings" panose="05000000000000000000" pitchFamily="2" charset="2"/>
              <a:buChar char="Ø"/>
            </a:pPr>
            <a:r>
              <a:rPr lang="en-US" sz="1600" dirty="0">
                <a:latin typeface="Calibri" panose="020F0502020204030204" pitchFamily="34" charset="0"/>
                <a:cs typeface="Calibri" panose="020F0502020204030204" pitchFamily="34" charset="0"/>
              </a:rPr>
              <a:t>Pause only in the case of a significant interruption</a:t>
            </a:r>
          </a:p>
          <a:p>
            <a:pPr lvl="1">
              <a:spcBef>
                <a:spcPts val="300"/>
              </a:spcBef>
              <a:spcAft>
                <a:spcPts val="300"/>
              </a:spcAft>
            </a:pPr>
            <a:r>
              <a:rPr lang="en-US" sz="1600" dirty="0">
                <a:latin typeface="Calibri" panose="020F0502020204030204" pitchFamily="34" charset="0"/>
                <a:cs typeface="Calibri" panose="020F0502020204030204" pitchFamily="34" charset="0"/>
              </a:rPr>
              <a:t>Exact guidelines in </a:t>
            </a:r>
            <a:r>
              <a:rPr lang="en-US" dirty="0">
                <a:latin typeface="Calibri" panose="020F0502020204030204" pitchFamily="34" charset="0"/>
                <a:cs typeface="Calibri" panose="020F0502020204030204" pitchFamily="34" charset="0"/>
              </a:rPr>
              <a:t>Test </a:t>
            </a:r>
            <a:r>
              <a:rPr lang="en-US" sz="1600" dirty="0">
                <a:latin typeface="Calibri" panose="020F0502020204030204" pitchFamily="34" charset="0"/>
                <a:cs typeface="Calibri" panose="020F0502020204030204" pitchFamily="34" charset="0"/>
              </a:rPr>
              <a:t>Administration Manual</a:t>
            </a:r>
          </a:p>
          <a:p>
            <a:pPr lvl="1">
              <a:spcBef>
                <a:spcPts val="300"/>
              </a:spcBef>
              <a:spcAft>
                <a:spcPts val="300"/>
              </a:spcAft>
            </a:pPr>
            <a:r>
              <a:rPr lang="en-US" sz="1600" dirty="0">
                <a:latin typeface="Calibri" panose="020F0502020204030204" pitchFamily="34" charset="0"/>
                <a:cs typeface="Calibri" panose="020F0502020204030204" pitchFamily="34" charset="0"/>
              </a:rPr>
              <a:t>Current item less than 15 minutes vs. current part more than 15 minutes</a:t>
            </a:r>
          </a:p>
          <a:p>
            <a:endParaRPr lang="en-US" sz="1600" dirty="0">
              <a:latin typeface="Calibri" panose="020F0502020204030204" pitchFamily="34" charset="0"/>
              <a:cs typeface="Calibri" panose="020F0502020204030204" pitchFamily="34" charset="0"/>
            </a:endParaRPr>
          </a:p>
          <a:p>
            <a:pPr marL="0" indent="0">
              <a:buNone/>
            </a:pPr>
            <a:r>
              <a:rPr lang="en-US" sz="1600" dirty="0">
                <a:latin typeface="Calibri" panose="020F0502020204030204" pitchFamily="34" charset="0"/>
                <a:cs typeface="Calibri" panose="020F0502020204030204" pitchFamily="34" charset="0"/>
              </a:rPr>
              <a:t>  </a:t>
            </a:r>
          </a:p>
        </p:txBody>
      </p:sp>
      <p:pic>
        <p:nvPicPr>
          <p:cNvPr id="9" name="Picture 8"/>
          <p:cNvPicPr>
            <a:picLocks noChangeAspect="1"/>
          </p:cNvPicPr>
          <p:nvPr/>
        </p:nvPicPr>
        <p:blipFill>
          <a:blip r:embed="rId4"/>
          <a:stretch>
            <a:fillRect/>
          </a:stretch>
        </p:blipFill>
        <p:spPr>
          <a:xfrm>
            <a:off x="5029200" y="1370628"/>
            <a:ext cx="3962400" cy="2840159"/>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5477928-9BBC-FD4C-BDF1-7EEA424BC0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2922" y="6176963"/>
            <a:ext cx="1501264" cy="435969"/>
          </a:xfrm>
          <a:prstGeom prst="rect">
            <a:avLst/>
          </a:prstGeom>
          <a:ln>
            <a:noFill/>
          </a:ln>
          <a:effectLst>
            <a:outerShdw sx="1000" sy="1000" algn="tl" rotWithShape="0">
              <a:srgbClr val="333333"/>
            </a:outerShdw>
          </a:effectLst>
        </p:spPr>
      </p:pic>
      <p:sp>
        <p:nvSpPr>
          <p:cNvPr id="4" name="TextBox 3">
            <a:extLst>
              <a:ext uri="{FF2B5EF4-FFF2-40B4-BE49-F238E27FC236}">
                <a16:creationId xmlns:a16="http://schemas.microsoft.com/office/drawing/2014/main" id="{1FA59C46-9984-4E43-9133-60CF043E965B}"/>
              </a:ext>
            </a:extLst>
          </p:cNvPr>
          <p:cNvSpPr txBox="1"/>
          <p:nvPr/>
        </p:nvSpPr>
        <p:spPr>
          <a:xfrm>
            <a:off x="3821368" y="6550178"/>
            <a:ext cx="1501264" cy="276999"/>
          </a:xfrm>
          <a:prstGeom prst="rect">
            <a:avLst/>
          </a:prstGeom>
          <a:noFill/>
        </p:spPr>
        <p:txBody>
          <a:bodyPr wrap="square" rtlCol="0">
            <a:spAutoFit/>
          </a:bodyPr>
          <a:lstStyle/>
          <a:p>
            <a:pPr algn="ctr"/>
            <a:r>
              <a:rPr lang="en-US" sz="1200" dirty="0"/>
              <a:t>TAM, pp. 108 - 109</a:t>
            </a:r>
          </a:p>
        </p:txBody>
      </p:sp>
    </p:spTree>
    <p:custDataLst>
      <p:tags r:id="rId1"/>
    </p:custDataLst>
    <p:extLst>
      <p:ext uri="{BB962C8B-B14F-4D97-AF65-F5344CB8AC3E}">
        <p14:creationId xmlns:p14="http://schemas.microsoft.com/office/powerpoint/2010/main" val="2039928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8B8A1D-E0F8-405B-A681-E80FE13BE33B}"/>
              </a:ext>
            </a:extLst>
          </p:cNvPr>
          <p:cNvSpPr>
            <a:spLocks noGrp="1"/>
          </p:cNvSpPr>
          <p:nvPr>
            <p:ph type="sldNum" sz="quarter" idx="12"/>
          </p:nvPr>
        </p:nvSpPr>
        <p:spPr/>
        <p:txBody>
          <a:bodyPr/>
          <a:lstStyle/>
          <a:p>
            <a:pPr>
              <a:defRPr/>
            </a:pPr>
            <a:fld id="{5257CC6E-9804-461C-8190-BEF0BEA28044}" type="slidenum">
              <a:rPr lang="en-US" smtClean="0">
                <a:solidFill>
                  <a:prstClr val="black">
                    <a:lumMod val="50000"/>
                    <a:lumOff val="50000"/>
                  </a:prstClr>
                </a:solidFill>
              </a:rPr>
              <a:pPr>
                <a:defRPr/>
              </a:pPr>
              <a:t>12</a:t>
            </a:fld>
            <a:endParaRPr lang="en-US" dirty="0">
              <a:solidFill>
                <a:prstClr val="black">
                  <a:lumMod val="50000"/>
                  <a:lumOff val="50000"/>
                </a:prstClr>
              </a:solidFill>
            </a:endParaRPr>
          </a:p>
        </p:txBody>
      </p:sp>
      <p:pic>
        <p:nvPicPr>
          <p:cNvPr id="3" name="Picture 2">
            <a:extLst>
              <a:ext uri="{FF2B5EF4-FFF2-40B4-BE49-F238E27FC236}">
                <a16:creationId xmlns:a16="http://schemas.microsoft.com/office/drawing/2014/main" id="{5BF58B46-0434-4554-BB1B-06253A1DF898}"/>
              </a:ext>
            </a:extLst>
          </p:cNvPr>
          <p:cNvPicPr>
            <a:picLocks noChangeAspect="1"/>
          </p:cNvPicPr>
          <p:nvPr/>
        </p:nvPicPr>
        <p:blipFill>
          <a:blip r:embed="rId3"/>
          <a:stretch>
            <a:fillRect/>
          </a:stretch>
        </p:blipFill>
        <p:spPr>
          <a:xfrm>
            <a:off x="609600" y="838200"/>
            <a:ext cx="7848600" cy="5815012"/>
          </a:xfrm>
          <a:prstGeom prst="rect">
            <a:avLst/>
          </a:prstGeom>
        </p:spPr>
      </p:pic>
      <p:sp>
        <p:nvSpPr>
          <p:cNvPr id="4" name="TextBox 3">
            <a:extLst>
              <a:ext uri="{FF2B5EF4-FFF2-40B4-BE49-F238E27FC236}">
                <a16:creationId xmlns:a16="http://schemas.microsoft.com/office/drawing/2014/main" id="{5D78C60E-FBDF-4CB2-8CB0-195B5DA24E0C}"/>
              </a:ext>
            </a:extLst>
          </p:cNvPr>
          <p:cNvSpPr txBox="1"/>
          <p:nvPr/>
        </p:nvSpPr>
        <p:spPr>
          <a:xfrm>
            <a:off x="2209800" y="228600"/>
            <a:ext cx="5257800"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Alternate ACCESS Decision Tree</a:t>
            </a:r>
          </a:p>
        </p:txBody>
      </p:sp>
    </p:spTree>
    <p:extLst>
      <p:ext uri="{BB962C8B-B14F-4D97-AF65-F5344CB8AC3E}">
        <p14:creationId xmlns:p14="http://schemas.microsoft.com/office/powerpoint/2010/main" val="32613860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2"/>
          <p:cNvSpPr txBox="1">
            <a:spLocks noChangeArrowheads="1"/>
          </p:cNvSpPr>
          <p:nvPr/>
        </p:nvSpPr>
        <p:spPr bwMode="auto">
          <a:xfrm>
            <a:off x="-9377" y="269047"/>
            <a:ext cx="891540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800" b="1" dirty="0"/>
              <a:t>Test Administration Procedures</a:t>
            </a:r>
          </a:p>
          <a:p>
            <a:pPr algn="ctr"/>
            <a:r>
              <a:rPr lang="en-US" altLang="en-US" sz="2800" b="1" dirty="0"/>
              <a:t>Grades 1 – 12</a:t>
            </a:r>
          </a:p>
          <a:p>
            <a:pPr algn="ctr"/>
            <a:r>
              <a:rPr lang="en-US" altLang="en-US" sz="2800" b="1" dirty="0"/>
              <a:t>Reading Domain</a:t>
            </a:r>
          </a:p>
          <a:p>
            <a:pPr algn="ctr"/>
            <a:endParaRPr lang="en-US" altLang="en-US" sz="3200" b="1" dirty="0"/>
          </a:p>
          <a:p>
            <a:pPr algn="ctr"/>
            <a:endParaRPr lang="en-US" altLang="en-US" sz="3200" b="1" dirty="0"/>
          </a:p>
        </p:txBody>
      </p:sp>
      <p:sp>
        <p:nvSpPr>
          <p:cNvPr id="2" name="Rectangle 1"/>
          <p:cNvSpPr/>
          <p:nvPr/>
        </p:nvSpPr>
        <p:spPr>
          <a:xfrm>
            <a:off x="381001" y="1752600"/>
            <a:ext cx="8305800" cy="4170372"/>
          </a:xfrm>
          <a:prstGeom prst="rect">
            <a:avLst/>
          </a:prstGeom>
        </p:spPr>
        <p:txBody>
          <a:bodyPr wrap="square">
            <a:spAutoFit/>
          </a:bodyPr>
          <a:lstStyle/>
          <a:p>
            <a:pPr>
              <a:defRPr/>
            </a:pPr>
            <a:r>
              <a:rPr lang="en-US" sz="2000" b="1" dirty="0">
                <a:latin typeface="Arial" panose="020B0604020202020204" pitchFamily="34" charset="0"/>
                <a:cs typeface="Arial" panose="020B0604020202020204" pitchFamily="34" charset="0"/>
              </a:rPr>
              <a:t>Materials needed: Test Administrator's Script, Student Response Booklets,  number 2 pencil.</a:t>
            </a:r>
          </a:p>
          <a:p>
            <a:pPr>
              <a:defRPr/>
            </a:pPr>
            <a:endParaRPr lang="en-US" sz="2000" dirty="0">
              <a:latin typeface="Arial" panose="020B0604020202020204" pitchFamily="34" charset="0"/>
              <a:cs typeface="Arial" panose="020B0604020202020204" pitchFamily="34" charset="0"/>
            </a:endParaRPr>
          </a:p>
          <a:p>
            <a:pPr>
              <a:defRPr/>
            </a:pPr>
            <a:r>
              <a:rPr lang="en-US" sz="2000" dirty="0">
                <a:latin typeface="Arial" panose="020B0604020202020204" pitchFamily="34" charset="0"/>
                <a:cs typeface="Arial" panose="020B0604020202020204" pitchFamily="34" charset="0"/>
              </a:rPr>
              <a:t>Test is designed to take approximately 35 – 45 minutes to be administered.</a:t>
            </a:r>
          </a:p>
          <a:p>
            <a:pPr marL="342900" indent="-342900">
              <a:spcBef>
                <a:spcPts val="6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Follow the Test Administrator’s Script verbatim</a:t>
            </a:r>
          </a:p>
          <a:p>
            <a:pPr marL="342900" indent="-342900">
              <a:spcBef>
                <a:spcPts val="6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Circulate through the testing room</a:t>
            </a:r>
          </a:p>
          <a:p>
            <a:pPr marL="342900" indent="-342900">
              <a:spcBef>
                <a:spcPts val="6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Perform check-ins as indicated by stop signs in the test booklets.</a:t>
            </a:r>
          </a:p>
          <a:p>
            <a:pPr marL="800088" lvl="1" indent="-342900">
              <a:spcBef>
                <a:spcPts val="600"/>
              </a:spcBef>
              <a:buFont typeface="Arial" panose="020B0604020202020204" pitchFamily="34" charset="0"/>
              <a:buChar char="•"/>
              <a:defRPr/>
            </a:pPr>
            <a:r>
              <a:rPr lang="en-US" sz="2000" b="1" dirty="0">
                <a:latin typeface="Arial" panose="020B0604020202020204" pitchFamily="34" charset="0"/>
                <a:cs typeface="Arial" panose="020B0604020202020204" pitchFamily="34" charset="0"/>
              </a:rPr>
              <a:t>Whole group check-ins </a:t>
            </a:r>
            <a:r>
              <a:rPr lang="en-US" sz="2000" dirty="0">
                <a:latin typeface="Arial" panose="020B0604020202020204" pitchFamily="34" charset="0"/>
                <a:cs typeface="Arial" panose="020B0604020202020204" pitchFamily="34" charset="0"/>
              </a:rPr>
              <a:t>should be performed simultaneously with all students and explain the next part of the test.</a:t>
            </a:r>
          </a:p>
          <a:p>
            <a:pPr marL="800088" lvl="1" indent="-342900">
              <a:spcBef>
                <a:spcPts val="600"/>
              </a:spcBef>
              <a:buFont typeface="Arial" panose="020B0604020202020204" pitchFamily="34" charset="0"/>
              <a:buChar char="•"/>
              <a:defRPr/>
            </a:pPr>
            <a:r>
              <a:rPr lang="en-US" sz="2000" b="1" dirty="0">
                <a:latin typeface="Arial" panose="020B0604020202020204" pitchFamily="34" charset="0"/>
                <a:cs typeface="Arial" panose="020B0604020202020204" pitchFamily="34" charset="0"/>
              </a:rPr>
              <a:t>Individual check-ins </a:t>
            </a:r>
            <a:r>
              <a:rPr lang="en-US" sz="2000" dirty="0">
                <a:latin typeface="Arial" panose="020B0604020202020204" pitchFamily="34" charset="0"/>
                <a:cs typeface="Arial" panose="020B0604020202020204" pitchFamily="34" charset="0"/>
              </a:rPr>
              <a:t>occur when students raise their hand when they arrive at a </a:t>
            </a:r>
            <a:r>
              <a:rPr lang="en-US" sz="2000" b="1" dirty="0">
                <a:latin typeface="Arial" panose="020B0604020202020204" pitchFamily="34" charset="0"/>
                <a:cs typeface="Arial" panose="020B0604020202020204" pitchFamily="34" charset="0"/>
              </a:rPr>
              <a:t>stop sign</a:t>
            </a:r>
            <a:r>
              <a:rPr lang="en-US" sz="2000" dirty="0">
                <a:latin typeface="Arial" panose="020B0604020202020204" pitchFamily="34" charset="0"/>
                <a:cs typeface="Arial" panose="020B0604020202020204" pitchFamily="34" charset="0"/>
              </a:rPr>
              <a:t>.</a:t>
            </a:r>
          </a:p>
        </p:txBody>
      </p:sp>
      <p:sp>
        <p:nvSpPr>
          <p:cNvPr id="6451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9DE77DF1-1EDE-4974-AABA-F010AA68B088}" type="slidenum">
              <a:rPr lang="en-US" altLang="en-US" smtClean="0">
                <a:solidFill>
                  <a:srgbClr val="FEFEFE"/>
                </a:solidFill>
              </a:rPr>
              <a:pPr/>
              <a:t>120</a:t>
            </a:fld>
            <a:endParaRPr lang="en-US" altLang="en-US">
              <a:solidFill>
                <a:srgbClr val="FEFEFE"/>
              </a:solidFill>
            </a:endParaRPr>
          </a:p>
        </p:txBody>
      </p:sp>
      <p:sp>
        <p:nvSpPr>
          <p:cNvPr id="5" name="TextBox 4">
            <a:extLst>
              <a:ext uri="{FF2B5EF4-FFF2-40B4-BE49-F238E27FC236}">
                <a16:creationId xmlns:a16="http://schemas.microsoft.com/office/drawing/2014/main" id="{E7FC362E-7CF4-47E3-9CEE-664BA5E1EFCC}"/>
              </a:ext>
            </a:extLst>
          </p:cNvPr>
          <p:cNvSpPr txBox="1"/>
          <p:nvPr/>
        </p:nvSpPr>
        <p:spPr>
          <a:xfrm>
            <a:off x="3821368" y="6550178"/>
            <a:ext cx="1501264" cy="276999"/>
          </a:xfrm>
          <a:prstGeom prst="rect">
            <a:avLst/>
          </a:prstGeom>
          <a:noFill/>
        </p:spPr>
        <p:txBody>
          <a:bodyPr wrap="square" rtlCol="0">
            <a:spAutoFit/>
          </a:bodyPr>
          <a:lstStyle/>
          <a:p>
            <a:pPr algn="ctr"/>
            <a:r>
              <a:rPr lang="en-US" sz="1200" dirty="0"/>
              <a:t>TAM, pp. 110 - 112</a:t>
            </a:r>
          </a:p>
        </p:txBody>
      </p:sp>
    </p:spTree>
    <p:extLst>
      <p:ext uri="{BB962C8B-B14F-4D97-AF65-F5344CB8AC3E}">
        <p14:creationId xmlns:p14="http://schemas.microsoft.com/office/powerpoint/2010/main" val="38996467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052181" y="399856"/>
            <a:ext cx="5943600" cy="1320800"/>
          </a:xfrm>
        </p:spPr>
        <p:txBody>
          <a:bodyPr>
            <a:normAutofit/>
          </a:bodyPr>
          <a:lstStyle/>
          <a:p>
            <a:r>
              <a:rPr lang="en-US" b="1" dirty="0">
                <a:solidFill>
                  <a:schemeClr val="tx1"/>
                </a:solidFill>
                <a:latin typeface="Calibri" panose="020F0502020204030204" pitchFamily="34" charset="0"/>
                <a:cs typeface="Calibri" panose="020F0502020204030204" pitchFamily="34" charset="0"/>
              </a:rPr>
              <a:t>Monitoring the Reading Test</a:t>
            </a:r>
          </a:p>
        </p:txBody>
      </p:sp>
      <p:pic>
        <p:nvPicPr>
          <p:cNvPr id="5" name="Picture 4">
            <a:extLst>
              <a:ext uri="{FF2B5EF4-FFF2-40B4-BE49-F238E27FC236}">
                <a16:creationId xmlns:a16="http://schemas.microsoft.com/office/drawing/2014/main" id="{2581ECBB-DA2A-E544-AC23-E0CC0112B4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3675" y="6041361"/>
            <a:ext cx="2362896" cy="685239"/>
          </a:xfrm>
          <a:prstGeom prst="rect">
            <a:avLst/>
          </a:prstGeom>
        </p:spPr>
      </p:pic>
      <p:sp>
        <p:nvSpPr>
          <p:cNvPr id="3" name="Content Placeholder 2"/>
          <p:cNvSpPr>
            <a:spLocks noGrp="1"/>
          </p:cNvSpPr>
          <p:nvPr>
            <p:ph idx="1"/>
          </p:nvPr>
        </p:nvSpPr>
        <p:spPr>
          <a:xfrm>
            <a:off x="2971800" y="1922693"/>
            <a:ext cx="3913154" cy="3880773"/>
          </a:xfrm>
        </p:spPr>
        <p:txBody>
          <a:bodyPr>
            <a:normAutofit/>
          </a:bodyPr>
          <a:lstStyle/>
          <a:p>
            <a:pPr>
              <a:spcBef>
                <a:spcPts val="600"/>
              </a:spcBef>
              <a:spcAft>
                <a:spcPts val="600"/>
              </a:spcAft>
            </a:pPr>
            <a:r>
              <a:rPr lang="en-US" dirty="0">
                <a:latin typeface="Calibri" panose="020F0502020204030204" pitchFamily="34" charset="0"/>
                <a:cs typeface="Calibri" panose="020F0502020204030204" pitchFamily="34" charset="0"/>
              </a:rPr>
              <a:t>Circulate through the testing room</a:t>
            </a:r>
          </a:p>
          <a:p>
            <a:pPr>
              <a:spcBef>
                <a:spcPts val="600"/>
              </a:spcBef>
              <a:spcAft>
                <a:spcPts val="600"/>
              </a:spcAft>
            </a:pPr>
            <a:r>
              <a:rPr lang="en-US" dirty="0">
                <a:latin typeface="Calibri" panose="020F0502020204030204" pitchFamily="34" charset="0"/>
                <a:cs typeface="Calibri" panose="020F0502020204030204" pitchFamily="34" charset="0"/>
              </a:rPr>
              <a:t>Perform check-ins as indicated by stop signs in the test booklets.</a:t>
            </a:r>
          </a:p>
          <a:p>
            <a:pPr lvl="1">
              <a:spcBef>
                <a:spcPts val="600"/>
              </a:spcBef>
              <a:spcAft>
                <a:spcPts val="600"/>
              </a:spcAft>
            </a:pPr>
            <a:r>
              <a:rPr lang="en-US" dirty="0">
                <a:latin typeface="Calibri" panose="020F0502020204030204" pitchFamily="34" charset="0"/>
                <a:cs typeface="Calibri" panose="020F0502020204030204" pitchFamily="34" charset="0"/>
              </a:rPr>
              <a:t>Whole group check-ins should be performed simultaneously with all students.</a:t>
            </a:r>
          </a:p>
          <a:p>
            <a:pPr lvl="1">
              <a:spcBef>
                <a:spcPts val="600"/>
              </a:spcBef>
              <a:spcAft>
                <a:spcPts val="600"/>
              </a:spcAft>
            </a:pPr>
            <a:r>
              <a:rPr lang="en-US" dirty="0">
                <a:latin typeface="Calibri" panose="020F0502020204030204" pitchFamily="34" charset="0"/>
                <a:cs typeface="Calibri" panose="020F0502020204030204" pitchFamily="34" charset="0"/>
              </a:rPr>
              <a:t>Individual check-ins occur when students raise their hand as they arrive at a stop sign.</a:t>
            </a:r>
          </a:p>
        </p:txBody>
      </p:sp>
      <p:pic>
        <p:nvPicPr>
          <p:cNvPr id="4" name="Picture 3">
            <a:extLst>
              <a:ext uri="{FF2B5EF4-FFF2-40B4-BE49-F238E27FC236}">
                <a16:creationId xmlns:a16="http://schemas.microsoft.com/office/drawing/2014/main" id="{DE6F2A0E-4E79-479F-94D0-77A10346A96B}"/>
              </a:ext>
            </a:extLst>
          </p:cNvPr>
          <p:cNvPicPr>
            <a:picLocks noChangeAspect="1"/>
          </p:cNvPicPr>
          <p:nvPr/>
        </p:nvPicPr>
        <p:blipFill>
          <a:blip r:embed="rId5"/>
          <a:stretch>
            <a:fillRect/>
          </a:stretch>
        </p:blipFill>
        <p:spPr>
          <a:xfrm>
            <a:off x="381000" y="1600200"/>
            <a:ext cx="2264036" cy="2602341"/>
          </a:xfrm>
          <a:prstGeom prst="rect">
            <a:avLst/>
          </a:prstGeom>
        </p:spPr>
      </p:pic>
      <p:sp>
        <p:nvSpPr>
          <p:cNvPr id="2" name="TextBox 1">
            <a:extLst>
              <a:ext uri="{FF2B5EF4-FFF2-40B4-BE49-F238E27FC236}">
                <a16:creationId xmlns:a16="http://schemas.microsoft.com/office/drawing/2014/main" id="{7BCA86DA-A225-41DD-BEE6-2C8953EF91D6}"/>
              </a:ext>
            </a:extLst>
          </p:cNvPr>
          <p:cNvSpPr txBox="1"/>
          <p:nvPr/>
        </p:nvSpPr>
        <p:spPr>
          <a:xfrm>
            <a:off x="914400" y="4953000"/>
            <a:ext cx="73152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NOTE: Follow the Script Verbatim</a:t>
            </a:r>
          </a:p>
        </p:txBody>
      </p:sp>
    </p:spTree>
    <p:custDataLst>
      <p:tags r:id="rId1"/>
    </p:custDataLst>
    <p:extLst>
      <p:ext uri="{BB962C8B-B14F-4D97-AF65-F5344CB8AC3E}">
        <p14:creationId xmlns:p14="http://schemas.microsoft.com/office/powerpoint/2010/main" val="353097477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2"/>
          <p:cNvSpPr txBox="1">
            <a:spLocks noChangeArrowheads="1"/>
          </p:cNvSpPr>
          <p:nvPr/>
        </p:nvSpPr>
        <p:spPr bwMode="auto">
          <a:xfrm>
            <a:off x="723900" y="269050"/>
            <a:ext cx="769620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800" b="1" dirty="0">
                <a:latin typeface="Calibri" panose="020F0502020204030204" pitchFamily="34" charset="0"/>
                <a:cs typeface="Calibri" panose="020F0502020204030204" pitchFamily="34" charset="0"/>
              </a:rPr>
              <a:t>Test Administration Procedures</a:t>
            </a:r>
          </a:p>
          <a:p>
            <a:pPr algn="ctr"/>
            <a:r>
              <a:rPr lang="en-US" altLang="en-US" sz="2800" b="1" dirty="0">
                <a:latin typeface="Calibri" panose="020F0502020204030204" pitchFamily="34" charset="0"/>
                <a:cs typeface="Calibri" panose="020F0502020204030204" pitchFamily="34" charset="0"/>
              </a:rPr>
              <a:t>Grades 1 – 12</a:t>
            </a:r>
          </a:p>
          <a:p>
            <a:pPr algn="ctr"/>
            <a:r>
              <a:rPr lang="en-US" altLang="en-US" sz="2800" b="1" dirty="0">
                <a:latin typeface="Calibri" panose="020F0502020204030204" pitchFamily="34" charset="0"/>
                <a:cs typeface="Calibri" panose="020F0502020204030204" pitchFamily="34" charset="0"/>
              </a:rPr>
              <a:t>Writing Domain</a:t>
            </a:r>
          </a:p>
          <a:p>
            <a:pPr algn="ctr"/>
            <a:endParaRPr lang="en-US" altLang="en-US" sz="3200" b="1" dirty="0"/>
          </a:p>
        </p:txBody>
      </p:sp>
      <p:sp>
        <p:nvSpPr>
          <p:cNvPr id="2" name="TextBox 1"/>
          <p:cNvSpPr txBox="1"/>
          <p:nvPr/>
        </p:nvSpPr>
        <p:spPr>
          <a:xfrm>
            <a:off x="304800" y="1697412"/>
            <a:ext cx="8534400" cy="3785652"/>
          </a:xfrm>
          <a:prstGeom prst="rect">
            <a:avLst/>
          </a:prstGeom>
          <a:noFill/>
        </p:spPr>
        <p:txBody>
          <a:bodyPr wrap="square">
            <a:spAutoFit/>
          </a:bodyPr>
          <a:lstStyle/>
          <a:p>
            <a:pPr algn="ctr">
              <a:defRPr/>
            </a:pPr>
            <a:r>
              <a:rPr lang="en-US" sz="2000" b="1" dirty="0">
                <a:latin typeface="Calibri" panose="020F0502020204030204" pitchFamily="34" charset="0"/>
                <a:cs typeface="Calibri" panose="020F0502020204030204" pitchFamily="34" charset="0"/>
              </a:rPr>
              <a:t>Materials needed: Test Administrator’s Script, Student Response Booklets, Number 2 pencil, Student Planning Sheet</a:t>
            </a:r>
          </a:p>
          <a:p>
            <a:pPr algn="ctr">
              <a:defRPr/>
            </a:pPr>
            <a:endParaRPr lang="en-US" sz="20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Follow the Test Administrator’s Script verbatim.</a:t>
            </a:r>
          </a:p>
          <a:p>
            <a:pPr marL="342900" indent="-342900">
              <a:buFont typeface="Arial" panose="020B0604020202020204" pitchFamily="34" charset="0"/>
              <a:buChar char="•"/>
              <a:defRPr/>
            </a:pPr>
            <a:r>
              <a:rPr lang="en-US" sz="2000" b="1" dirty="0">
                <a:latin typeface="Calibri" panose="020F0502020204030204" pitchFamily="34" charset="0"/>
                <a:cs typeface="Calibri" panose="020F0502020204030204" pitchFamily="34" charset="0"/>
              </a:rPr>
              <a:t>Make sure students begin the Writing test on the appropriate page.</a:t>
            </a:r>
          </a:p>
          <a:p>
            <a:pPr marL="342900" indent="-342900">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Circulate the room to monitor students’ progress after 10 minutes and  30 minutes.</a:t>
            </a:r>
          </a:p>
          <a:p>
            <a:pPr marL="342900" indent="-342900">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Perform check-ins as indicated by stop signs in the test booklets.</a:t>
            </a:r>
          </a:p>
          <a:p>
            <a:pPr marL="800088" lvl="1" indent="-342900">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Whole group check-ins should be performed simultaneously with all students.</a:t>
            </a:r>
          </a:p>
          <a:p>
            <a:pPr marL="800088" lvl="1" indent="-342900">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Individual check-ins occur when students raise their hand as they arrive at a </a:t>
            </a:r>
            <a:r>
              <a:rPr lang="en-US" sz="2000" b="1" dirty="0">
                <a:latin typeface="Calibri" panose="020F0502020204030204" pitchFamily="34" charset="0"/>
                <a:cs typeface="Calibri" panose="020F0502020204030204" pitchFamily="34" charset="0"/>
              </a:rPr>
              <a:t>stop sign</a:t>
            </a:r>
            <a:r>
              <a:rPr lang="en-US" sz="2000" dirty="0">
                <a:latin typeface="Calibri" panose="020F0502020204030204" pitchFamily="34" charset="0"/>
                <a:cs typeface="Calibri" panose="020F0502020204030204" pitchFamily="34" charset="0"/>
              </a:rPr>
              <a:t>.</a:t>
            </a:r>
          </a:p>
        </p:txBody>
      </p:sp>
      <p:sp>
        <p:nvSpPr>
          <p:cNvPr id="6554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05DE365B-D641-44C4-9D1B-72392D7AB406}" type="slidenum">
              <a:rPr lang="en-US" altLang="en-US" smtClean="0">
                <a:solidFill>
                  <a:srgbClr val="FEFEFE"/>
                </a:solidFill>
              </a:rPr>
              <a:pPr/>
              <a:t>122</a:t>
            </a:fld>
            <a:endParaRPr lang="en-US" altLang="en-US">
              <a:solidFill>
                <a:srgbClr val="FEFEFE"/>
              </a:solidFill>
            </a:endParaRPr>
          </a:p>
        </p:txBody>
      </p:sp>
      <p:sp>
        <p:nvSpPr>
          <p:cNvPr id="6" name="TextBox 5">
            <a:extLst>
              <a:ext uri="{FF2B5EF4-FFF2-40B4-BE49-F238E27FC236}">
                <a16:creationId xmlns:a16="http://schemas.microsoft.com/office/drawing/2014/main" id="{ADE2A6F1-CE61-46E3-8268-9833F30697AF}"/>
              </a:ext>
            </a:extLst>
          </p:cNvPr>
          <p:cNvSpPr txBox="1"/>
          <p:nvPr/>
        </p:nvSpPr>
        <p:spPr>
          <a:xfrm>
            <a:off x="3821368" y="6550178"/>
            <a:ext cx="1501264" cy="276999"/>
          </a:xfrm>
          <a:prstGeom prst="rect">
            <a:avLst/>
          </a:prstGeom>
          <a:noFill/>
        </p:spPr>
        <p:txBody>
          <a:bodyPr wrap="square" rtlCol="0">
            <a:spAutoFit/>
          </a:bodyPr>
          <a:lstStyle/>
          <a:p>
            <a:pPr algn="ctr"/>
            <a:r>
              <a:rPr lang="en-US" sz="1200" dirty="0"/>
              <a:t>TAM, pp. 112 - 115</a:t>
            </a:r>
          </a:p>
        </p:txBody>
      </p:sp>
    </p:spTree>
    <p:extLst>
      <p:ext uri="{BB962C8B-B14F-4D97-AF65-F5344CB8AC3E}">
        <p14:creationId xmlns:p14="http://schemas.microsoft.com/office/powerpoint/2010/main" val="169882242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2"/>
          <p:cNvSpPr txBox="1">
            <a:spLocks noChangeArrowheads="1"/>
          </p:cNvSpPr>
          <p:nvPr/>
        </p:nvSpPr>
        <p:spPr bwMode="auto">
          <a:xfrm>
            <a:off x="762000" y="73224"/>
            <a:ext cx="723900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800" b="1" dirty="0">
                <a:latin typeface="Calibri" panose="020F0502020204030204" pitchFamily="34" charset="0"/>
                <a:cs typeface="Calibri" panose="020F0502020204030204" pitchFamily="34" charset="0"/>
              </a:rPr>
              <a:t>Test Administration Procedures</a:t>
            </a:r>
          </a:p>
          <a:p>
            <a:pPr algn="ctr"/>
            <a:r>
              <a:rPr lang="en-US" altLang="en-US" sz="2800" b="1" dirty="0">
                <a:latin typeface="Calibri" panose="020F0502020204030204" pitchFamily="34" charset="0"/>
                <a:cs typeface="Calibri" panose="020F0502020204030204" pitchFamily="34" charset="0"/>
              </a:rPr>
              <a:t>Writing </a:t>
            </a:r>
          </a:p>
          <a:p>
            <a:pPr algn="ctr"/>
            <a:r>
              <a:rPr lang="en-US" altLang="en-US" sz="2800" b="1" dirty="0">
                <a:latin typeface="Calibri" panose="020F0502020204030204" pitchFamily="34" charset="0"/>
                <a:cs typeface="Calibri" panose="020F0502020204030204" pitchFamily="34" charset="0"/>
              </a:rPr>
              <a:t>Grade 1 Tier A</a:t>
            </a:r>
          </a:p>
          <a:p>
            <a:pPr algn="ctr"/>
            <a:endParaRPr lang="en-US" altLang="en-US" sz="3200" b="1" dirty="0"/>
          </a:p>
        </p:txBody>
      </p:sp>
      <p:graphicFrame>
        <p:nvGraphicFramePr>
          <p:cNvPr id="2" name="Table 1"/>
          <p:cNvGraphicFramePr>
            <a:graphicFrameLocks noGrp="1"/>
          </p:cNvGraphicFramePr>
          <p:nvPr>
            <p:extLst>
              <p:ext uri="{D42A27DB-BD31-4B8C-83A1-F6EECF244321}">
                <p14:modId xmlns:p14="http://schemas.microsoft.com/office/powerpoint/2010/main" val="673890252"/>
              </p:ext>
            </p:extLst>
          </p:nvPr>
        </p:nvGraphicFramePr>
        <p:xfrm>
          <a:off x="304800" y="1573354"/>
          <a:ext cx="8686800" cy="5224201"/>
        </p:xfrm>
        <a:graphic>
          <a:graphicData uri="http://schemas.openxmlformats.org/drawingml/2006/table">
            <a:tbl>
              <a:tblPr firstRow="1" bandRow="1">
                <a:tableStyleId>{5C22544A-7EE6-4342-B048-85BDC9FD1C3A}</a:tableStyleId>
              </a:tblPr>
              <a:tblGrid>
                <a:gridCol w="1393165">
                  <a:extLst>
                    <a:ext uri="{9D8B030D-6E8A-4147-A177-3AD203B41FA5}">
                      <a16:colId xmlns:a16="http://schemas.microsoft.com/office/drawing/2014/main" val="20000"/>
                    </a:ext>
                  </a:extLst>
                </a:gridCol>
                <a:gridCol w="2950235">
                  <a:extLst>
                    <a:ext uri="{9D8B030D-6E8A-4147-A177-3AD203B41FA5}">
                      <a16:colId xmlns:a16="http://schemas.microsoft.com/office/drawing/2014/main" val="20001"/>
                    </a:ext>
                  </a:extLst>
                </a:gridCol>
                <a:gridCol w="2171700">
                  <a:extLst>
                    <a:ext uri="{9D8B030D-6E8A-4147-A177-3AD203B41FA5}">
                      <a16:colId xmlns:a16="http://schemas.microsoft.com/office/drawing/2014/main" val="20002"/>
                    </a:ext>
                  </a:extLst>
                </a:gridCol>
                <a:gridCol w="2171700">
                  <a:extLst>
                    <a:ext uri="{9D8B030D-6E8A-4147-A177-3AD203B41FA5}">
                      <a16:colId xmlns:a16="http://schemas.microsoft.com/office/drawing/2014/main" val="20003"/>
                    </a:ext>
                  </a:extLst>
                </a:gridCol>
              </a:tblGrid>
              <a:tr h="530245">
                <a:tc gridSpan="4">
                  <a:txBody>
                    <a:bodyPr/>
                    <a:lstStyle/>
                    <a:p>
                      <a:pPr algn="ctr"/>
                      <a:r>
                        <a:rPr lang="en-US" sz="1800" dirty="0">
                          <a:solidFill>
                            <a:schemeClr val="tx1"/>
                          </a:solidFill>
                          <a:latin typeface="Calibri" panose="020F0502020204030204" pitchFamily="34" charset="0"/>
                          <a:cs typeface="Calibri" panose="020F0502020204030204" pitchFamily="34" charset="0"/>
                        </a:rPr>
                        <a:t>Organization,</a:t>
                      </a:r>
                      <a:r>
                        <a:rPr lang="en-US" sz="1800" baseline="0" dirty="0">
                          <a:solidFill>
                            <a:schemeClr val="tx1"/>
                          </a:solidFill>
                          <a:latin typeface="Calibri" panose="020F0502020204030204" pitchFamily="34" charset="0"/>
                          <a:cs typeface="Calibri" panose="020F0502020204030204" pitchFamily="34" charset="0"/>
                        </a:rPr>
                        <a:t> Content, and Timing Guidelines Per Task</a:t>
                      </a:r>
                      <a:endParaRPr lang="en-US" sz="1800" dirty="0">
                        <a:solidFill>
                          <a:schemeClr val="tx1"/>
                        </a:solidFill>
                        <a:latin typeface="Calibri" panose="020F0502020204030204" pitchFamily="34" charset="0"/>
                        <a:cs typeface="Calibri" panose="020F0502020204030204" pitchFamily="34" charset="0"/>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624050">
                <a:tc>
                  <a:txBody>
                    <a:bodyPr/>
                    <a:lstStyle/>
                    <a:p>
                      <a:endParaRPr lang="en-US" sz="1900" dirty="0">
                        <a:latin typeface="Calibri" panose="020F0502020204030204" pitchFamily="34" charset="0"/>
                        <a:cs typeface="Calibri" panose="020F0502020204030204" pitchFamily="34" charset="0"/>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Calibri" panose="020F0502020204030204" pitchFamily="34" charset="0"/>
                          <a:cs typeface="Calibri" panose="020F0502020204030204" pitchFamily="34" charset="0"/>
                        </a:rPr>
                        <a:t>WIDA</a:t>
                      </a:r>
                      <a:r>
                        <a:rPr lang="en-US" sz="1800" baseline="0" dirty="0">
                          <a:latin typeface="Calibri" panose="020F0502020204030204" pitchFamily="34" charset="0"/>
                          <a:cs typeface="Calibri" panose="020F0502020204030204" pitchFamily="34" charset="0"/>
                        </a:rPr>
                        <a:t> English Language Development Standard</a:t>
                      </a:r>
                      <a:endParaRPr lang="en-US" sz="1800" dirty="0">
                        <a:latin typeface="Calibri" panose="020F0502020204030204" pitchFamily="34" charset="0"/>
                        <a:cs typeface="Calibri" panose="020F0502020204030204" pitchFamily="34" charset="0"/>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Calibri" panose="020F0502020204030204" pitchFamily="34" charset="0"/>
                          <a:cs typeface="Calibri" panose="020F0502020204030204" pitchFamily="34" charset="0"/>
                        </a:rPr>
                        <a:t>Time</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Calibri" panose="020F0502020204030204" pitchFamily="34" charset="0"/>
                          <a:cs typeface="Calibri" panose="020F0502020204030204" pitchFamily="34" charset="0"/>
                        </a:rPr>
                        <a:t>Extra Time</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96917">
                <a:tc>
                  <a:txBody>
                    <a:bodyPr/>
                    <a:lstStyle/>
                    <a:p>
                      <a:pPr algn="ctr"/>
                      <a:r>
                        <a:rPr lang="en-US" sz="1600" b="1" dirty="0">
                          <a:latin typeface="Calibri" panose="020F0502020204030204" pitchFamily="34" charset="0"/>
                          <a:cs typeface="Calibri" panose="020F0502020204030204" pitchFamily="34" charset="0"/>
                        </a:rPr>
                        <a:t>Part A</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Calibri" panose="020F0502020204030204" pitchFamily="34" charset="0"/>
                          <a:cs typeface="Calibri" panose="020F0502020204030204" pitchFamily="34" charset="0"/>
                        </a:rPr>
                        <a:t>Social and Instructional</a:t>
                      </a:r>
                      <a:r>
                        <a:rPr lang="en-US" sz="1800" baseline="0" dirty="0">
                          <a:latin typeface="Calibri" panose="020F0502020204030204" pitchFamily="34" charset="0"/>
                          <a:cs typeface="Calibri" panose="020F0502020204030204" pitchFamily="34" charset="0"/>
                        </a:rPr>
                        <a:t> Language</a:t>
                      </a:r>
                      <a:endParaRPr lang="en-US" sz="1800" dirty="0">
                        <a:latin typeface="Calibri" panose="020F0502020204030204" pitchFamily="34" charset="0"/>
                        <a:cs typeface="Calibri" panose="020F0502020204030204" pitchFamily="34" charset="0"/>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Calibri" panose="020F0502020204030204" pitchFamily="34" charset="0"/>
                          <a:cs typeface="Calibri" panose="020F0502020204030204" pitchFamily="34" charset="0"/>
                        </a:rPr>
                        <a:t>5 minutes</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Additional five (5) minutes  to finish writing may be given to the students </a:t>
                      </a:r>
                      <a:r>
                        <a:rPr lang="en-US" sz="1800" b="1" dirty="0">
                          <a:latin typeface="Calibri" panose="020F0502020204030204" pitchFamily="34" charset="0"/>
                          <a:cs typeface="Calibri" panose="020F0502020204030204" pitchFamily="34" charset="0"/>
                        </a:rPr>
                        <a:t>at the end of Part D</a:t>
                      </a:r>
                    </a:p>
                    <a:p>
                      <a:endParaRPr lang="en-US" sz="1800" dirty="0">
                        <a:latin typeface="Calibri" panose="020F0502020204030204" pitchFamily="34" charset="0"/>
                        <a:cs typeface="Calibri" panose="020F0502020204030204" pitchFamily="34" charset="0"/>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71297">
                <a:tc>
                  <a:txBody>
                    <a:bodyPr/>
                    <a:lstStyle/>
                    <a:p>
                      <a:pPr algn="ctr"/>
                      <a:r>
                        <a:rPr lang="en-US" sz="1600" b="1" dirty="0">
                          <a:latin typeface="Calibri" panose="020F0502020204030204" pitchFamily="34" charset="0"/>
                          <a:cs typeface="Calibri" panose="020F0502020204030204" pitchFamily="34" charset="0"/>
                        </a:rPr>
                        <a:t>Part B</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Social and Instructional</a:t>
                      </a:r>
                      <a:r>
                        <a:rPr lang="en-US" sz="1800" baseline="0" dirty="0">
                          <a:latin typeface="Calibri" panose="020F0502020204030204" pitchFamily="34" charset="0"/>
                          <a:cs typeface="Calibri" panose="020F0502020204030204" pitchFamily="34" charset="0"/>
                        </a:rPr>
                        <a:t> Language</a:t>
                      </a:r>
                      <a:endParaRPr lang="en-US" sz="1800" dirty="0">
                        <a:latin typeface="Calibri" panose="020F0502020204030204" pitchFamily="34" charset="0"/>
                        <a:cs typeface="Calibri" panose="020F0502020204030204" pitchFamily="34" charset="0"/>
                      </a:endParaRPr>
                    </a:p>
                    <a:p>
                      <a:pPr algn="ctr"/>
                      <a:endParaRPr lang="en-US" sz="1800" dirty="0">
                        <a:latin typeface="Calibri" panose="020F0502020204030204" pitchFamily="34" charset="0"/>
                        <a:cs typeface="Calibri" panose="020F0502020204030204" pitchFamily="34" charset="0"/>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Calibri" panose="020F0502020204030204" pitchFamily="34" charset="0"/>
                          <a:cs typeface="Calibri" panose="020F0502020204030204" pitchFamily="34" charset="0"/>
                        </a:rPr>
                        <a:t>5 minutes</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18891">
                <a:tc>
                  <a:txBody>
                    <a:bodyPr/>
                    <a:lstStyle/>
                    <a:p>
                      <a:pPr algn="ctr"/>
                      <a:r>
                        <a:rPr lang="en-US" sz="1600" b="1" dirty="0">
                          <a:latin typeface="Calibri" panose="020F0502020204030204" pitchFamily="34" charset="0"/>
                          <a:cs typeface="Calibri" panose="020F0502020204030204" pitchFamily="34" charset="0"/>
                        </a:rPr>
                        <a:t>Part C</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Social and Instructional</a:t>
                      </a:r>
                      <a:r>
                        <a:rPr lang="en-US" sz="1800" baseline="0" dirty="0">
                          <a:latin typeface="Calibri" panose="020F0502020204030204" pitchFamily="34" charset="0"/>
                          <a:cs typeface="Calibri" panose="020F0502020204030204" pitchFamily="34" charset="0"/>
                        </a:rPr>
                        <a:t> Language</a:t>
                      </a:r>
                      <a:endParaRPr lang="en-US" sz="1800" dirty="0">
                        <a:latin typeface="Calibri" panose="020F0502020204030204" pitchFamily="34" charset="0"/>
                        <a:cs typeface="Calibri" panose="020F0502020204030204" pitchFamily="34" charset="0"/>
                      </a:endParaRPr>
                    </a:p>
                    <a:p>
                      <a:pPr algn="ctr"/>
                      <a:endParaRPr lang="en-US" sz="1800" dirty="0">
                        <a:latin typeface="Calibri" panose="020F0502020204030204" pitchFamily="34" charset="0"/>
                        <a:cs typeface="Calibri" panose="020F0502020204030204" pitchFamily="34" charset="0"/>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Calibri" panose="020F0502020204030204" pitchFamily="34" charset="0"/>
                          <a:cs typeface="Calibri" panose="020F0502020204030204" pitchFamily="34" charset="0"/>
                        </a:rPr>
                        <a:t>10 minutes</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tc>
                <a:extLst>
                  <a:ext uri="{0D108BD9-81ED-4DB2-BD59-A6C34878D82A}">
                    <a16:rowId xmlns:a16="http://schemas.microsoft.com/office/drawing/2014/main" val="10004"/>
                  </a:ext>
                </a:extLst>
              </a:tr>
              <a:tr h="854674">
                <a:tc>
                  <a:txBody>
                    <a:bodyPr/>
                    <a:lstStyle/>
                    <a:p>
                      <a:pPr algn="ctr"/>
                      <a:r>
                        <a:rPr lang="en-US" sz="1600" b="1" dirty="0">
                          <a:latin typeface="Calibri" panose="020F0502020204030204" pitchFamily="34" charset="0"/>
                          <a:cs typeface="Calibri" panose="020F0502020204030204" pitchFamily="34" charset="0"/>
                        </a:rPr>
                        <a:t>Part D</a:t>
                      </a: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Social and Instructional</a:t>
                      </a:r>
                      <a:r>
                        <a:rPr lang="en-US" sz="1800" baseline="0" dirty="0">
                          <a:latin typeface="Calibri" panose="020F0502020204030204" pitchFamily="34" charset="0"/>
                          <a:cs typeface="Calibri" panose="020F0502020204030204" pitchFamily="34" charset="0"/>
                        </a:rPr>
                        <a:t> Language</a:t>
                      </a:r>
                      <a:endParaRPr lang="en-US" sz="1800" dirty="0">
                        <a:latin typeface="Calibri" panose="020F0502020204030204" pitchFamily="34" charset="0"/>
                        <a:cs typeface="Calibri" panose="020F0502020204030204" pitchFamily="34" charset="0"/>
                      </a:endParaRPr>
                    </a:p>
                    <a:p>
                      <a:pPr algn="ctr"/>
                      <a:endParaRPr lang="en-US" sz="1800" dirty="0">
                        <a:latin typeface="Calibri" panose="020F0502020204030204" pitchFamily="34" charset="0"/>
                        <a:cs typeface="Calibri" panose="020F0502020204030204" pitchFamily="34" charset="0"/>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Calibri" panose="020F0502020204030204" pitchFamily="34" charset="0"/>
                          <a:cs typeface="Calibri" panose="020F0502020204030204" pitchFamily="34" charset="0"/>
                        </a:rPr>
                        <a:t>10</a:t>
                      </a:r>
                      <a:r>
                        <a:rPr lang="en-US" sz="1800" baseline="0" dirty="0">
                          <a:latin typeface="Calibri" panose="020F0502020204030204" pitchFamily="34" charset="0"/>
                          <a:cs typeface="Calibri" panose="020F0502020204030204" pitchFamily="34" charset="0"/>
                        </a:rPr>
                        <a:t> minutes</a:t>
                      </a:r>
                      <a:endParaRPr lang="en-US" sz="1800" dirty="0">
                        <a:latin typeface="Calibri" panose="020F0502020204030204" pitchFamily="34" charset="0"/>
                        <a:cs typeface="Calibri" panose="020F0502020204030204" pitchFamily="34" charset="0"/>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tc>
                <a:extLst>
                  <a:ext uri="{0D108BD9-81ED-4DB2-BD59-A6C34878D82A}">
                    <a16:rowId xmlns:a16="http://schemas.microsoft.com/office/drawing/2014/main" val="10005"/>
                  </a:ext>
                </a:extLst>
              </a:tr>
              <a:tr h="596917">
                <a:tc gridSpan="4">
                  <a:txBody>
                    <a:bodyPr/>
                    <a:lstStyle/>
                    <a:p>
                      <a:pPr algn="ctr"/>
                      <a:r>
                        <a:rPr lang="en-US" sz="1900" b="1" dirty="0">
                          <a:latin typeface="Calibri" panose="020F0502020204030204" pitchFamily="34" charset="0"/>
                          <a:cs typeface="Calibri" panose="020F0502020204030204" pitchFamily="34" charset="0"/>
                        </a:rPr>
                        <a:t>Total allowable time – 35 minutes</a:t>
                      </a:r>
                    </a:p>
                    <a:p>
                      <a:endParaRPr lang="en-US" sz="1900" dirty="0">
                        <a:latin typeface="Calibri" panose="020F0502020204030204" pitchFamily="34" charset="0"/>
                        <a:cs typeface="Calibri" panose="020F0502020204030204" pitchFamily="34" charset="0"/>
                      </a:endParaRPr>
                    </a:p>
                  </a:txBody>
                  <a:tcPr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6"/>
                  </a:ext>
                </a:extLst>
              </a:tr>
            </a:tbl>
          </a:graphicData>
        </a:graphic>
      </p:graphicFrame>
      <p:sp>
        <p:nvSpPr>
          <p:cNvPr id="6659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E6170428-7EFE-4637-B1C4-91F7ACEB594B}" type="slidenum">
              <a:rPr lang="en-US" altLang="en-US" smtClean="0">
                <a:solidFill>
                  <a:srgbClr val="FEFEFE"/>
                </a:solidFill>
              </a:rPr>
              <a:pPr/>
              <a:t>123</a:t>
            </a:fld>
            <a:endParaRPr lang="en-US" altLang="en-US">
              <a:solidFill>
                <a:srgbClr val="FEFEFE"/>
              </a:solidFill>
            </a:endParaRPr>
          </a:p>
        </p:txBody>
      </p:sp>
    </p:spTree>
    <p:extLst>
      <p:ext uri="{BB962C8B-B14F-4D97-AF65-F5344CB8AC3E}">
        <p14:creationId xmlns:p14="http://schemas.microsoft.com/office/powerpoint/2010/main" val="16967255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2"/>
          <p:cNvSpPr txBox="1">
            <a:spLocks noChangeArrowheads="1"/>
          </p:cNvSpPr>
          <p:nvPr/>
        </p:nvSpPr>
        <p:spPr bwMode="auto">
          <a:xfrm>
            <a:off x="952500" y="269047"/>
            <a:ext cx="7239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800" b="1" dirty="0"/>
              <a:t>Test Administration Procedures</a:t>
            </a:r>
          </a:p>
          <a:p>
            <a:pPr algn="ctr"/>
            <a:r>
              <a:rPr lang="en-US" altLang="en-US" sz="2800" b="1" dirty="0"/>
              <a:t>Writing </a:t>
            </a:r>
          </a:p>
          <a:p>
            <a:pPr algn="ctr"/>
            <a:r>
              <a:rPr lang="en-US" altLang="en-US" sz="2400" b="1" dirty="0"/>
              <a:t>Grades 2, 3, 4-5, 6-8, and 9-12 – Tier A</a:t>
            </a:r>
          </a:p>
          <a:p>
            <a:pPr algn="ctr"/>
            <a:endParaRPr lang="en-US" altLang="en-US" sz="3200" b="1" dirty="0"/>
          </a:p>
        </p:txBody>
      </p:sp>
      <p:graphicFrame>
        <p:nvGraphicFramePr>
          <p:cNvPr id="3" name="Table 2"/>
          <p:cNvGraphicFramePr>
            <a:graphicFrameLocks noGrp="1"/>
          </p:cNvGraphicFramePr>
          <p:nvPr>
            <p:extLst>
              <p:ext uri="{D42A27DB-BD31-4B8C-83A1-F6EECF244321}">
                <p14:modId xmlns:p14="http://schemas.microsoft.com/office/powerpoint/2010/main" val="2357401087"/>
              </p:ext>
            </p:extLst>
          </p:nvPr>
        </p:nvGraphicFramePr>
        <p:xfrm>
          <a:off x="381000" y="1828802"/>
          <a:ext cx="8458201" cy="4481847"/>
        </p:xfrm>
        <a:graphic>
          <a:graphicData uri="http://schemas.openxmlformats.org/drawingml/2006/table">
            <a:tbl>
              <a:tblPr firstRow="1" bandRow="1">
                <a:tableStyleId>{5C22544A-7EE6-4342-B048-85BDC9FD1C3A}</a:tableStyleId>
              </a:tblPr>
              <a:tblGrid>
                <a:gridCol w="1236812">
                  <a:extLst>
                    <a:ext uri="{9D8B030D-6E8A-4147-A177-3AD203B41FA5}">
                      <a16:colId xmlns:a16="http://schemas.microsoft.com/office/drawing/2014/main" val="20000"/>
                    </a:ext>
                  </a:extLst>
                </a:gridCol>
                <a:gridCol w="3311467">
                  <a:extLst>
                    <a:ext uri="{9D8B030D-6E8A-4147-A177-3AD203B41FA5}">
                      <a16:colId xmlns:a16="http://schemas.microsoft.com/office/drawing/2014/main" val="20001"/>
                    </a:ext>
                  </a:extLst>
                </a:gridCol>
                <a:gridCol w="1615835">
                  <a:extLst>
                    <a:ext uri="{9D8B030D-6E8A-4147-A177-3AD203B41FA5}">
                      <a16:colId xmlns:a16="http://schemas.microsoft.com/office/drawing/2014/main" val="20002"/>
                    </a:ext>
                  </a:extLst>
                </a:gridCol>
                <a:gridCol w="2294087">
                  <a:extLst>
                    <a:ext uri="{9D8B030D-6E8A-4147-A177-3AD203B41FA5}">
                      <a16:colId xmlns:a16="http://schemas.microsoft.com/office/drawing/2014/main" val="20003"/>
                    </a:ext>
                  </a:extLst>
                </a:gridCol>
              </a:tblGrid>
              <a:tr h="640060">
                <a:tc gridSpan="4">
                  <a:txBody>
                    <a:bodyPr/>
                    <a:lstStyle/>
                    <a:p>
                      <a:pPr algn="ctr"/>
                      <a:r>
                        <a:rPr lang="en-US" sz="1900" dirty="0">
                          <a:solidFill>
                            <a:schemeClr val="tx1"/>
                          </a:solidFill>
                        </a:rPr>
                        <a:t>Organization,</a:t>
                      </a:r>
                      <a:r>
                        <a:rPr lang="en-US" sz="1900" baseline="0" dirty="0">
                          <a:solidFill>
                            <a:schemeClr val="tx1"/>
                          </a:solidFill>
                        </a:rPr>
                        <a:t> Content, and Timing Guidelines Per Task</a:t>
                      </a:r>
                      <a:endParaRPr lang="en-US" sz="1900" dirty="0">
                        <a:solidFill>
                          <a:schemeClr val="tx1"/>
                        </a:solidFill>
                      </a:endParaRPr>
                    </a:p>
                  </a:txBody>
                  <a:tcPr marT="45711" marB="45711">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825984">
                <a:tc>
                  <a:txBody>
                    <a:bodyPr/>
                    <a:lstStyle/>
                    <a:p>
                      <a:endParaRPr lang="en-US" sz="1800" dirty="0">
                        <a:latin typeface="Calibri" panose="020F0502020204030204" pitchFamily="34" charset="0"/>
                        <a:cs typeface="Calibri" panose="020F0502020204030204" pitchFamily="34" charset="0"/>
                      </a:endParaRPr>
                    </a:p>
                  </a:txBody>
                  <a:tcPr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Calibri" panose="020F0502020204030204" pitchFamily="34" charset="0"/>
                          <a:cs typeface="Calibri" panose="020F0502020204030204" pitchFamily="34" charset="0"/>
                        </a:rPr>
                        <a:t>WIDA</a:t>
                      </a:r>
                      <a:r>
                        <a:rPr lang="en-US" sz="1800" b="1" baseline="0" dirty="0">
                          <a:latin typeface="Calibri" panose="020F0502020204030204" pitchFamily="34" charset="0"/>
                          <a:cs typeface="Calibri" panose="020F0502020204030204" pitchFamily="34" charset="0"/>
                        </a:rPr>
                        <a:t> English Language Development Standard</a:t>
                      </a:r>
                      <a:endParaRPr lang="en-US" sz="1800" b="1" dirty="0">
                        <a:latin typeface="Calibri" panose="020F0502020204030204" pitchFamily="34" charset="0"/>
                        <a:cs typeface="Calibri" panose="020F0502020204030204" pitchFamily="34" charset="0"/>
                      </a:endParaRPr>
                    </a:p>
                  </a:txBody>
                  <a:tcPr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Calibri" panose="020F0502020204030204" pitchFamily="34" charset="0"/>
                          <a:cs typeface="Calibri" panose="020F0502020204030204" pitchFamily="34" charset="0"/>
                        </a:rPr>
                        <a:t>Time</a:t>
                      </a:r>
                    </a:p>
                  </a:txBody>
                  <a:tcPr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Calibri" panose="020F0502020204030204" pitchFamily="34" charset="0"/>
                          <a:cs typeface="Calibri" panose="020F0502020204030204" pitchFamily="34" charset="0"/>
                        </a:rPr>
                        <a:t>Extra Time</a:t>
                      </a:r>
                    </a:p>
                  </a:txBody>
                  <a:tcPr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5375">
                <a:tc>
                  <a:txBody>
                    <a:bodyPr/>
                    <a:lstStyle/>
                    <a:p>
                      <a:pPr algn="ctr"/>
                      <a:r>
                        <a:rPr lang="en-US" sz="1800" dirty="0">
                          <a:latin typeface="Calibri" panose="020F0502020204030204" pitchFamily="34" charset="0"/>
                          <a:cs typeface="Calibri" panose="020F0502020204030204" pitchFamily="34" charset="0"/>
                        </a:rPr>
                        <a:t>Part A</a:t>
                      </a:r>
                    </a:p>
                  </a:txBody>
                  <a:tcPr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Calibri" panose="020F0502020204030204" pitchFamily="34" charset="0"/>
                          <a:cs typeface="Calibri" panose="020F0502020204030204" pitchFamily="34" charset="0"/>
                        </a:rPr>
                        <a:t>Social and Instructional</a:t>
                      </a:r>
                      <a:r>
                        <a:rPr lang="en-US" sz="1800" baseline="0" dirty="0">
                          <a:latin typeface="Calibri" panose="020F0502020204030204" pitchFamily="34" charset="0"/>
                          <a:cs typeface="Calibri" panose="020F0502020204030204" pitchFamily="34" charset="0"/>
                        </a:rPr>
                        <a:t> Language</a:t>
                      </a:r>
                      <a:endParaRPr lang="en-US" sz="1800" dirty="0">
                        <a:latin typeface="Calibri" panose="020F0502020204030204" pitchFamily="34" charset="0"/>
                        <a:cs typeface="Calibri" panose="020F0502020204030204" pitchFamily="34" charset="0"/>
                      </a:endParaRPr>
                    </a:p>
                  </a:txBody>
                  <a:tcPr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Calibri" panose="020F0502020204030204" pitchFamily="34" charset="0"/>
                          <a:cs typeface="Calibri" panose="020F0502020204030204" pitchFamily="34" charset="0"/>
                        </a:rPr>
                        <a:t>15 minutes</a:t>
                      </a:r>
                    </a:p>
                  </a:txBody>
                  <a:tcPr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5 minutes</a:t>
                      </a:r>
                      <a:r>
                        <a:rPr lang="en-US" sz="1800" baseline="0" dirty="0">
                          <a:latin typeface="Calibri" panose="020F0502020204030204" pitchFamily="34" charset="0"/>
                          <a:cs typeface="Calibri" panose="020F0502020204030204" pitchFamily="34" charset="0"/>
                        </a:rPr>
                        <a:t> if needed </a:t>
                      </a:r>
                      <a:endParaRPr lang="en-US" sz="1800" dirty="0">
                        <a:latin typeface="Calibri" panose="020F0502020204030204" pitchFamily="34" charset="0"/>
                        <a:cs typeface="Calibri" panose="020F0502020204030204" pitchFamily="34" charset="0"/>
                      </a:endParaRPr>
                    </a:p>
                  </a:txBody>
                  <a:tcPr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25984">
                <a:tc>
                  <a:txBody>
                    <a:bodyPr/>
                    <a:lstStyle/>
                    <a:p>
                      <a:pPr algn="ctr"/>
                      <a:r>
                        <a:rPr lang="en-US" sz="1800" dirty="0">
                          <a:latin typeface="Calibri" panose="020F0502020204030204" pitchFamily="34" charset="0"/>
                          <a:cs typeface="Calibri" panose="020F0502020204030204" pitchFamily="34" charset="0"/>
                        </a:rPr>
                        <a:t>Part B</a:t>
                      </a:r>
                    </a:p>
                  </a:txBody>
                  <a:tcPr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Language</a:t>
                      </a:r>
                      <a:r>
                        <a:rPr lang="en-US" sz="1800" baseline="0" dirty="0">
                          <a:latin typeface="Calibri" panose="020F0502020204030204" pitchFamily="34" charset="0"/>
                          <a:cs typeface="Calibri" panose="020F0502020204030204" pitchFamily="34" charset="0"/>
                        </a:rPr>
                        <a:t> of Language Arts</a:t>
                      </a:r>
                      <a:endParaRPr lang="en-US" sz="1800" dirty="0">
                        <a:latin typeface="Calibri" panose="020F0502020204030204" pitchFamily="34" charset="0"/>
                        <a:cs typeface="Calibri" panose="020F0502020204030204" pitchFamily="34" charset="0"/>
                      </a:endParaRPr>
                    </a:p>
                  </a:txBody>
                  <a:tcPr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Calibri" panose="020F0502020204030204" pitchFamily="34" charset="0"/>
                          <a:cs typeface="Calibri" panose="020F0502020204030204" pitchFamily="34" charset="0"/>
                        </a:rPr>
                        <a:t>15 minutes</a:t>
                      </a:r>
                    </a:p>
                  </a:txBody>
                  <a:tcPr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5</a:t>
                      </a:r>
                      <a:r>
                        <a:rPr lang="en-US" sz="1800" baseline="0" dirty="0">
                          <a:latin typeface="Calibri" panose="020F0502020204030204" pitchFamily="34" charset="0"/>
                          <a:cs typeface="Calibri" panose="020F0502020204030204" pitchFamily="34" charset="0"/>
                        </a:rPr>
                        <a:t> minutes if needed</a:t>
                      </a:r>
                      <a:endParaRPr lang="en-US" sz="1800" dirty="0">
                        <a:latin typeface="Calibri" panose="020F0502020204030204" pitchFamily="34" charset="0"/>
                        <a:cs typeface="Calibri" panose="020F0502020204030204" pitchFamily="34" charset="0"/>
                      </a:endParaRPr>
                    </a:p>
                  </a:txBody>
                  <a:tcPr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22941">
                <a:tc>
                  <a:txBody>
                    <a:bodyPr/>
                    <a:lstStyle/>
                    <a:p>
                      <a:pPr algn="ctr"/>
                      <a:r>
                        <a:rPr lang="en-US" sz="1800" dirty="0">
                          <a:latin typeface="Calibri" panose="020F0502020204030204" pitchFamily="34" charset="0"/>
                          <a:cs typeface="Calibri" panose="020F0502020204030204" pitchFamily="34" charset="0"/>
                        </a:rPr>
                        <a:t>Part C</a:t>
                      </a:r>
                    </a:p>
                  </a:txBody>
                  <a:tcPr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Language of Math/Language</a:t>
                      </a:r>
                      <a:r>
                        <a:rPr lang="en-US" sz="1800" baseline="0" dirty="0">
                          <a:latin typeface="Calibri" panose="020F0502020204030204" pitchFamily="34" charset="0"/>
                          <a:cs typeface="Calibri" panose="020F0502020204030204" pitchFamily="34" charset="0"/>
                        </a:rPr>
                        <a:t> of Science</a:t>
                      </a:r>
                      <a:endParaRPr lang="en-US" sz="1800" dirty="0">
                        <a:latin typeface="Calibri" panose="020F0502020204030204" pitchFamily="34" charset="0"/>
                        <a:cs typeface="Calibri" panose="020F0502020204030204" pitchFamily="34" charset="0"/>
                      </a:endParaRPr>
                    </a:p>
                    <a:p>
                      <a:pPr algn="ctr"/>
                      <a:endParaRPr lang="en-US" sz="1800" dirty="0">
                        <a:latin typeface="Calibri" panose="020F0502020204030204" pitchFamily="34" charset="0"/>
                        <a:cs typeface="Calibri" panose="020F0502020204030204" pitchFamily="34" charset="0"/>
                      </a:endParaRPr>
                    </a:p>
                  </a:txBody>
                  <a:tcPr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Calibri" panose="020F0502020204030204" pitchFamily="34" charset="0"/>
                          <a:cs typeface="Calibri" panose="020F0502020204030204" pitchFamily="34" charset="0"/>
                        </a:rPr>
                        <a:t>15 minutes</a:t>
                      </a:r>
                    </a:p>
                  </a:txBody>
                  <a:tcPr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5 minutes if needed</a:t>
                      </a:r>
                    </a:p>
                  </a:txBody>
                  <a:tcPr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79101">
                <a:tc gridSpan="4">
                  <a:txBody>
                    <a:bodyPr/>
                    <a:lstStyle/>
                    <a:p>
                      <a:pPr algn="ctr"/>
                      <a:r>
                        <a:rPr lang="en-US" sz="1800" dirty="0">
                          <a:latin typeface="Calibri" panose="020F0502020204030204" pitchFamily="34" charset="0"/>
                          <a:cs typeface="Calibri" panose="020F0502020204030204" pitchFamily="34" charset="0"/>
                        </a:rPr>
                        <a:t>No additional</a:t>
                      </a:r>
                      <a:r>
                        <a:rPr lang="en-US" sz="1800" baseline="0" dirty="0">
                          <a:latin typeface="Calibri" panose="020F0502020204030204" pitchFamily="34" charset="0"/>
                          <a:cs typeface="Calibri" panose="020F0502020204030204" pitchFamily="34" charset="0"/>
                        </a:rPr>
                        <a:t> time is allowed beyond the extra time allotted for each part of the test</a:t>
                      </a:r>
                    </a:p>
                    <a:p>
                      <a:pPr algn="ctr"/>
                      <a:r>
                        <a:rPr lang="en-US" sz="1800" b="1" baseline="0" dirty="0">
                          <a:latin typeface="Calibri" panose="020F0502020204030204" pitchFamily="34" charset="0"/>
                          <a:cs typeface="Calibri" panose="020F0502020204030204" pitchFamily="34" charset="0"/>
                        </a:rPr>
                        <a:t>Total allowable time – 60 minutes</a:t>
                      </a:r>
                      <a:endParaRPr lang="en-US" sz="1800" b="1" dirty="0">
                        <a:latin typeface="Calibri" panose="020F0502020204030204" pitchFamily="34" charset="0"/>
                        <a:cs typeface="Calibri" panose="020F0502020204030204" pitchFamily="34" charset="0"/>
                      </a:endParaRPr>
                    </a:p>
                  </a:txBody>
                  <a:tcPr marT="45711" marB="457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5"/>
                  </a:ext>
                </a:extLst>
              </a:tr>
            </a:tbl>
          </a:graphicData>
        </a:graphic>
      </p:graphicFrame>
      <p:sp>
        <p:nvSpPr>
          <p:cNvPr id="6762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9A7825A4-8B55-43B8-9EEF-86D67CB611C3}" type="slidenum">
              <a:rPr lang="en-US" altLang="en-US" smtClean="0">
                <a:solidFill>
                  <a:srgbClr val="FEFEFE"/>
                </a:solidFill>
              </a:rPr>
              <a:pPr/>
              <a:t>124</a:t>
            </a:fld>
            <a:endParaRPr lang="en-US" altLang="en-US">
              <a:solidFill>
                <a:srgbClr val="FEFEFE"/>
              </a:solidFill>
            </a:endParaRPr>
          </a:p>
        </p:txBody>
      </p:sp>
    </p:spTree>
    <p:extLst>
      <p:ext uri="{BB962C8B-B14F-4D97-AF65-F5344CB8AC3E}">
        <p14:creationId xmlns:p14="http://schemas.microsoft.com/office/powerpoint/2010/main" val="4396971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67646038"/>
              </p:ext>
            </p:extLst>
          </p:nvPr>
        </p:nvGraphicFramePr>
        <p:xfrm>
          <a:off x="152399" y="1602214"/>
          <a:ext cx="8839201" cy="4704940"/>
        </p:xfrm>
        <a:graphic>
          <a:graphicData uri="http://schemas.openxmlformats.org/drawingml/2006/table">
            <a:tbl>
              <a:tblPr firstRow="1" bandRow="1">
                <a:tableStyleId>{5C22544A-7EE6-4342-B048-85BDC9FD1C3A}</a:tableStyleId>
              </a:tblPr>
              <a:tblGrid>
                <a:gridCol w="1584387">
                  <a:extLst>
                    <a:ext uri="{9D8B030D-6E8A-4147-A177-3AD203B41FA5}">
                      <a16:colId xmlns:a16="http://schemas.microsoft.com/office/drawing/2014/main" val="20000"/>
                    </a:ext>
                  </a:extLst>
                </a:gridCol>
                <a:gridCol w="3168769">
                  <a:extLst>
                    <a:ext uri="{9D8B030D-6E8A-4147-A177-3AD203B41FA5}">
                      <a16:colId xmlns:a16="http://schemas.microsoft.com/office/drawing/2014/main" val="20001"/>
                    </a:ext>
                  </a:extLst>
                </a:gridCol>
                <a:gridCol w="1688621">
                  <a:extLst>
                    <a:ext uri="{9D8B030D-6E8A-4147-A177-3AD203B41FA5}">
                      <a16:colId xmlns:a16="http://schemas.microsoft.com/office/drawing/2014/main" val="20002"/>
                    </a:ext>
                  </a:extLst>
                </a:gridCol>
                <a:gridCol w="2397424">
                  <a:extLst>
                    <a:ext uri="{9D8B030D-6E8A-4147-A177-3AD203B41FA5}">
                      <a16:colId xmlns:a16="http://schemas.microsoft.com/office/drawing/2014/main" val="20003"/>
                    </a:ext>
                  </a:extLst>
                </a:gridCol>
              </a:tblGrid>
              <a:tr h="589789">
                <a:tc gridSpan="4">
                  <a:txBody>
                    <a:bodyPr/>
                    <a:lstStyle/>
                    <a:p>
                      <a:pPr algn="ctr"/>
                      <a:r>
                        <a:rPr lang="en-US" sz="1800" dirty="0">
                          <a:solidFill>
                            <a:schemeClr val="tx1"/>
                          </a:solidFill>
                          <a:latin typeface="Calibri" panose="020F0502020204030204" pitchFamily="34" charset="0"/>
                          <a:cs typeface="Calibri" panose="020F0502020204030204" pitchFamily="34" charset="0"/>
                        </a:rPr>
                        <a:t>Organization,</a:t>
                      </a:r>
                      <a:r>
                        <a:rPr lang="en-US" sz="1800" baseline="0" dirty="0">
                          <a:solidFill>
                            <a:schemeClr val="tx1"/>
                          </a:solidFill>
                          <a:latin typeface="Calibri" panose="020F0502020204030204" pitchFamily="34" charset="0"/>
                          <a:cs typeface="Calibri" panose="020F0502020204030204" pitchFamily="34" charset="0"/>
                        </a:rPr>
                        <a:t> Content, and Timing Guidelines Per Task</a:t>
                      </a:r>
                      <a:endParaRPr lang="en-US" sz="1800" dirty="0">
                        <a:solidFill>
                          <a:schemeClr val="tx1"/>
                        </a:solidFill>
                        <a:latin typeface="Calibri" panose="020F0502020204030204" pitchFamily="34" charset="0"/>
                        <a:cs typeface="Calibri" panose="020F0502020204030204" pitchFamily="34" charset="0"/>
                      </a:endParaRPr>
                    </a:p>
                  </a:txBody>
                  <a:tcPr marT="45727" marB="45727">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761244">
                <a:tc>
                  <a:txBody>
                    <a:bodyPr/>
                    <a:lstStyle/>
                    <a:p>
                      <a:endParaRPr lang="en-US" sz="1800" dirty="0">
                        <a:latin typeface="Arial" panose="020B0604020202020204" pitchFamily="34" charset="0"/>
                        <a:cs typeface="Arial" panose="020B0604020202020204" pitchFamily="34" charset="0"/>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latin typeface="Arial" panose="020B0604020202020204" pitchFamily="34" charset="0"/>
                          <a:cs typeface="Arial" panose="020B0604020202020204" pitchFamily="34" charset="0"/>
                        </a:rPr>
                        <a:t>WIDA</a:t>
                      </a:r>
                      <a:r>
                        <a:rPr lang="en-US" sz="1800" b="0" baseline="0" dirty="0">
                          <a:latin typeface="Arial" panose="020B0604020202020204" pitchFamily="34" charset="0"/>
                          <a:cs typeface="Arial" panose="020B0604020202020204" pitchFamily="34" charset="0"/>
                        </a:rPr>
                        <a:t> English Language Development Standard</a:t>
                      </a:r>
                      <a:endParaRPr lang="en-US" sz="1800" b="0" dirty="0">
                        <a:latin typeface="Arial" panose="020B0604020202020204" pitchFamily="34" charset="0"/>
                        <a:cs typeface="Arial" panose="020B0604020202020204" pitchFamily="34" charset="0"/>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latin typeface="Arial" panose="020B0604020202020204" pitchFamily="34" charset="0"/>
                          <a:cs typeface="Arial" panose="020B0604020202020204" pitchFamily="34" charset="0"/>
                        </a:rPr>
                        <a:t>Time</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latin typeface="Calibri" panose="020F0502020204030204" pitchFamily="34" charset="0"/>
                          <a:cs typeface="Calibri" panose="020F0502020204030204" pitchFamily="34" charset="0"/>
                        </a:rPr>
                        <a:t>Extra Time</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85573">
                <a:tc>
                  <a:txBody>
                    <a:bodyPr/>
                    <a:lstStyle/>
                    <a:p>
                      <a:pPr algn="ctr"/>
                      <a:r>
                        <a:rPr lang="en-US" sz="1800" dirty="0">
                          <a:latin typeface="Arial" panose="020B0604020202020204" pitchFamily="34" charset="0"/>
                          <a:cs typeface="Arial" panose="020B0604020202020204" pitchFamily="34" charset="0"/>
                        </a:rPr>
                        <a:t>Part A</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Arial" panose="020B0604020202020204" pitchFamily="34" charset="0"/>
                          <a:cs typeface="Arial" panose="020B0604020202020204" pitchFamily="34" charset="0"/>
                        </a:rPr>
                        <a:t>Social and Instructional</a:t>
                      </a:r>
                      <a:r>
                        <a:rPr lang="en-US" sz="1800" baseline="0" dirty="0">
                          <a:latin typeface="Arial" panose="020B0604020202020204" pitchFamily="34" charset="0"/>
                          <a:cs typeface="Arial" panose="020B0604020202020204" pitchFamily="34" charset="0"/>
                        </a:rPr>
                        <a:t> Language</a:t>
                      </a:r>
                      <a:endParaRPr lang="en-US" sz="1800" dirty="0">
                        <a:latin typeface="Arial" panose="020B0604020202020204" pitchFamily="34" charset="0"/>
                        <a:cs typeface="Arial" panose="020B0604020202020204" pitchFamily="34" charset="0"/>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Arial" panose="020B0604020202020204" pitchFamily="34" charset="0"/>
                          <a:cs typeface="Arial" panose="020B0604020202020204" pitchFamily="34" charset="0"/>
                        </a:rPr>
                        <a:t>10 minutes</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Additional five (5) minutes to finish writing may be given to the students</a:t>
                      </a:r>
                      <a:r>
                        <a:rPr lang="en-US" sz="1800" baseline="0" dirty="0">
                          <a:latin typeface="Calibri" panose="020F0502020204030204" pitchFamily="34" charset="0"/>
                          <a:cs typeface="Calibri" panose="020F0502020204030204" pitchFamily="34" charset="0"/>
                        </a:rPr>
                        <a:t> </a:t>
                      </a:r>
                      <a:r>
                        <a:rPr lang="en-US" sz="1800" b="1" baseline="0" dirty="0">
                          <a:latin typeface="Calibri" panose="020F0502020204030204" pitchFamily="34" charset="0"/>
                          <a:cs typeface="Calibri" panose="020F0502020204030204" pitchFamily="34" charset="0"/>
                        </a:rPr>
                        <a:t>at the end of Part C</a:t>
                      </a:r>
                      <a:endParaRPr lang="en-US" sz="1800" b="1" dirty="0">
                        <a:latin typeface="Calibri" panose="020F0502020204030204" pitchFamily="34" charset="0"/>
                        <a:cs typeface="Calibri" panose="020F0502020204030204" pitchFamily="34" charset="0"/>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61244">
                <a:tc>
                  <a:txBody>
                    <a:bodyPr/>
                    <a:lstStyle/>
                    <a:p>
                      <a:pPr algn="ctr"/>
                      <a:r>
                        <a:rPr lang="en-US" sz="1800" dirty="0">
                          <a:latin typeface="Arial" panose="020B0604020202020204" pitchFamily="34" charset="0"/>
                          <a:cs typeface="Arial" panose="020B0604020202020204" pitchFamily="34" charset="0"/>
                        </a:rPr>
                        <a:t>Part B</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Language of Math/Language of Science</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Arial" panose="020B0604020202020204" pitchFamily="34" charset="0"/>
                          <a:cs typeface="Arial" panose="020B0604020202020204" pitchFamily="34" charset="0"/>
                        </a:rPr>
                        <a:t>20 minutes</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310653">
                <a:tc>
                  <a:txBody>
                    <a:bodyPr/>
                    <a:lstStyle/>
                    <a:p>
                      <a:pPr algn="ctr"/>
                      <a:r>
                        <a:rPr lang="en-US" sz="1800" dirty="0">
                          <a:latin typeface="Arial" panose="020B0604020202020204" pitchFamily="34" charset="0"/>
                          <a:cs typeface="Arial" panose="020B0604020202020204" pitchFamily="34" charset="0"/>
                        </a:rPr>
                        <a:t>Part C</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Integrated Task (Language</a:t>
                      </a:r>
                      <a:r>
                        <a:rPr lang="en-US" sz="1800" baseline="0" dirty="0">
                          <a:latin typeface="Arial" panose="020B0604020202020204" pitchFamily="34" charset="0"/>
                          <a:cs typeface="Arial" panose="020B0604020202020204" pitchFamily="34" charset="0"/>
                        </a:rPr>
                        <a:t> of Language Arts/Language of Social Studies/Social and Instructional Language)</a:t>
                      </a:r>
                      <a:endParaRPr lang="en-US" sz="1800" dirty="0">
                        <a:latin typeface="Arial" panose="020B0604020202020204" pitchFamily="34" charset="0"/>
                        <a:cs typeface="Arial" panose="020B0604020202020204" pitchFamily="34" charset="0"/>
                      </a:endParaRPr>
                    </a:p>
                    <a:p>
                      <a:pPr algn="ctr"/>
                      <a:endParaRPr lang="en-US" sz="1800" dirty="0">
                        <a:latin typeface="Arial" panose="020B0604020202020204" pitchFamily="34" charset="0"/>
                        <a:cs typeface="Arial" panose="020B0604020202020204" pitchFamily="34" charset="0"/>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Arial" panose="020B0604020202020204" pitchFamily="34" charset="0"/>
                          <a:cs typeface="Arial" panose="020B0604020202020204" pitchFamily="34" charset="0"/>
                        </a:rPr>
                        <a:t>30 minutes</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89515">
                <a:tc gridSpan="4">
                  <a:txBody>
                    <a:bodyPr/>
                    <a:lstStyle/>
                    <a:p>
                      <a:pPr algn="ctr"/>
                      <a:r>
                        <a:rPr lang="en-US" sz="1800" b="1" dirty="0">
                          <a:latin typeface="Arial" panose="020B0604020202020204" pitchFamily="34" charset="0"/>
                          <a:cs typeface="Arial" panose="020B0604020202020204" pitchFamily="34" charset="0"/>
                        </a:rPr>
                        <a:t>Total allowable time – 65 minutes</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5"/>
                  </a:ext>
                </a:extLst>
              </a:tr>
            </a:tbl>
          </a:graphicData>
        </a:graphic>
      </p:graphicFrame>
      <p:sp>
        <p:nvSpPr>
          <p:cNvPr id="68640" name="TextBox 2"/>
          <p:cNvSpPr txBox="1">
            <a:spLocks noChangeArrowheads="1"/>
          </p:cNvSpPr>
          <p:nvPr/>
        </p:nvSpPr>
        <p:spPr bwMode="auto">
          <a:xfrm>
            <a:off x="146754" y="228600"/>
            <a:ext cx="808284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800" b="1" dirty="0">
                <a:latin typeface="Calibri" panose="020F0502020204030204" pitchFamily="34" charset="0"/>
                <a:cs typeface="Calibri" panose="020F0502020204030204" pitchFamily="34" charset="0"/>
              </a:rPr>
              <a:t>Test Administration Procedures</a:t>
            </a:r>
          </a:p>
          <a:p>
            <a:pPr algn="ctr"/>
            <a:r>
              <a:rPr lang="en-US" altLang="en-US" sz="2800" b="1" dirty="0">
                <a:latin typeface="Calibri" panose="020F0502020204030204" pitchFamily="34" charset="0"/>
                <a:cs typeface="Calibri" panose="020F0502020204030204" pitchFamily="34" charset="0"/>
              </a:rPr>
              <a:t>Writing </a:t>
            </a:r>
          </a:p>
          <a:p>
            <a:pPr algn="ctr"/>
            <a:r>
              <a:rPr lang="en-US" altLang="en-US" sz="2800" b="1" dirty="0">
                <a:latin typeface="Calibri" panose="020F0502020204030204" pitchFamily="34" charset="0"/>
                <a:cs typeface="Calibri" panose="020F0502020204030204" pitchFamily="34" charset="0"/>
              </a:rPr>
              <a:t>All Grades - Tier B/C</a:t>
            </a:r>
          </a:p>
          <a:p>
            <a:pPr algn="ctr"/>
            <a:endParaRPr lang="en-US" altLang="en-US" sz="3200" b="1" dirty="0"/>
          </a:p>
        </p:txBody>
      </p:sp>
      <p:sp>
        <p:nvSpPr>
          <p:cNvPr id="6864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08D1388D-EE40-426F-860F-DF203C5BD1B0}" type="slidenum">
              <a:rPr lang="en-US" altLang="en-US" smtClean="0">
                <a:solidFill>
                  <a:srgbClr val="FEFEFE"/>
                </a:solidFill>
              </a:rPr>
              <a:pPr/>
              <a:t>125</a:t>
            </a:fld>
            <a:endParaRPr lang="en-US" altLang="en-US">
              <a:solidFill>
                <a:srgbClr val="FEFEFE"/>
              </a:solidFill>
            </a:endParaRPr>
          </a:p>
        </p:txBody>
      </p:sp>
    </p:spTree>
    <p:extLst>
      <p:ext uri="{BB962C8B-B14F-4D97-AF65-F5344CB8AC3E}">
        <p14:creationId xmlns:p14="http://schemas.microsoft.com/office/powerpoint/2010/main" val="2550671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7145744" y="4876800"/>
            <a:ext cx="1182519" cy="1068081"/>
          </a:xfrm>
          <a:prstGeom prst="rect">
            <a:avLst/>
          </a:prstGeom>
        </p:spPr>
      </p:pic>
      <p:sp>
        <p:nvSpPr>
          <p:cNvPr id="32770" name="Rectangle 8"/>
          <p:cNvSpPr>
            <a:spLocks noGrp="1" noChangeArrowheads="1"/>
          </p:cNvSpPr>
          <p:nvPr>
            <p:ph type="title"/>
          </p:nvPr>
        </p:nvSpPr>
        <p:spPr>
          <a:xfrm>
            <a:off x="1196623" y="265906"/>
            <a:ext cx="6798734" cy="1303867"/>
          </a:xfrm>
        </p:spPr>
        <p:txBody>
          <a:bodyPr/>
          <a:lstStyle/>
          <a:p>
            <a:r>
              <a:rPr lang="en-US" sz="4000" dirty="0">
                <a:solidFill>
                  <a:schemeClr val="tx1"/>
                </a:solidFill>
                <a:latin typeface="Calibri" panose="020F0502020204030204" pitchFamily="34" charset="0"/>
                <a:cs typeface="Calibri" panose="020F0502020204030204" pitchFamily="34" charset="0"/>
              </a:rPr>
              <a:t>Monitoring the Writing Test</a:t>
            </a:r>
          </a:p>
        </p:txBody>
      </p:sp>
      <p:sp>
        <p:nvSpPr>
          <p:cNvPr id="12" name="Content Placeholder 11"/>
          <p:cNvSpPr>
            <a:spLocks noGrp="1"/>
          </p:cNvSpPr>
          <p:nvPr>
            <p:ph idx="1"/>
          </p:nvPr>
        </p:nvSpPr>
        <p:spPr>
          <a:xfrm>
            <a:off x="1075062" y="1552576"/>
            <a:ext cx="6798736" cy="3444997"/>
          </a:xfrm>
          <a:noFill/>
        </p:spPr>
        <p:txBody>
          <a:bodyPr>
            <a:normAutofit/>
          </a:bodyPr>
          <a:lstStyle/>
          <a:p>
            <a:pPr>
              <a:spcBef>
                <a:spcPts val="600"/>
              </a:spcBef>
              <a:spcAft>
                <a:spcPts val="600"/>
              </a:spcAft>
              <a:buFont typeface="Wingdings" panose="05000000000000000000" pitchFamily="2" charset="2"/>
              <a:buChar char="Ø"/>
            </a:pPr>
            <a:r>
              <a:rPr lang="en-US" sz="2800" dirty="0">
                <a:latin typeface="Calibri" panose="020F0502020204030204" pitchFamily="34" charset="0"/>
                <a:cs typeface="Calibri" panose="020F0502020204030204" pitchFamily="34" charset="0"/>
              </a:rPr>
              <a:t>Circulate the room to monitor students’ progress after 10 minutes and 30 minutes.</a:t>
            </a:r>
          </a:p>
          <a:p>
            <a:pPr>
              <a:spcBef>
                <a:spcPts val="600"/>
              </a:spcBef>
              <a:spcAft>
                <a:spcPts val="600"/>
              </a:spcAft>
              <a:buFont typeface="Wingdings" panose="05000000000000000000" pitchFamily="2" charset="2"/>
              <a:buChar char="Ø"/>
            </a:pPr>
            <a:r>
              <a:rPr lang="en-US" sz="2800" dirty="0">
                <a:latin typeface="Calibri" panose="020F0502020204030204" pitchFamily="34" charset="0"/>
                <a:cs typeface="Calibri" panose="020F0502020204030204" pitchFamily="34" charset="0"/>
              </a:rPr>
              <a:t>Perform check-ins as indicated by stop signs in the test booklets.</a:t>
            </a:r>
          </a:p>
          <a:p>
            <a:pPr lvl="1">
              <a:spcBef>
                <a:spcPts val="600"/>
              </a:spcBef>
              <a:spcAft>
                <a:spcPts val="600"/>
              </a:spcAft>
            </a:pPr>
            <a:r>
              <a:rPr lang="en-US" dirty="0">
                <a:latin typeface="Calibri" panose="020F0502020204030204" pitchFamily="34" charset="0"/>
                <a:cs typeface="Calibri" panose="020F0502020204030204" pitchFamily="34" charset="0"/>
              </a:rPr>
              <a:t>Whole group check-ins should be performed simultaneously with all students.</a:t>
            </a:r>
          </a:p>
          <a:p>
            <a:pPr lvl="1">
              <a:spcBef>
                <a:spcPts val="600"/>
              </a:spcBef>
              <a:spcAft>
                <a:spcPts val="600"/>
              </a:spcAft>
            </a:pPr>
            <a:r>
              <a:rPr lang="en-US" dirty="0">
                <a:latin typeface="Calibri" panose="020F0502020204030204" pitchFamily="34" charset="0"/>
                <a:cs typeface="Calibri" panose="020F0502020204030204" pitchFamily="34" charset="0"/>
              </a:rPr>
              <a:t>Individual check-ins occur when students raise their hand as they arrive at a stop sign.</a:t>
            </a:r>
          </a:p>
        </p:txBody>
      </p:sp>
      <p:sp>
        <p:nvSpPr>
          <p:cNvPr id="32771" name="Rectangle 9"/>
          <p:cNvSpPr>
            <a:spLocks noChangeArrowheads="1"/>
          </p:cNvSpPr>
          <p:nvPr/>
        </p:nvSpPr>
        <p:spPr bwMode="auto">
          <a:xfrm>
            <a:off x="1079869" y="1690689"/>
            <a:ext cx="38384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85763" indent="-385763">
              <a:spcBef>
                <a:spcPts val="450"/>
              </a:spcBef>
              <a:spcAft>
                <a:spcPts val="450"/>
              </a:spcAft>
              <a:buFont typeface="Arial" panose="020B0604020202020204" pitchFamily="34" charset="0"/>
              <a:buChar char="•"/>
            </a:pPr>
            <a:endParaRPr lang="en-US" sz="2400" dirty="0">
              <a:solidFill>
                <a:prstClr val="black"/>
              </a:solidFill>
              <a:cs typeface="ＭＳ Ｐゴシック" charset="0"/>
            </a:endParaRPr>
          </a:p>
        </p:txBody>
      </p:sp>
      <p:pic>
        <p:nvPicPr>
          <p:cNvPr id="6" name="Picture 5">
            <a:extLst>
              <a:ext uri="{FF2B5EF4-FFF2-40B4-BE49-F238E27FC236}">
                <a16:creationId xmlns:a16="http://schemas.microsoft.com/office/drawing/2014/main" id="{FF7F9F52-AC5A-9249-9DB3-E96AB5FD63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1400" y="6284243"/>
            <a:ext cx="1501264" cy="435969"/>
          </a:xfrm>
          <a:prstGeom prst="rect">
            <a:avLst/>
          </a:prstGeom>
          <a:ln>
            <a:noFill/>
          </a:ln>
          <a:effectLst>
            <a:outerShdw sx="1000" sy="1000" algn="tl" rotWithShape="0">
              <a:srgbClr val="333333"/>
            </a:outerShdw>
          </a:effectLst>
        </p:spPr>
      </p:pic>
    </p:spTree>
    <p:custDataLst>
      <p:tags r:id="rId1"/>
    </p:custDataLst>
    <p:extLst>
      <p:ext uri="{BB962C8B-B14F-4D97-AF65-F5344CB8AC3E}">
        <p14:creationId xmlns:p14="http://schemas.microsoft.com/office/powerpoint/2010/main" val="26118163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descr="https://dl.boxcloud.com/api/2.0/internal_files/307789990449/versions/324254803425/representations/jpg_paged_2048x2048/content/1.jpg?access_token=1!rd0DAJqcISvumzjaBsRk3dM78umIY4-9_1ToXmHRHu471h7gvz1EyRrVd0XlBT8c7to9EB-a6h8SLIYQqrV973A4nxzyPSS_6RFoKCDAvo9qLJm5ghsWckihkh2dk_jFVA_BfB533pX_p9zMBV33wpj4yz7Imkxjy4b_cXO2_8W6P_RqAJ_fcNxJ-pmWJzvhw2_o5zf7kQQ4g4vfGwOsEcZvyATMidTQ1bge61SPHNfHoNUjUUkr9Z5Kch5-YZEJFsIr8qJzO1DDPX63PNW5JgWm3RkhkuvdCA95M53DcsT-kr0GS1Y19Og5XgJl-D0biDa0MDlJEhNf2Bns8X5EuSWRdb_gPm9E1Ana071UPdvlyNfRgcyYTzAyD94WeT8E164jO_LIb5WecZWCAOHZ2jvjYxtUQXuxPRz1x1vBSA-j9i2-hhP0KVvkOcQ_rqCYMl-9_vgkWbyT1cXGj17qPsPe7z-rM7-fQ9eZCU3KFvxaL77EZUCqM47XCBpGNOw49T_JGRNhP2wRf3XKY_gZZdTX8mrwWk0zu3FxbyvzeoGrWlOJUkGs65ZjZsMXzBfbAQ..&amp;shared_link=https%3A%2F%2Fuwmadison.app.box.com%2Fs%2F2hj37gajhs1wy58uh70t004q023t86w0&amp;box_client_name=box-content-preview&amp;box_client_version=1.5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015" y="4586123"/>
            <a:ext cx="1555377" cy="155537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4294967295"/>
          </p:nvPr>
        </p:nvSpPr>
        <p:spPr>
          <a:xfrm>
            <a:off x="0" y="1690688"/>
            <a:ext cx="8462963" cy="4265612"/>
          </a:xfrm>
        </p:spPr>
        <p:txBody>
          <a:bodyPr/>
          <a:lstStyle/>
          <a:p>
            <a:pPr>
              <a:buFont typeface="Wingdings" panose="05000000000000000000" pitchFamily="2" charset="2"/>
              <a:buChar char="Ø"/>
            </a:pPr>
            <a:r>
              <a:rPr lang="en-US" dirty="0">
                <a:latin typeface="Calibri" panose="020F0502020204030204" pitchFamily="34" charset="0"/>
                <a:cs typeface="Calibri" panose="020F0502020204030204" pitchFamily="34" charset="0"/>
              </a:rPr>
              <a:t>Media-delivered. Equipment needed: CD player and speakers.</a:t>
            </a: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Materials needed: Test Administrator’s Script, Speaking Test Booklet, CD, Student Test Booklet, and number 2 pencil.</a:t>
            </a:r>
          </a:p>
          <a:p>
            <a:pPr>
              <a:buFont typeface="Wingdings" panose="05000000000000000000" pitchFamily="2" charset="2"/>
              <a:buChar char="Ø"/>
            </a:pPr>
            <a:r>
              <a:rPr lang="en-US" dirty="0">
                <a:latin typeface="Calibri" panose="020F0502020204030204" pitchFamily="34" charset="0"/>
                <a:cs typeface="Calibri" panose="020F0502020204030204" pitchFamily="34" charset="0"/>
              </a:rPr>
              <a:t>Test administration should take place in a quiet room free of distractions.</a:t>
            </a:r>
          </a:p>
        </p:txBody>
      </p:sp>
      <p:sp>
        <p:nvSpPr>
          <p:cNvPr id="2" name="Title 1"/>
          <p:cNvSpPr>
            <a:spLocks noGrp="1"/>
          </p:cNvSpPr>
          <p:nvPr>
            <p:ph type="title" idx="4294967295"/>
          </p:nvPr>
        </p:nvSpPr>
        <p:spPr>
          <a:xfrm>
            <a:off x="0" y="461963"/>
            <a:ext cx="8462963" cy="1228725"/>
          </a:xfrm>
        </p:spPr>
        <p:txBody>
          <a:bodyPr>
            <a:normAutofit/>
          </a:bodyPr>
          <a:lstStyle/>
          <a:p>
            <a:pPr algn="ctr"/>
            <a:r>
              <a:rPr lang="en-US" sz="3600" b="1" dirty="0">
                <a:solidFill>
                  <a:schemeClr val="tx1"/>
                </a:solidFill>
                <a:latin typeface="Calibri" panose="020F0502020204030204" pitchFamily="34" charset="0"/>
                <a:cs typeface="Calibri" panose="020F0502020204030204" pitchFamily="34" charset="0"/>
              </a:rPr>
              <a:t>Speaking Domain Information</a:t>
            </a:r>
            <a:br>
              <a:rPr lang="en-US" sz="3600" b="1" dirty="0">
                <a:solidFill>
                  <a:schemeClr val="tx1"/>
                </a:solidFill>
                <a:latin typeface="Calibri" panose="020F0502020204030204" pitchFamily="34" charset="0"/>
                <a:cs typeface="Calibri" panose="020F0502020204030204" pitchFamily="34" charset="0"/>
              </a:rPr>
            </a:br>
            <a:r>
              <a:rPr lang="en-US" sz="2800" b="1" dirty="0">
                <a:solidFill>
                  <a:schemeClr val="tx1"/>
                </a:solidFill>
                <a:latin typeface="Calibri" panose="020F0502020204030204" pitchFamily="34" charset="0"/>
                <a:cs typeface="Calibri" panose="020F0502020204030204" pitchFamily="34" charset="0"/>
              </a:rPr>
              <a:t>(Individually Administered)</a:t>
            </a:r>
            <a:endParaRPr lang="en-US" sz="3600" b="1" dirty="0">
              <a:solidFill>
                <a:schemeClr val="tx1"/>
              </a:solidFill>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4130" y="4494264"/>
            <a:ext cx="1475063" cy="1920240"/>
          </a:xfrm>
          <a:prstGeom prst="rect">
            <a:avLst/>
          </a:prstGeom>
          <a:ln>
            <a:solidFill>
              <a:schemeClr val="tx1"/>
            </a:solidFill>
          </a:ln>
          <a:effectLst>
            <a:outerShdw blurRad="292100" dist="139700" dir="2700000" algn="tl" rotWithShape="0">
              <a:srgbClr val="333333">
                <a:alpha val="65000"/>
              </a:srgbClr>
            </a:outerShdw>
          </a:effectLst>
        </p:spPr>
      </p:pic>
      <p:pic>
        <p:nvPicPr>
          <p:cNvPr id="11" name="Picture 2" descr="https://dl.boxcloud.com/api/2.0/internal_files/307791577306/versions/324256408858/representations/jpg_paged_2048x2048/content/1.jpg?access_token=1!c4n0sV5zT-VUuRavw5YCCeKJFsjIb3bYJ2nGMIMgYFr0UCfW3I36GRejxZCsBwiHFjYw19qKHW9Ar7fTTR7cu6cEVp-bU9Wkko-Igdv9d5iqrU2ZUPPz_Sr7TUrkQky8GOlfuXT0d47yFKlCd-EtPXYldsRwKL_1z5S2lDLqPsHwbJ648ULtSDp36Pb0udOoR8BR3nxTD5Iuqrg5w21OVibpTDkti96awF58i_W_e_l-l1CHx0Q9toX7frmjG4sTrAZ9ffcknoqi-A4O8Rafn8Aaq5_p_1OWIEIoqkONX8qZPNtl9FNaT2WVC1zp9OLVBazKwzxci9XsrKqOR3AepfbjPRfU82We372sYQZe_7kOOPv7bR4xCf996FB2xqJaSOdYXsNrBcK6Zf1kmZnB0R5SQomeMxtW5cQpHPnzUdRwZqbhyrL61pJlMDYar3LkS5HjUJ9UEJithIbFNLeqr3_LqD3wLUxJbz9ISPMP24HLeC9HBkAwrWxYhb3hlnj05ejmxfOcKOAwTIXe3emLmWZ3qYpRF9sG_diTVKEH284yyaSZKciUZ2e3o98qH7lcfw..&amp;shared_link=https%3A%2F%2Fuwmadison.app.box.com%2Fs%2F2hj37gajhs1wy58uh70t004q023t86w0&amp;box_client_name=box-content-preview&amp;box_client_version=1.5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5142" y="4494264"/>
            <a:ext cx="1483310" cy="192024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7EA4169-6DA8-4B4B-92E1-45E06EDF01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8330" y="4445862"/>
            <a:ext cx="1509852" cy="1962587"/>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236363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849" y="1143618"/>
            <a:ext cx="8496301" cy="5416868"/>
          </a:xfrm>
          <a:prstGeom prst="rect">
            <a:avLst/>
          </a:prstGeom>
        </p:spPr>
        <p:txBody>
          <a:bodyPr wrap="square">
            <a:spAutoFit/>
          </a:bodyPr>
          <a:lstStyle/>
          <a:p>
            <a:pPr>
              <a:spcBef>
                <a:spcPts val="600"/>
              </a:spcBef>
              <a:defRPr/>
            </a:pPr>
            <a:r>
              <a:rPr lang="en-US" sz="1600" b="1" dirty="0">
                <a:latin typeface="Calibri" panose="020F0502020204030204" pitchFamily="34" charset="0"/>
                <a:cs typeface="Calibri" panose="020F0502020204030204" pitchFamily="34" charset="0"/>
              </a:rPr>
              <a:t>Materials needed: Test Administrator’s Script, Student Response Booklet, Speaking Test Booklet, Listening and Speaking CD, number 2 pencil, </a:t>
            </a:r>
            <a:r>
              <a:rPr lang="en-US" altLang="en-US" sz="1600" b="1" dirty="0">
                <a:latin typeface="Calibri" panose="020F0502020204030204" pitchFamily="34" charset="0"/>
                <a:cs typeface="Calibri" panose="020F0502020204030204" pitchFamily="34" charset="0"/>
              </a:rPr>
              <a:t>CD Player or desktop/laptop computer (to play the CD), Speakers</a:t>
            </a:r>
          </a:p>
          <a:p>
            <a:pPr>
              <a:spcBef>
                <a:spcPts val="600"/>
              </a:spcBef>
              <a:defRPr/>
            </a:pPr>
            <a:r>
              <a:rPr lang="en-US" b="1" dirty="0">
                <a:latin typeface="Calibri" panose="020F0502020204030204" pitchFamily="34" charset="0"/>
                <a:cs typeface="Calibri" panose="020F0502020204030204" pitchFamily="34" charset="0"/>
              </a:rPr>
              <a:t>Individually Administered</a:t>
            </a:r>
          </a:p>
          <a:p>
            <a:pPr marL="285750" indent="-285750">
              <a:spcBef>
                <a:spcPts val="600"/>
              </a:spcBef>
              <a:buFont typeface="Arial" panose="020B0604020202020204" pitchFamily="34" charset="0"/>
              <a:buChar char="•"/>
              <a:defRPr/>
            </a:pPr>
            <a:r>
              <a:rPr lang="en-US" dirty="0">
                <a:latin typeface="Calibri" panose="020F0502020204030204" pitchFamily="34" charset="0"/>
                <a:cs typeface="Calibri" panose="020F0502020204030204" pitchFamily="34" charset="0"/>
              </a:rPr>
              <a:t>Approximately 15 to 35 minutes per student. Higher grade-level clusters and tiers will take longer.</a:t>
            </a:r>
          </a:p>
          <a:p>
            <a:pPr marL="285750" indent="-285750">
              <a:spcBef>
                <a:spcPts val="600"/>
              </a:spcBef>
              <a:buFont typeface="Arial" panose="020B0604020202020204" pitchFamily="34" charset="0"/>
              <a:buChar char="•"/>
              <a:defRPr/>
            </a:pPr>
            <a:r>
              <a:rPr lang="en-US" dirty="0">
                <a:latin typeface="Calibri" panose="020F0502020204030204" pitchFamily="34" charset="0"/>
                <a:cs typeface="Calibri" panose="020F0502020204030204" pitchFamily="34" charset="0"/>
              </a:rPr>
              <a:t>Media-delivered - Equipment needed: CD player or computer and speakers.</a:t>
            </a:r>
          </a:p>
          <a:p>
            <a:pPr marL="285750" indent="-285750">
              <a:spcBef>
                <a:spcPts val="600"/>
              </a:spcBef>
              <a:buFont typeface="Arial" panose="020B0604020202020204" pitchFamily="34" charset="0"/>
              <a:buChar char="•"/>
              <a:defRPr/>
            </a:pPr>
            <a:r>
              <a:rPr lang="en-US" dirty="0">
                <a:latin typeface="Calibri" panose="020F0502020204030204" pitchFamily="34" charset="0"/>
                <a:cs typeface="Calibri" panose="020F0502020204030204" pitchFamily="34" charset="0"/>
              </a:rPr>
              <a:t>Test administration should take place in a quiet room free of distractions.</a:t>
            </a:r>
          </a:p>
          <a:p>
            <a:pPr marL="285750" indent="-285750">
              <a:spcBef>
                <a:spcPts val="600"/>
              </a:spcBef>
              <a:buFont typeface="Arial" panose="020B0604020202020204" pitchFamily="34" charset="0"/>
              <a:buChar char="•"/>
              <a:defRPr/>
            </a:pPr>
            <a:r>
              <a:rPr lang="en-US" b="1" dirty="0">
                <a:latin typeface="Calibri" panose="020F0502020204030204" pitchFamily="34" charset="0"/>
                <a:cs typeface="Calibri" panose="020F0502020204030204" pitchFamily="34" charset="0"/>
              </a:rPr>
              <a:t>Play each track only one time </a:t>
            </a:r>
            <a:r>
              <a:rPr lang="en-US" dirty="0">
                <a:latin typeface="Calibri" panose="020F0502020204030204" pitchFamily="34" charset="0"/>
                <a:cs typeface="Calibri" panose="020F0502020204030204" pitchFamily="34" charset="0"/>
              </a:rPr>
              <a:t>(without pausing, without moving ahead or skipping to the next track).  The student may NOT listen to tracks again or look back at previous pages of his or her test booklet.</a:t>
            </a:r>
          </a:p>
          <a:p>
            <a:pPr marL="285750" indent="-285750">
              <a:spcBef>
                <a:spcPts val="600"/>
              </a:spcBef>
              <a:buFont typeface="Arial" panose="020B0604020202020204" pitchFamily="34" charset="0"/>
              <a:buChar char="•"/>
              <a:defRPr/>
            </a:pPr>
            <a:r>
              <a:rPr lang="en-US" dirty="0">
                <a:latin typeface="Calibri" panose="020F0502020204030204" pitchFamily="34" charset="0"/>
                <a:cs typeface="Calibri" panose="020F0502020204030204" pitchFamily="34" charset="0"/>
              </a:rPr>
              <a:t>Allow the response time to play and DO NOT fast forward or skip to the next track even if the student has finished his or her response.</a:t>
            </a:r>
          </a:p>
          <a:p>
            <a:pPr marL="285750" indent="-285750">
              <a:spcBef>
                <a:spcPts val="600"/>
              </a:spcBef>
              <a:buFont typeface="Arial" panose="020B0604020202020204" pitchFamily="34" charset="0"/>
              <a:buChar char="•"/>
              <a:defRPr/>
            </a:pPr>
            <a:r>
              <a:rPr lang="en-US" dirty="0">
                <a:latin typeface="Calibri" panose="020F0502020204030204" pitchFamily="34" charset="0"/>
                <a:cs typeface="Calibri" panose="020F0502020204030204" pitchFamily="34" charset="0"/>
              </a:rPr>
              <a:t>Help the student navigate the test (e.g., turn the page, respond when appropriate)</a:t>
            </a:r>
          </a:p>
          <a:p>
            <a:pPr marL="285750" indent="-285750">
              <a:spcBef>
                <a:spcPts val="600"/>
              </a:spcBef>
              <a:buFont typeface="Arial" panose="020B0604020202020204" pitchFamily="34" charset="0"/>
              <a:buChar char="•"/>
              <a:defRPr/>
            </a:pPr>
            <a:r>
              <a:rPr lang="en-US" dirty="0">
                <a:latin typeface="Calibri" panose="020F0502020204030204" pitchFamily="34" charset="0"/>
                <a:cs typeface="Calibri" panose="020F0502020204030204" pitchFamily="34" charset="0"/>
              </a:rPr>
              <a:t>Follow the Test Administrator’s Script</a:t>
            </a:r>
          </a:p>
          <a:p>
            <a:pPr marL="285750" indent="-285750">
              <a:spcBef>
                <a:spcPts val="600"/>
              </a:spcBef>
              <a:buFont typeface="Arial" panose="020B0604020202020204" pitchFamily="34" charset="0"/>
              <a:buChar char="•"/>
              <a:defRPr/>
            </a:pPr>
            <a:r>
              <a:rPr lang="en-US" b="1" dirty="0">
                <a:solidFill>
                  <a:srgbClr val="FF0000"/>
                </a:solidFill>
                <a:latin typeface="Calibri" panose="020F0502020204030204" pitchFamily="34" charset="0"/>
                <a:cs typeface="Calibri" panose="020F0502020204030204" pitchFamily="34" charset="0"/>
              </a:rPr>
              <a:t>Use a Number 2 Pencil ONLY</a:t>
            </a:r>
          </a:p>
          <a:p>
            <a:pPr algn="ctr">
              <a:spcBef>
                <a:spcPts val="600"/>
              </a:spcBef>
              <a:defRPr/>
            </a:pPr>
            <a:r>
              <a:rPr lang="en-US" sz="1400" b="1" dirty="0">
                <a:latin typeface="Calibri" panose="020F0502020204030204" pitchFamily="34" charset="0"/>
                <a:cs typeface="Calibri" panose="020F0502020204030204" pitchFamily="34" charset="0"/>
              </a:rPr>
              <a:t>Only portion of ACCESS for ELLs for Grades 1 through 12 that is scored by the Test Administrator</a:t>
            </a:r>
            <a:r>
              <a:rPr lang="en-US" sz="1400" b="1" dirty="0">
                <a:latin typeface="Arial" panose="020B0604020202020204" pitchFamily="34" charset="0"/>
                <a:cs typeface="Arial" panose="020B0604020202020204" pitchFamily="34" charset="0"/>
              </a:rPr>
              <a:t>. </a:t>
            </a:r>
          </a:p>
        </p:txBody>
      </p:sp>
      <p:sp>
        <p:nvSpPr>
          <p:cNvPr id="69635" name="TextBox 2"/>
          <p:cNvSpPr txBox="1">
            <a:spLocks noChangeArrowheads="1"/>
          </p:cNvSpPr>
          <p:nvPr/>
        </p:nvSpPr>
        <p:spPr bwMode="auto">
          <a:xfrm>
            <a:off x="76201" y="77639"/>
            <a:ext cx="8991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latin typeface="Calibri" panose="020F0502020204030204" pitchFamily="34" charset="0"/>
                <a:cs typeface="Calibri" panose="020F0502020204030204" pitchFamily="34" charset="0"/>
              </a:rPr>
              <a:t>Test Administration Procedures</a:t>
            </a:r>
          </a:p>
          <a:p>
            <a:pPr algn="ctr"/>
            <a:r>
              <a:rPr lang="en-US" altLang="en-US" sz="3200" b="1" dirty="0">
                <a:latin typeface="Calibri" panose="020F0502020204030204" pitchFamily="34" charset="0"/>
                <a:cs typeface="Calibri" panose="020F0502020204030204" pitchFamily="34" charset="0"/>
              </a:rPr>
              <a:t>Speaking Domain – Grades 1 – 12</a:t>
            </a:r>
            <a:endParaRPr lang="en-US" altLang="en-US" sz="3200" b="1" dirty="0"/>
          </a:p>
        </p:txBody>
      </p:sp>
      <p:sp>
        <p:nvSpPr>
          <p:cNvPr id="6963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17BE5898-6913-4008-B464-859596041786}" type="slidenum">
              <a:rPr lang="en-US" altLang="en-US" smtClean="0">
                <a:solidFill>
                  <a:srgbClr val="FEFEFE"/>
                </a:solidFill>
              </a:rPr>
              <a:pPr/>
              <a:t>128</a:t>
            </a:fld>
            <a:endParaRPr lang="en-US" altLang="en-US">
              <a:solidFill>
                <a:srgbClr val="FEFEFE"/>
              </a:solidFill>
            </a:endParaRPr>
          </a:p>
        </p:txBody>
      </p:sp>
      <p:sp>
        <p:nvSpPr>
          <p:cNvPr id="5" name="TextBox 4">
            <a:extLst>
              <a:ext uri="{FF2B5EF4-FFF2-40B4-BE49-F238E27FC236}">
                <a16:creationId xmlns:a16="http://schemas.microsoft.com/office/drawing/2014/main" id="{8D0927D9-2053-4464-8FBF-764DB4B21ACC}"/>
              </a:ext>
            </a:extLst>
          </p:cNvPr>
          <p:cNvSpPr txBox="1"/>
          <p:nvPr/>
        </p:nvSpPr>
        <p:spPr>
          <a:xfrm>
            <a:off x="3821368" y="6550178"/>
            <a:ext cx="1501264" cy="276999"/>
          </a:xfrm>
          <a:prstGeom prst="rect">
            <a:avLst/>
          </a:prstGeom>
          <a:noFill/>
        </p:spPr>
        <p:txBody>
          <a:bodyPr wrap="square" rtlCol="0">
            <a:spAutoFit/>
          </a:bodyPr>
          <a:lstStyle/>
          <a:p>
            <a:pPr algn="ctr"/>
            <a:r>
              <a:rPr lang="en-US" sz="1200" dirty="0"/>
              <a:t>TAM, pp. 116 - 124</a:t>
            </a:r>
          </a:p>
        </p:txBody>
      </p:sp>
    </p:spTree>
    <p:extLst>
      <p:ext uri="{BB962C8B-B14F-4D97-AF65-F5344CB8AC3E}">
        <p14:creationId xmlns:p14="http://schemas.microsoft.com/office/powerpoint/2010/main" val="4645341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Title 1"/>
          <p:cNvSpPr>
            <a:spLocks noGrp="1"/>
          </p:cNvSpPr>
          <p:nvPr>
            <p:ph type="title"/>
          </p:nvPr>
        </p:nvSpPr>
        <p:spPr>
          <a:xfrm>
            <a:off x="508000" y="609600"/>
            <a:ext cx="6447501" cy="1320800"/>
          </a:xfrm>
        </p:spPr>
        <p:txBody>
          <a:bodyPr vert="horz" lIns="91440" tIns="45720" rIns="91440" bIns="45720" rtlCol="0" anchor="t">
            <a:normAutofit/>
          </a:bodyPr>
          <a:lstStyle/>
          <a:p>
            <a:pPr algn="ctr">
              <a:lnSpc>
                <a:spcPct val="90000"/>
              </a:lnSpc>
            </a:pPr>
            <a:r>
              <a:rPr lang="en-US" altLang="en-US" sz="2800" b="1" dirty="0">
                <a:solidFill>
                  <a:schemeClr val="tx1"/>
                </a:solidFill>
              </a:rPr>
              <a:t>Administration Times</a:t>
            </a:r>
            <a:br>
              <a:rPr lang="en-US" altLang="en-US" sz="2800" b="1" dirty="0">
                <a:solidFill>
                  <a:schemeClr val="tx1"/>
                </a:solidFill>
              </a:rPr>
            </a:br>
            <a:r>
              <a:rPr lang="en-US" altLang="en-US" sz="2800" b="1" dirty="0">
                <a:solidFill>
                  <a:schemeClr val="tx1"/>
                </a:solidFill>
              </a:rPr>
              <a:t>Speaking Domain</a:t>
            </a:r>
            <a:br>
              <a:rPr lang="en-US" altLang="en-US" sz="2800" b="1" dirty="0">
                <a:solidFill>
                  <a:schemeClr val="tx1"/>
                </a:solidFill>
              </a:rPr>
            </a:br>
            <a:r>
              <a:rPr lang="en-US" altLang="en-US" sz="2800" b="1" dirty="0">
                <a:solidFill>
                  <a:schemeClr val="tx1"/>
                </a:solidFill>
              </a:rPr>
              <a:t> Grades 1 - 12</a:t>
            </a:r>
          </a:p>
        </p:txBody>
      </p:sp>
      <p:sp>
        <p:nvSpPr>
          <p:cNvPr id="3" name="Rectangle 2">
            <a:extLst>
              <a:ext uri="{FF2B5EF4-FFF2-40B4-BE49-F238E27FC236}">
                <a16:creationId xmlns:a16="http://schemas.microsoft.com/office/drawing/2014/main" id="{9FEE1EC0-E89A-44AF-A206-BA526AC29A29}"/>
              </a:ext>
            </a:extLst>
          </p:cNvPr>
          <p:cNvSpPr/>
          <p:nvPr/>
        </p:nvSpPr>
        <p:spPr>
          <a:xfrm>
            <a:off x="4752215" y="2160589"/>
            <a:ext cx="2201035" cy="3880773"/>
          </a:xfrm>
          <a:prstGeom prst="rect">
            <a:avLst/>
          </a:prstGeom>
        </p:spPr>
        <p:txBody>
          <a:bodyPr vert="horz" lIns="91440" tIns="45720" rIns="91440" bIns="45720" rtlCol="0">
            <a:normAutofit/>
          </a:bodyPr>
          <a:lstStyle/>
          <a:p>
            <a:pPr marL="285750" indent="-285750">
              <a:spcBef>
                <a:spcPts val="1000"/>
              </a:spcBef>
              <a:buClr>
                <a:schemeClr val="accent1"/>
              </a:buClr>
              <a:buSzPct val="80000"/>
              <a:buFont typeface="Wingdings 3" charset="2"/>
              <a:buChar char=""/>
            </a:pPr>
            <a:r>
              <a:rPr lang="en-US" dirty="0">
                <a:solidFill>
                  <a:schemeClr val="tx1">
                    <a:lumMod val="75000"/>
                    <a:lumOff val="25000"/>
                  </a:schemeClr>
                </a:solidFill>
              </a:rPr>
              <a:t>Takes approximately 15 to 35 minutes per student. Higher grade-level clusters and tiers will take longer.</a:t>
            </a:r>
          </a:p>
        </p:txBody>
      </p:sp>
      <p:pic>
        <p:nvPicPr>
          <p:cNvPr id="4" name="Picture 3">
            <a:extLst>
              <a:ext uri="{FF2B5EF4-FFF2-40B4-BE49-F238E27FC236}">
                <a16:creationId xmlns:a16="http://schemas.microsoft.com/office/drawing/2014/main" id="{5E5E8CC7-8E26-4BBA-B46D-79A4A0275FDA}"/>
              </a:ext>
            </a:extLst>
          </p:cNvPr>
          <p:cNvPicPr>
            <a:picLocks noChangeAspect="1"/>
          </p:cNvPicPr>
          <p:nvPr/>
        </p:nvPicPr>
        <p:blipFill rotWithShape="1">
          <a:blip r:embed="rId3"/>
          <a:srcRect l="5424" r="15191" b="1"/>
          <a:stretch/>
        </p:blipFill>
        <p:spPr>
          <a:xfrm>
            <a:off x="508000" y="2159331"/>
            <a:ext cx="4067572" cy="3882362"/>
          </a:xfrm>
          <a:prstGeom prst="rect">
            <a:avLst/>
          </a:prstGeom>
        </p:spPr>
      </p:pic>
      <p:sp>
        <p:nvSpPr>
          <p:cNvPr id="50181" name="Slide Number Placeholder 1"/>
          <p:cNvSpPr>
            <a:spLocks noGrp="1"/>
          </p:cNvSpPr>
          <p:nvPr>
            <p:ph type="sldNum" sz="quarter" idx="12"/>
          </p:nvPr>
        </p:nvSpPr>
        <p:spPr bwMode="auto">
          <a:xfrm>
            <a:off x="8305800" y="6367615"/>
            <a:ext cx="512504"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pPr defTabSz="914400">
              <a:spcAft>
                <a:spcPts val="600"/>
              </a:spcAft>
            </a:pPr>
            <a:fld id="{0CF57C4E-C38A-4424-8F1B-7838FF464F98}" type="slidenum">
              <a:rPr lang="en-US" altLang="en-US">
                <a:latin typeface="+mn-lt"/>
              </a:rPr>
              <a:pPr defTabSz="914400">
                <a:spcAft>
                  <a:spcPts val="600"/>
                </a:spcAft>
              </a:pPr>
              <a:t>129</a:t>
            </a:fld>
            <a:endParaRPr lang="en-US" altLang="en-US">
              <a:latin typeface="+mn-lt"/>
            </a:endParaRPr>
          </a:p>
        </p:txBody>
      </p:sp>
      <p:sp>
        <p:nvSpPr>
          <p:cNvPr id="17" name="TextBox 16">
            <a:extLst>
              <a:ext uri="{FF2B5EF4-FFF2-40B4-BE49-F238E27FC236}">
                <a16:creationId xmlns:a16="http://schemas.microsoft.com/office/drawing/2014/main" id="{1D2AB5A0-B50C-4035-BA41-F23F9D3950D1}"/>
              </a:ext>
            </a:extLst>
          </p:cNvPr>
          <p:cNvSpPr txBox="1"/>
          <p:nvPr/>
        </p:nvSpPr>
        <p:spPr>
          <a:xfrm>
            <a:off x="3821368" y="6550178"/>
            <a:ext cx="1501264" cy="276999"/>
          </a:xfrm>
          <a:prstGeom prst="rect">
            <a:avLst/>
          </a:prstGeom>
          <a:noFill/>
        </p:spPr>
        <p:txBody>
          <a:bodyPr wrap="square" rtlCol="0">
            <a:spAutoFit/>
          </a:bodyPr>
          <a:lstStyle/>
          <a:p>
            <a:pPr algn="ctr"/>
            <a:r>
              <a:rPr lang="en-US" sz="1200" dirty="0"/>
              <a:t>TAM, pp. 119 - 120</a:t>
            </a:r>
          </a:p>
        </p:txBody>
      </p:sp>
    </p:spTree>
    <p:extLst>
      <p:ext uri="{BB962C8B-B14F-4D97-AF65-F5344CB8AC3E}">
        <p14:creationId xmlns:p14="http://schemas.microsoft.com/office/powerpoint/2010/main" val="2190158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257CC6E-9804-461C-8190-BEF0BEA28044}" type="slidenum">
              <a:rPr lang="en-US" smtClean="0">
                <a:solidFill>
                  <a:prstClr val="black">
                    <a:lumMod val="50000"/>
                    <a:lumOff val="50000"/>
                  </a:prstClr>
                </a:solidFill>
              </a:rPr>
              <a:pPr>
                <a:defRPr/>
              </a:pPr>
              <a:t>13</a:t>
            </a:fld>
            <a:endParaRPr lang="en-US" dirty="0">
              <a:solidFill>
                <a:prstClr val="black">
                  <a:lumMod val="50000"/>
                  <a:lumOff val="50000"/>
                </a:prstClr>
              </a:solidFill>
            </a:endParaRPr>
          </a:p>
        </p:txBody>
      </p:sp>
      <p:sp>
        <p:nvSpPr>
          <p:cNvPr id="3" name="Rectangle 2"/>
          <p:cNvSpPr/>
          <p:nvPr/>
        </p:nvSpPr>
        <p:spPr>
          <a:xfrm>
            <a:off x="647700" y="1551689"/>
            <a:ext cx="7848600" cy="4647426"/>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     </a:t>
            </a:r>
            <a:r>
              <a:rPr lang="en-US" sz="2800" b="1" dirty="0">
                <a:latin typeface="Calibri" panose="020F0502020204030204" pitchFamily="34" charset="0"/>
                <a:cs typeface="Calibri" panose="020F0502020204030204" pitchFamily="34" charset="0"/>
              </a:rPr>
              <a:t>Home Education Program Students</a:t>
            </a:r>
          </a:p>
          <a:p>
            <a:pPr marL="914377" lvl="1" indent="-457189">
              <a:buFont typeface="Wingdings" panose="05000000000000000000" pitchFamily="2" charset="2"/>
              <a:buChar char="Ø"/>
            </a:pPr>
            <a:r>
              <a:rPr lang="en-US" sz="2000" dirty="0">
                <a:latin typeface="Calibri" panose="020F0502020204030204" pitchFamily="34" charset="0"/>
                <a:cs typeface="Calibri" panose="020F0502020204030204" pitchFamily="34" charset="0"/>
              </a:rPr>
              <a:t>Students who receive instruction at home, are registered appropriately with their district office as Home Education Program students, and meet the requirement for students to be tested for the 2020 ACCESS for ELLs administration </a:t>
            </a:r>
            <a:r>
              <a:rPr lang="en-US" sz="2000" b="1" dirty="0">
                <a:latin typeface="Calibri" panose="020F0502020204030204" pitchFamily="34" charset="0"/>
                <a:cs typeface="Calibri" panose="020F0502020204030204" pitchFamily="34" charset="0"/>
              </a:rPr>
              <a:t>may</a:t>
            </a:r>
            <a:r>
              <a:rPr lang="en-US" sz="2000" dirty="0">
                <a:latin typeface="Calibri" panose="020F0502020204030204" pitchFamily="34" charset="0"/>
                <a:cs typeface="Calibri" panose="020F0502020204030204" pitchFamily="34" charset="0"/>
              </a:rPr>
              <a:t> participate in the administration for their grade level only, as directed by the District Test Coordinator.</a:t>
            </a:r>
          </a:p>
          <a:p>
            <a:pPr marL="457188" lvl="1"/>
            <a:endParaRPr lang="en-US" sz="2000" dirty="0">
              <a:latin typeface="Calibri" panose="020F0502020204030204" pitchFamily="34" charset="0"/>
              <a:cs typeface="Calibri" panose="020F0502020204030204" pitchFamily="34" charset="0"/>
            </a:endParaRPr>
          </a:p>
          <a:p>
            <a:pPr marL="457188" lvl="1"/>
            <a:r>
              <a:rPr lang="en-US" sz="2800" b="1" dirty="0">
                <a:latin typeface="Calibri" panose="020F0502020204030204" pitchFamily="34" charset="0"/>
                <a:cs typeface="Calibri" panose="020F0502020204030204" pitchFamily="34" charset="0"/>
              </a:rPr>
              <a:t>Florida Virtual School Students </a:t>
            </a:r>
          </a:p>
          <a:p>
            <a:pPr marL="914377" lvl="1" indent="-457189">
              <a:buFont typeface="Wingdings" panose="05000000000000000000" pitchFamily="2" charset="2"/>
              <a:buChar char="Ø"/>
            </a:pPr>
            <a:r>
              <a:rPr lang="en-US" sz="2000" dirty="0">
                <a:latin typeface="Calibri" panose="020F0502020204030204" pitchFamily="34" charset="0"/>
                <a:cs typeface="Calibri" panose="020F0502020204030204" pitchFamily="34" charset="0"/>
              </a:rPr>
              <a:t>Per Section 1002.37(9)(c), F.S., students enrolled </a:t>
            </a:r>
            <a:r>
              <a:rPr lang="en-US" sz="2000" b="1" dirty="0">
                <a:latin typeface="Calibri" panose="020F0502020204030204" pitchFamily="34" charset="0"/>
                <a:cs typeface="Calibri" panose="020F0502020204030204" pitchFamily="34" charset="0"/>
              </a:rPr>
              <a:t>full-time</a:t>
            </a:r>
            <a:r>
              <a:rPr lang="en-US" sz="2000" dirty="0">
                <a:latin typeface="Calibri" panose="020F0502020204030204" pitchFamily="34" charset="0"/>
                <a:cs typeface="Calibri" panose="020F0502020204030204" pitchFamily="34" charset="0"/>
              </a:rPr>
              <a:t> in the Florida Virtual School and who meet the requirement for students to be tested for the 2020 ACCESS for ELLs administration require accommodations for testing in the district in which they reside.</a:t>
            </a:r>
          </a:p>
        </p:txBody>
      </p:sp>
      <p:sp>
        <p:nvSpPr>
          <p:cNvPr id="5" name="Title 2"/>
          <p:cNvSpPr txBox="1">
            <a:spLocks/>
          </p:cNvSpPr>
          <p:nvPr/>
        </p:nvSpPr>
        <p:spPr bwMode="auto">
          <a:xfrm>
            <a:off x="304800" y="457200"/>
            <a:ext cx="8305800" cy="762000"/>
          </a:xfrm>
          <a:prstGeom prst="rect">
            <a:avLst/>
          </a:prstGeom>
          <a:noFill/>
          <a:ln>
            <a:noFill/>
            <a:miter lim="800000"/>
            <a:headEnd/>
            <a:tailEnd/>
          </a:ln>
        </p:spPr>
        <p:txBody>
          <a:bodyPr/>
          <a:lstStyle/>
          <a:p>
            <a:pPr marL="319080" indent="-319080" algn="ctr">
              <a:buClr>
                <a:srgbClr val="138677"/>
              </a:buClr>
              <a:buSzPct val="128000"/>
              <a:defRPr/>
            </a:pPr>
            <a:r>
              <a:rPr lang="en-US" sz="3600" b="1" dirty="0">
                <a:latin typeface="Arial" panose="020B0604020202020204" pitchFamily="34" charset="0"/>
                <a:cs typeface="Arial" panose="020B0604020202020204" pitchFamily="34" charset="0"/>
              </a:rPr>
              <a:t>Students To Be Tested (cont.)</a:t>
            </a:r>
            <a:endParaRPr lang="en-US" sz="4600" b="1" dirty="0">
              <a:effectLst>
                <a:reflection blurRad="6350" stA="55000" endA="300" endPos="45500" dir="5400000" sy="-100000" algn="bl" rotWithShape="0"/>
              </a:effectLst>
              <a:latin typeface="Arial" panose="020B0604020202020204" pitchFamily="34" charset="0"/>
              <a:ea typeface="+mj-ea"/>
              <a:cs typeface="Arial" panose="020B0604020202020204" pitchFamily="34" charset="0"/>
            </a:endParaRPr>
          </a:p>
        </p:txBody>
      </p:sp>
      <p:sp>
        <p:nvSpPr>
          <p:cNvPr id="4" name="TextBox 3">
            <a:extLst>
              <a:ext uri="{FF2B5EF4-FFF2-40B4-BE49-F238E27FC236}">
                <a16:creationId xmlns:a16="http://schemas.microsoft.com/office/drawing/2014/main" id="{8EF01275-08A0-445E-9297-D7F893CABF77}"/>
              </a:ext>
            </a:extLst>
          </p:cNvPr>
          <p:cNvSpPr txBox="1"/>
          <p:nvPr/>
        </p:nvSpPr>
        <p:spPr>
          <a:xfrm>
            <a:off x="2857500" y="6465711"/>
            <a:ext cx="3200400" cy="369332"/>
          </a:xfrm>
          <a:prstGeom prst="rect">
            <a:avLst/>
          </a:prstGeom>
          <a:noFill/>
        </p:spPr>
        <p:txBody>
          <a:bodyPr wrap="square" rtlCol="0">
            <a:spAutoFit/>
          </a:bodyPr>
          <a:lstStyle/>
          <a:p>
            <a:pPr algn="ctr"/>
            <a:r>
              <a:rPr lang="en-US" dirty="0"/>
              <a:t>TAM, p. 19</a:t>
            </a:r>
          </a:p>
        </p:txBody>
      </p:sp>
    </p:spTree>
    <p:extLst>
      <p:ext uri="{BB962C8B-B14F-4D97-AF65-F5344CB8AC3E}">
        <p14:creationId xmlns:p14="http://schemas.microsoft.com/office/powerpoint/2010/main" val="229689571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US" sz="3200" dirty="0">
                <a:solidFill>
                  <a:schemeClr val="tx1"/>
                </a:solidFill>
                <a:latin typeface="Arial" panose="020B0604020202020204" pitchFamily="34" charset="0"/>
                <a:cs typeface="Arial" panose="020B0604020202020204" pitchFamily="34" charset="0"/>
              </a:rPr>
              <a:t>Alternate ACCESS for ELLs</a:t>
            </a:r>
            <a:br>
              <a:rPr lang="en-US" sz="3200" dirty="0">
                <a:solidFill>
                  <a:schemeClr val="tx1"/>
                </a:solidFill>
                <a:latin typeface="Arial" panose="020B0604020202020204" pitchFamily="34" charset="0"/>
                <a:cs typeface="Arial" panose="020B0604020202020204" pitchFamily="34" charset="0"/>
              </a:rPr>
            </a:br>
            <a:r>
              <a:rPr lang="en-US" sz="3200" dirty="0">
                <a:solidFill>
                  <a:schemeClr val="tx1"/>
                </a:solidFill>
                <a:latin typeface="Arial" panose="020B0604020202020204" pitchFamily="34" charset="0"/>
                <a:cs typeface="Arial" panose="020B0604020202020204" pitchFamily="34" charset="0"/>
              </a:rPr>
              <a:t>(Grades 1–12)</a:t>
            </a:r>
            <a:br>
              <a:rPr lang="en-US" sz="3200" dirty="0">
                <a:solidFill>
                  <a:schemeClr val="tx1"/>
                </a:solidFill>
                <a:latin typeface="Arial" panose="020B0604020202020204" pitchFamily="34" charset="0"/>
                <a:cs typeface="Arial" panose="020B0604020202020204" pitchFamily="34" charset="0"/>
              </a:rPr>
            </a:br>
            <a:r>
              <a:rPr lang="en-US" sz="3200" dirty="0">
                <a:solidFill>
                  <a:schemeClr val="tx1"/>
                </a:solidFill>
                <a:latin typeface="Arial" panose="020B0604020202020204" pitchFamily="34" charset="0"/>
                <a:cs typeface="Arial" panose="020B0604020202020204" pitchFamily="34" charset="0"/>
              </a:rPr>
              <a:t>Overview</a:t>
            </a:r>
          </a:p>
        </p:txBody>
      </p:sp>
    </p:spTree>
    <p:extLst>
      <p:ext uri="{BB962C8B-B14F-4D97-AF65-F5344CB8AC3E}">
        <p14:creationId xmlns:p14="http://schemas.microsoft.com/office/powerpoint/2010/main" val="24880182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511" y="368296"/>
            <a:ext cx="6347713" cy="1320800"/>
          </a:xfrm>
        </p:spPr>
        <p:txBody>
          <a:bodyPr anchor="t">
            <a:normAutofit/>
          </a:bodyPr>
          <a:lstStyle/>
          <a:p>
            <a:pPr algn="ctr"/>
            <a:r>
              <a:rPr lang="en-US" sz="2800" dirty="0">
                <a:solidFill>
                  <a:schemeClr val="tx1"/>
                </a:solidFill>
                <a:latin typeface="Arial" panose="020B0604020202020204" pitchFamily="34" charset="0"/>
                <a:cs typeface="Arial" panose="020B0604020202020204" pitchFamily="34" charset="0"/>
              </a:rPr>
              <a:t>Alternate ACCESS for ELLs </a:t>
            </a:r>
            <a:br>
              <a:rPr lang="en-US" sz="2800" dirty="0">
                <a:solidFill>
                  <a:schemeClr val="tx1"/>
                </a:solidFill>
                <a:latin typeface="Arial" panose="020B0604020202020204" pitchFamily="34" charset="0"/>
                <a:cs typeface="Arial" panose="020B0604020202020204" pitchFamily="34" charset="0"/>
              </a:rPr>
            </a:br>
            <a:r>
              <a:rPr lang="en-US" sz="2800" b="1" dirty="0">
                <a:solidFill>
                  <a:schemeClr val="tx1"/>
                </a:solidFill>
                <a:latin typeface="Arial" panose="020B0604020202020204" pitchFamily="34" charset="0"/>
                <a:cs typeface="Arial" panose="020B0604020202020204" pitchFamily="34" charset="0"/>
              </a:rPr>
              <a:t>Test Overview</a:t>
            </a:r>
          </a:p>
        </p:txBody>
      </p:sp>
      <p:sp>
        <p:nvSpPr>
          <p:cNvPr id="3" name="Content Placeholder 2"/>
          <p:cNvSpPr>
            <a:spLocks noGrp="1"/>
          </p:cNvSpPr>
          <p:nvPr>
            <p:ph idx="1"/>
          </p:nvPr>
        </p:nvSpPr>
        <p:spPr>
          <a:xfrm>
            <a:off x="609601" y="1905003"/>
            <a:ext cx="7886700" cy="4584701"/>
          </a:xfrm>
          <a:noFill/>
        </p:spPr>
        <p:txBody>
          <a:bodyPr/>
          <a:lstStyle/>
          <a:p>
            <a:pPr>
              <a:buFont typeface="Wingdings" panose="05000000000000000000" pitchFamily="2" charset="2"/>
              <a:buChar char="Ø"/>
            </a:pPr>
            <a:r>
              <a:rPr lang="en-US" sz="2000" dirty="0">
                <a:solidFill>
                  <a:schemeClr val="tx1"/>
                </a:solidFill>
                <a:latin typeface="Calibri" panose="020F0502020204030204" pitchFamily="34" charset="0"/>
                <a:cs typeface="Calibri" panose="020F0502020204030204" pitchFamily="34" charset="0"/>
              </a:rPr>
              <a:t>Individually administered, semi-adaptive assessment</a:t>
            </a:r>
            <a:r>
              <a:rPr lang="en-US" sz="2000" b="1" dirty="0">
                <a:solidFill>
                  <a:schemeClr val="tx1"/>
                </a:solidFill>
                <a:latin typeface="Calibri" panose="020F0502020204030204" pitchFamily="34" charset="0"/>
                <a:cs typeface="Calibri" panose="020F0502020204030204" pitchFamily="34" charset="0"/>
              </a:rPr>
              <a:t>.</a:t>
            </a:r>
          </a:p>
          <a:p>
            <a:pPr>
              <a:buFont typeface="Wingdings" panose="05000000000000000000" pitchFamily="2" charset="2"/>
              <a:buChar char="Ø"/>
            </a:pPr>
            <a:r>
              <a:rPr lang="en-US" sz="2000" dirty="0">
                <a:solidFill>
                  <a:schemeClr val="tx1"/>
                </a:solidFill>
                <a:latin typeface="Calibri" panose="020F0502020204030204" pitchFamily="34" charset="0"/>
                <a:cs typeface="Calibri" panose="020F0502020204030204" pitchFamily="34" charset="0"/>
              </a:rPr>
              <a:t>Grade-Level Clusters: 1–2, 3–5, 6–8, 9–12</a:t>
            </a:r>
          </a:p>
          <a:p>
            <a:endParaRPr lang="en-US" sz="2000" dirty="0">
              <a:solidFill>
                <a:schemeClr val="tx1"/>
              </a:solidFill>
              <a:latin typeface="Calibri" panose="020F0502020204030204" pitchFamily="34" charset="0"/>
              <a:cs typeface="Calibri" panose="020F0502020204030204" pitchFamily="34" charset="0"/>
            </a:endParaRPr>
          </a:p>
          <a:p>
            <a:pPr>
              <a:buFont typeface="Wingdings" panose="05000000000000000000" pitchFamily="2" charset="2"/>
              <a:buChar char="Ø"/>
            </a:pPr>
            <a:r>
              <a:rPr lang="en-US" sz="2000" dirty="0">
                <a:solidFill>
                  <a:schemeClr val="tx1"/>
                </a:solidFill>
                <a:latin typeface="Calibri" panose="020F0502020204030204" pitchFamily="34" charset="0"/>
                <a:cs typeface="Calibri" panose="020F0502020204030204" pitchFamily="34" charset="0"/>
              </a:rPr>
              <a:t>The Test Administrator scores </a:t>
            </a:r>
            <a:r>
              <a:rPr lang="en-US" sz="2000" b="1" dirty="0">
                <a:solidFill>
                  <a:schemeClr val="tx1"/>
                </a:solidFill>
                <a:latin typeface="Calibri" panose="020F0502020204030204" pitchFamily="34" charset="0"/>
                <a:cs typeface="Calibri" panose="020F0502020204030204" pitchFamily="34" charset="0"/>
              </a:rPr>
              <a:t>all </a:t>
            </a:r>
            <a:r>
              <a:rPr lang="en-US" sz="2000" dirty="0">
                <a:solidFill>
                  <a:schemeClr val="tx1"/>
                </a:solidFill>
                <a:latin typeface="Calibri" panose="020F0502020204030204" pitchFamily="34" charset="0"/>
                <a:cs typeface="Calibri" panose="020F0502020204030204" pitchFamily="34" charset="0"/>
              </a:rPr>
              <a:t>sections of this test.</a:t>
            </a:r>
            <a:endParaRPr lang="en-US" sz="2000" b="1" dirty="0">
              <a:solidFill>
                <a:schemeClr val="tx1"/>
              </a:solidFill>
              <a:latin typeface="Calibri" panose="020F0502020204030204" pitchFamily="34" charset="0"/>
              <a:cs typeface="Calibri" panose="020F0502020204030204" pitchFamily="34" charset="0"/>
            </a:endParaRPr>
          </a:p>
          <a:p>
            <a:pPr marL="0" indent="0">
              <a:buNone/>
            </a:pPr>
            <a:endParaRPr lang="en-US" sz="2000" b="1" dirty="0">
              <a:solidFill>
                <a:schemeClr val="tx1"/>
              </a:solidFill>
              <a:latin typeface="Calibri" panose="020F0502020204030204" pitchFamily="34" charset="0"/>
              <a:cs typeface="Calibri" panose="020F0502020204030204" pitchFamily="34" charset="0"/>
            </a:endParaRPr>
          </a:p>
          <a:p>
            <a:pPr>
              <a:buFont typeface="Wingdings" panose="05000000000000000000" pitchFamily="2" charset="2"/>
              <a:buChar char="Ø"/>
            </a:pPr>
            <a:r>
              <a:rPr lang="en-US" sz="2000" dirty="0">
                <a:solidFill>
                  <a:schemeClr val="tx1"/>
                </a:solidFill>
                <a:latin typeface="Calibri" panose="020F0502020204030204" pitchFamily="34" charset="0"/>
                <a:cs typeface="Calibri" panose="020F0502020204030204" pitchFamily="34" charset="0"/>
              </a:rPr>
              <a:t>All sections of the Alternate ACCESS for ELLs are semi-adaptive, which means that the administration of a test section should be ended if the student scores </a:t>
            </a:r>
            <a:r>
              <a:rPr lang="en-US" sz="2000" b="1" dirty="0">
                <a:solidFill>
                  <a:schemeClr val="tx1"/>
                </a:solidFill>
                <a:latin typeface="Calibri" panose="020F0502020204030204" pitchFamily="34" charset="0"/>
                <a:cs typeface="Calibri" panose="020F0502020204030204" pitchFamily="34" charset="0"/>
              </a:rPr>
              <a:t>No Response</a:t>
            </a:r>
            <a:r>
              <a:rPr lang="en-US" sz="2000" dirty="0">
                <a:solidFill>
                  <a:schemeClr val="tx1"/>
                </a:solidFill>
                <a:latin typeface="Calibri" panose="020F0502020204030204" pitchFamily="34" charset="0"/>
                <a:cs typeface="Calibri" panose="020F0502020204030204" pitchFamily="34" charset="0"/>
              </a:rPr>
              <a:t>, </a:t>
            </a:r>
            <a:r>
              <a:rPr lang="en-US" sz="2000" b="1" dirty="0">
                <a:solidFill>
                  <a:schemeClr val="tx1"/>
                </a:solidFill>
                <a:latin typeface="Calibri" panose="020F0502020204030204" pitchFamily="34" charset="0"/>
                <a:cs typeface="Calibri" panose="020F0502020204030204" pitchFamily="34" charset="0"/>
              </a:rPr>
              <a:t>Incorrect</a:t>
            </a:r>
            <a:r>
              <a:rPr lang="en-US" sz="2000" dirty="0">
                <a:solidFill>
                  <a:schemeClr val="tx1"/>
                </a:solidFill>
                <a:latin typeface="Calibri" panose="020F0502020204030204" pitchFamily="34" charset="0"/>
                <a:cs typeface="Calibri" panose="020F0502020204030204" pitchFamily="34" charset="0"/>
              </a:rPr>
              <a:t>, or </a:t>
            </a:r>
            <a:r>
              <a:rPr lang="en-US" sz="2000" b="1" dirty="0">
                <a:solidFill>
                  <a:schemeClr val="tx1"/>
                </a:solidFill>
                <a:latin typeface="Calibri" panose="020F0502020204030204" pitchFamily="34" charset="0"/>
                <a:cs typeface="Calibri" panose="020F0502020204030204" pitchFamily="34" charset="0"/>
              </a:rPr>
              <a:t>Approaches </a:t>
            </a:r>
            <a:r>
              <a:rPr lang="en-US" sz="2000" dirty="0">
                <a:solidFill>
                  <a:schemeClr val="tx1"/>
                </a:solidFill>
                <a:latin typeface="Calibri" panose="020F0502020204030204" pitchFamily="34" charset="0"/>
                <a:cs typeface="Calibri" panose="020F0502020204030204" pitchFamily="34" charset="0"/>
              </a:rPr>
              <a:t>on three consecutive tasks.</a:t>
            </a:r>
            <a:endParaRPr lang="en-US" sz="2000" b="1" dirty="0">
              <a:solidFill>
                <a:schemeClr val="tx1"/>
              </a:solidFill>
              <a:latin typeface="Calibri" panose="020F0502020204030204" pitchFamily="34" charset="0"/>
              <a:cs typeface="Calibri" panose="020F0502020204030204" pitchFamily="34" charset="0"/>
            </a:endParaRPr>
          </a:p>
          <a:p>
            <a:endParaRPr lang="en-US" sz="2000" dirty="0"/>
          </a:p>
        </p:txBody>
      </p:sp>
      <p:sp>
        <p:nvSpPr>
          <p:cNvPr id="5" name="TextBox 4">
            <a:extLst>
              <a:ext uri="{FF2B5EF4-FFF2-40B4-BE49-F238E27FC236}">
                <a16:creationId xmlns:a16="http://schemas.microsoft.com/office/drawing/2014/main" id="{F8E894E4-235C-40C0-BB41-52565F89E1C1}"/>
              </a:ext>
            </a:extLst>
          </p:cNvPr>
          <p:cNvSpPr txBox="1"/>
          <p:nvPr/>
        </p:nvSpPr>
        <p:spPr>
          <a:xfrm>
            <a:off x="3821368" y="6550178"/>
            <a:ext cx="1501264" cy="276999"/>
          </a:xfrm>
          <a:prstGeom prst="rect">
            <a:avLst/>
          </a:prstGeom>
          <a:noFill/>
        </p:spPr>
        <p:txBody>
          <a:bodyPr wrap="square" rtlCol="0">
            <a:spAutoFit/>
          </a:bodyPr>
          <a:lstStyle/>
          <a:p>
            <a:pPr algn="ctr"/>
            <a:r>
              <a:rPr lang="en-US" sz="1200" dirty="0"/>
              <a:t>TAM, pp. 126 - 148</a:t>
            </a:r>
          </a:p>
        </p:txBody>
      </p:sp>
    </p:spTree>
    <p:extLst>
      <p:ext uri="{BB962C8B-B14F-4D97-AF65-F5344CB8AC3E}">
        <p14:creationId xmlns:p14="http://schemas.microsoft.com/office/powerpoint/2010/main" val="218113655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1172633" y="303078"/>
            <a:ext cx="6798734" cy="1303867"/>
          </a:xfrm>
        </p:spPr>
        <p:txBody>
          <a:bodyPr>
            <a:normAutofit fontScale="90000"/>
          </a:bodyPr>
          <a:lstStyle/>
          <a:p>
            <a:r>
              <a:rPr lang="en-US" altLang="en-US" sz="4000" dirty="0">
                <a:latin typeface="Calibri" panose="020F0502020204030204" pitchFamily="34" charset="0"/>
                <a:cs typeface="Calibri" panose="020F0502020204030204" pitchFamily="34" charset="0"/>
              </a:rPr>
              <a:t>Alternate ACCESS for ELLs </a:t>
            </a:r>
            <a:br>
              <a:rPr lang="en-US" altLang="en-US" sz="4000" dirty="0">
                <a:latin typeface="Calibri" panose="020F0502020204030204" pitchFamily="34" charset="0"/>
                <a:cs typeface="Calibri" panose="020F0502020204030204" pitchFamily="34" charset="0"/>
              </a:rPr>
            </a:br>
            <a:r>
              <a:rPr lang="en-US" altLang="en-US" sz="4000" dirty="0">
                <a:latin typeface="Calibri" panose="020F0502020204030204" pitchFamily="34" charset="0"/>
                <a:cs typeface="Calibri" panose="020F0502020204030204" pitchFamily="34" charset="0"/>
              </a:rPr>
              <a:t>Test Materials</a:t>
            </a:r>
          </a:p>
        </p:txBody>
      </p:sp>
      <p:sp>
        <p:nvSpPr>
          <p:cNvPr id="52227" name="Content Placeholder 2"/>
          <p:cNvSpPr>
            <a:spLocks noGrp="1"/>
          </p:cNvSpPr>
          <p:nvPr>
            <p:ph idx="1"/>
          </p:nvPr>
        </p:nvSpPr>
        <p:spPr>
          <a:xfrm>
            <a:off x="310393" y="2213113"/>
            <a:ext cx="8464491" cy="3963850"/>
          </a:xfrm>
        </p:spPr>
        <p:txBody>
          <a:bodyPr>
            <a:normAutofit/>
          </a:bodyPr>
          <a:lstStyle/>
          <a:p>
            <a:r>
              <a:rPr lang="en-US" altLang="en-US" sz="2400" dirty="0">
                <a:latin typeface="Calibri" panose="020F0502020204030204" pitchFamily="34" charset="0"/>
                <a:cs typeface="Calibri" panose="020F0502020204030204" pitchFamily="34" charset="0"/>
              </a:rPr>
              <a:t>Test Administrator’s Script</a:t>
            </a:r>
          </a:p>
          <a:p>
            <a:r>
              <a:rPr lang="en-US" altLang="en-US" sz="2400" dirty="0">
                <a:latin typeface="Calibri" panose="020F0502020204030204" pitchFamily="34" charset="0"/>
                <a:cs typeface="Calibri" panose="020F0502020204030204" pitchFamily="34" charset="0"/>
              </a:rPr>
              <a:t>Test booklet (legal size paper)</a:t>
            </a:r>
          </a:p>
          <a:p>
            <a:r>
              <a:rPr lang="en-US" altLang="en-US" sz="2400" dirty="0">
                <a:latin typeface="Calibri" panose="020F0502020204030204" pitchFamily="34" charset="0"/>
                <a:cs typeface="Calibri" panose="020F0502020204030204" pitchFamily="34" charset="0"/>
              </a:rPr>
              <a:t>Student Response Booklet</a:t>
            </a:r>
          </a:p>
        </p:txBody>
      </p:sp>
      <p:pic>
        <p:nvPicPr>
          <p:cNvPr id="4" name="Picture 3"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3966" y="3460424"/>
            <a:ext cx="1949474" cy="2517160"/>
          </a:xfrm>
          <a:prstGeom prst="rect">
            <a:avLst/>
          </a:prstGeom>
          <a:ln>
            <a:solidFill>
              <a:schemeClr val="tx1"/>
            </a:solidFill>
          </a:ln>
        </p:spPr>
      </p:pic>
      <p:pic>
        <p:nvPicPr>
          <p:cNvPr id="5" name="Picture 4"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6724" y="3460424"/>
            <a:ext cx="1947104" cy="2513195"/>
          </a:xfrm>
          <a:prstGeom prst="rect">
            <a:avLst/>
          </a:prstGeom>
          <a:ln>
            <a:solidFill>
              <a:schemeClr val="tx1"/>
            </a:solidFill>
          </a:ln>
        </p:spPr>
      </p:pic>
      <p:pic>
        <p:nvPicPr>
          <p:cNvPr id="6" name="Picture 5"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8703" y="1766125"/>
            <a:ext cx="2517160" cy="1535119"/>
          </a:xfrm>
          <a:prstGeom prst="rect">
            <a:avLst/>
          </a:prstGeom>
          <a:ln>
            <a:solidFill>
              <a:schemeClr val="tx1"/>
            </a:solidFill>
          </a:ln>
        </p:spPr>
      </p:pic>
      <p:pic>
        <p:nvPicPr>
          <p:cNvPr id="7" name="Picture 6">
            <a:extLst>
              <a:ext uri="{FF2B5EF4-FFF2-40B4-BE49-F238E27FC236}">
                <a16:creationId xmlns:a16="http://schemas.microsoft.com/office/drawing/2014/main" id="{1B0A5F46-72ED-434C-A770-6B6E10D5D3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3620" y="6229215"/>
            <a:ext cx="1501264" cy="435969"/>
          </a:xfrm>
          <a:prstGeom prst="rect">
            <a:avLst/>
          </a:prstGeom>
          <a:ln>
            <a:noFill/>
          </a:ln>
          <a:effectLst>
            <a:outerShdw sx="1000" sy="1000" algn="tl" rotWithShape="0">
              <a:srgbClr val="333333"/>
            </a:outerShdw>
          </a:effectLst>
        </p:spPr>
      </p:pic>
    </p:spTree>
    <p:extLst>
      <p:ext uri="{BB962C8B-B14F-4D97-AF65-F5344CB8AC3E}">
        <p14:creationId xmlns:p14="http://schemas.microsoft.com/office/powerpoint/2010/main" val="34954821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Box 1"/>
          <p:cNvSpPr txBox="1">
            <a:spLocks noChangeArrowheads="1"/>
          </p:cNvSpPr>
          <p:nvPr/>
        </p:nvSpPr>
        <p:spPr bwMode="auto">
          <a:xfrm>
            <a:off x="533400" y="381000"/>
            <a:ext cx="77724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t>Test Administration Procedures</a:t>
            </a:r>
          </a:p>
          <a:p>
            <a:pPr algn="ctr"/>
            <a:r>
              <a:rPr lang="en-US" altLang="en-US" sz="3200" b="1" dirty="0"/>
              <a:t>Alternate ACCESS for ELLs</a:t>
            </a:r>
          </a:p>
          <a:p>
            <a:pPr algn="ctr"/>
            <a:endParaRPr lang="en-US" altLang="en-US" sz="3200" b="1" dirty="0"/>
          </a:p>
          <a:p>
            <a:pPr algn="ctr"/>
            <a:r>
              <a:rPr lang="en-US" altLang="en-US" sz="2800" b="1" dirty="0"/>
              <a:t>Listening, Reading, Speaking, Writing </a:t>
            </a:r>
          </a:p>
          <a:p>
            <a:pPr algn="ctr"/>
            <a:endParaRPr lang="en-US" altLang="en-US" sz="3200" b="1" dirty="0"/>
          </a:p>
        </p:txBody>
      </p:sp>
      <p:sp>
        <p:nvSpPr>
          <p:cNvPr id="2" name="TextBox 1"/>
          <p:cNvSpPr txBox="1"/>
          <p:nvPr/>
        </p:nvSpPr>
        <p:spPr>
          <a:xfrm>
            <a:off x="647700" y="2858750"/>
            <a:ext cx="7848600" cy="3062377"/>
          </a:xfrm>
          <a:prstGeom prst="rect">
            <a:avLst/>
          </a:prstGeom>
          <a:noFill/>
        </p:spPr>
        <p:txBody>
          <a:bodyPr>
            <a:spAutoFit/>
          </a:bodyPr>
          <a:lstStyle/>
          <a:p>
            <a:pPr>
              <a:spcBef>
                <a:spcPts val="600"/>
              </a:spcBef>
              <a:defRPr/>
            </a:pPr>
            <a:r>
              <a:rPr lang="en-US" sz="2400" dirty="0">
                <a:latin typeface="Arial" panose="020B0604020202020204" pitchFamily="34" charset="0"/>
                <a:cs typeface="Arial" panose="020B0604020202020204" pitchFamily="34" charset="0"/>
              </a:rPr>
              <a:t>The test administrator needs each of the following for each domain:  </a:t>
            </a:r>
          </a:p>
          <a:p>
            <a:pPr marL="342891" indent="-342891">
              <a:spcBef>
                <a:spcPts val="600"/>
              </a:spcBef>
              <a:buFont typeface="Arial" panose="020B0604020202020204" pitchFamily="34" charset="0"/>
              <a:buChar char="•"/>
              <a:defRPr/>
            </a:pPr>
            <a:r>
              <a:rPr lang="en-US" sz="2400" dirty="0">
                <a:latin typeface="Arial" panose="020B0604020202020204" pitchFamily="34" charset="0"/>
                <a:cs typeface="Arial" panose="020B0604020202020204" pitchFamily="34" charset="0"/>
              </a:rPr>
              <a:t>Test Administrator’s Script  </a:t>
            </a:r>
          </a:p>
          <a:p>
            <a:pPr marL="342891" indent="-342891">
              <a:spcBef>
                <a:spcPts val="600"/>
              </a:spcBef>
              <a:buFont typeface="Arial" panose="020B0604020202020204" pitchFamily="34" charset="0"/>
              <a:buChar char="•"/>
              <a:defRPr/>
            </a:pPr>
            <a:r>
              <a:rPr lang="en-US" sz="2400" dirty="0">
                <a:latin typeface="Arial" panose="020B0604020202020204" pitchFamily="34" charset="0"/>
                <a:cs typeface="Arial" panose="020B0604020202020204" pitchFamily="34" charset="0"/>
              </a:rPr>
              <a:t>Listening, Reading, and Speaking Test Booklet </a:t>
            </a:r>
          </a:p>
          <a:p>
            <a:pPr marL="342891" indent="-342891">
              <a:spcBef>
                <a:spcPts val="600"/>
              </a:spcBef>
              <a:buFont typeface="Arial" panose="020B0604020202020204" pitchFamily="34" charset="0"/>
              <a:buChar char="•"/>
              <a:defRPr/>
            </a:pPr>
            <a:r>
              <a:rPr lang="en-US" sz="2400" dirty="0">
                <a:latin typeface="Arial" panose="020B0604020202020204" pitchFamily="34" charset="0"/>
                <a:cs typeface="Arial" panose="020B0604020202020204" pitchFamily="34" charset="0"/>
              </a:rPr>
              <a:t>Student Response Booklet </a:t>
            </a:r>
          </a:p>
          <a:p>
            <a:pPr marL="342891" indent="-342891">
              <a:spcBef>
                <a:spcPts val="600"/>
              </a:spcBef>
              <a:buFont typeface="Arial" panose="020B0604020202020204" pitchFamily="34" charset="0"/>
              <a:buChar char="•"/>
              <a:defRPr/>
            </a:pPr>
            <a:r>
              <a:rPr lang="en-US" sz="2400" dirty="0">
                <a:latin typeface="Arial" panose="020B0604020202020204" pitchFamily="34" charset="0"/>
                <a:cs typeface="Arial" panose="020B0604020202020204" pitchFamily="34" charset="0"/>
              </a:rPr>
              <a:t>#2 Pencil </a:t>
            </a:r>
          </a:p>
          <a:p>
            <a:pPr>
              <a:spcBef>
                <a:spcPts val="600"/>
              </a:spcBef>
              <a:defRPr/>
            </a:pPr>
            <a:r>
              <a:rPr lang="en-US" sz="2400" dirty="0">
                <a:latin typeface="Arial" panose="020B0604020202020204" pitchFamily="34" charset="0"/>
                <a:cs typeface="Arial" panose="020B0604020202020204" pitchFamily="34" charset="0"/>
              </a:rPr>
              <a:t>Each domain approximately 20 minutes to administer</a:t>
            </a:r>
          </a:p>
        </p:txBody>
      </p:sp>
      <p:sp>
        <p:nvSpPr>
          <p:cNvPr id="7475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DECB5D63-346B-4C53-8AB9-30FBBCD9762A}" type="slidenum">
              <a:rPr lang="en-US" altLang="en-US" smtClean="0">
                <a:solidFill>
                  <a:srgbClr val="FEFEFE"/>
                </a:solidFill>
              </a:rPr>
              <a:pPr/>
              <a:t>133</a:t>
            </a:fld>
            <a:endParaRPr lang="en-US" altLang="en-US">
              <a:solidFill>
                <a:srgbClr val="FEFEFE"/>
              </a:solidFill>
            </a:endParaRPr>
          </a:p>
        </p:txBody>
      </p:sp>
    </p:spTree>
    <p:extLst>
      <p:ext uri="{BB962C8B-B14F-4D97-AF65-F5344CB8AC3E}">
        <p14:creationId xmlns:p14="http://schemas.microsoft.com/office/powerpoint/2010/main" val="313499805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b="1" dirty="0">
                <a:solidFill>
                  <a:schemeClr val="tx1"/>
                </a:solidFill>
                <a:latin typeface="Calibri" panose="020F0502020204030204" pitchFamily="34" charset="0"/>
                <a:cs typeface="Calibri" panose="020F0502020204030204" pitchFamily="34" charset="0"/>
              </a:rPr>
              <a:t>Who Should Administer the Alternate ACCESS for ELLs?</a:t>
            </a:r>
          </a:p>
        </p:txBody>
      </p:sp>
      <p:sp>
        <p:nvSpPr>
          <p:cNvPr id="3" name="Content Placeholder 2"/>
          <p:cNvSpPr>
            <a:spLocks noGrp="1"/>
          </p:cNvSpPr>
          <p:nvPr>
            <p:ph idx="1"/>
          </p:nvPr>
        </p:nvSpPr>
        <p:spPr>
          <a:xfrm>
            <a:off x="609598" y="2160590"/>
            <a:ext cx="7467601" cy="3880773"/>
          </a:xfrm>
        </p:spPr>
        <p:txBody>
          <a:bodyPr>
            <a:normAutofit/>
          </a:bodyPr>
          <a:lstStyle/>
          <a:p>
            <a:pPr>
              <a:lnSpc>
                <a:spcPct val="120000"/>
              </a:lnSpc>
              <a:spcBef>
                <a:spcPts val="600"/>
              </a:spcBef>
              <a:spcAft>
                <a:spcPts val="600"/>
              </a:spcAft>
              <a:buClr>
                <a:schemeClr val="accent3">
                  <a:lumMod val="75000"/>
                </a:schemeClr>
              </a:buClr>
              <a:buFont typeface="Wingdings" panose="05000000000000000000" pitchFamily="2" charset="2"/>
              <a:buChar char="Ø"/>
            </a:pPr>
            <a:r>
              <a:rPr lang="en-US" sz="2000" dirty="0">
                <a:latin typeface="Calibri" panose="020F0502020204030204" pitchFamily="34" charset="0"/>
                <a:cs typeface="Calibri" panose="020F0502020204030204" pitchFamily="34" charset="0"/>
              </a:rPr>
              <a:t>Teacher or licensed staff member familiar with student’s dedicated communication system and response modes</a:t>
            </a:r>
          </a:p>
          <a:p>
            <a:pPr>
              <a:lnSpc>
                <a:spcPct val="120000"/>
              </a:lnSpc>
              <a:spcBef>
                <a:spcPts val="600"/>
              </a:spcBef>
              <a:spcAft>
                <a:spcPts val="600"/>
              </a:spcAft>
              <a:buClr>
                <a:schemeClr val="accent3">
                  <a:lumMod val="75000"/>
                </a:schemeClr>
              </a:buClr>
              <a:buFont typeface="Wingdings" panose="05000000000000000000" pitchFamily="2" charset="2"/>
              <a:buChar char="Ø"/>
            </a:pPr>
            <a:r>
              <a:rPr lang="en-US" sz="2000" dirty="0">
                <a:latin typeface="Calibri" panose="020F0502020204030204" pitchFamily="34" charset="0"/>
                <a:cs typeface="Calibri" panose="020F0502020204030204" pitchFamily="34" charset="0"/>
              </a:rPr>
              <a:t>Practice ahead of time is important due to logistics of managing:</a:t>
            </a:r>
          </a:p>
          <a:p>
            <a:pPr marL="1150938" lvl="1">
              <a:lnSpc>
                <a:spcPct val="120000"/>
              </a:lnSpc>
              <a:spcBef>
                <a:spcPts val="600"/>
              </a:spcBef>
              <a:buClr>
                <a:schemeClr val="accent3">
                  <a:lumMod val="75000"/>
                </a:schemeClr>
              </a:buClr>
            </a:pPr>
            <a:r>
              <a:rPr lang="en-US" sz="1800" dirty="0">
                <a:latin typeface="Calibri" panose="020F0502020204030204" pitchFamily="34" charset="0"/>
                <a:cs typeface="Calibri" panose="020F0502020204030204" pitchFamily="34" charset="0"/>
              </a:rPr>
              <a:t>Student Response Booklet</a:t>
            </a:r>
          </a:p>
          <a:p>
            <a:pPr marL="1150938" lvl="1">
              <a:lnSpc>
                <a:spcPct val="120000"/>
              </a:lnSpc>
              <a:spcBef>
                <a:spcPts val="600"/>
              </a:spcBef>
              <a:buClr>
                <a:schemeClr val="accent3">
                  <a:lumMod val="75000"/>
                </a:schemeClr>
              </a:buClr>
            </a:pPr>
            <a:r>
              <a:rPr lang="en-US" sz="1800" dirty="0">
                <a:latin typeface="Calibri" panose="020F0502020204030204" pitchFamily="34" charset="0"/>
                <a:cs typeface="Calibri" panose="020F0502020204030204" pitchFamily="34" charset="0"/>
              </a:rPr>
              <a:t>Test Administrator’s Script</a:t>
            </a:r>
          </a:p>
          <a:p>
            <a:pPr marL="1150938" lvl="1">
              <a:lnSpc>
                <a:spcPct val="120000"/>
              </a:lnSpc>
              <a:spcBef>
                <a:spcPts val="600"/>
              </a:spcBef>
              <a:buClr>
                <a:schemeClr val="accent3">
                  <a:lumMod val="75000"/>
                </a:schemeClr>
              </a:buClr>
            </a:pPr>
            <a:r>
              <a:rPr lang="en-US" sz="1800" dirty="0">
                <a:latin typeface="Calibri" panose="020F0502020204030204" pitchFamily="34" charset="0"/>
                <a:cs typeface="Calibri" panose="020F0502020204030204" pitchFamily="34" charset="0"/>
              </a:rPr>
              <a:t>Student Test Booklet</a:t>
            </a:r>
          </a:p>
          <a:p>
            <a:pPr marL="1150938" lvl="1">
              <a:lnSpc>
                <a:spcPct val="120000"/>
              </a:lnSpc>
              <a:spcBef>
                <a:spcPts val="600"/>
              </a:spcBef>
              <a:buClr>
                <a:schemeClr val="accent3">
                  <a:lumMod val="75000"/>
                </a:schemeClr>
              </a:buClr>
            </a:pPr>
            <a:r>
              <a:rPr lang="en-US" sz="1800" dirty="0">
                <a:latin typeface="Calibri" panose="020F0502020204030204" pitchFamily="34" charset="0"/>
                <a:cs typeface="Calibri" panose="020F0502020204030204" pitchFamily="34" charset="0"/>
              </a:rPr>
              <a:t>Spring 2020 Florida ACCESS for ELLs Test Administration Manual</a:t>
            </a:r>
          </a:p>
          <a:p>
            <a:pPr marL="1150938" lvl="1">
              <a:lnSpc>
                <a:spcPct val="120000"/>
              </a:lnSpc>
              <a:spcBef>
                <a:spcPts val="600"/>
              </a:spcBef>
              <a:buClr>
                <a:schemeClr val="accent3">
                  <a:lumMod val="75000"/>
                </a:schemeClr>
              </a:buClr>
            </a:pPr>
            <a:r>
              <a:rPr lang="en-US" sz="1800" dirty="0">
                <a:latin typeface="Calibri" panose="020F0502020204030204" pitchFamily="34" charset="0"/>
                <a:cs typeface="Calibri" panose="020F0502020204030204" pitchFamily="34" charset="0"/>
              </a:rPr>
              <a:t>Individual student supports</a:t>
            </a:r>
          </a:p>
          <a:p>
            <a:endParaRPr lang="en-US" sz="2000" dirty="0"/>
          </a:p>
          <a:p>
            <a:endParaRPr lang="en-US" sz="2000" dirty="0"/>
          </a:p>
        </p:txBody>
      </p:sp>
      <p:sp>
        <p:nvSpPr>
          <p:cNvPr id="57349" name="PPTShape_8"/>
          <p:cNvSpPr txBox="1">
            <a:spLocks/>
          </p:cNvSpPr>
          <p:nvPr/>
        </p:nvSpPr>
        <p:spPr bwMode="auto">
          <a:xfrm>
            <a:off x="454025" y="152400"/>
            <a:ext cx="80010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Blip>
                <a:blip r:embed="rId3"/>
              </a:buBlip>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Blip>
                <a:blip r:embed="rId3"/>
              </a:buBlip>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Blip>
                <a:blip r:embed="rId3"/>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Blip>
                <a:blip r:embed="rId3"/>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Blip>
                <a:blip r:embed="rId3"/>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Blip>
                <a:blip r:embed="rId3"/>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Blip>
                <a:blip r:embed="rId3"/>
              </a:buBlip>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b="1" dirty="0">
              <a:latin typeface="Calibri" panose="020F0502020204030204" pitchFamily="34" charset="0"/>
            </a:endParaRPr>
          </a:p>
        </p:txBody>
      </p:sp>
      <p:sp>
        <p:nvSpPr>
          <p:cNvPr id="5" name="TextBox 4">
            <a:extLst>
              <a:ext uri="{FF2B5EF4-FFF2-40B4-BE49-F238E27FC236}">
                <a16:creationId xmlns:a16="http://schemas.microsoft.com/office/drawing/2014/main" id="{192BB641-8973-4C56-B9ED-0EFD757C61D2}"/>
              </a:ext>
            </a:extLst>
          </p:cNvPr>
          <p:cNvSpPr txBox="1"/>
          <p:nvPr/>
        </p:nvSpPr>
        <p:spPr>
          <a:xfrm>
            <a:off x="3821368" y="6550178"/>
            <a:ext cx="1501264" cy="276999"/>
          </a:xfrm>
          <a:prstGeom prst="rect">
            <a:avLst/>
          </a:prstGeom>
          <a:noFill/>
        </p:spPr>
        <p:txBody>
          <a:bodyPr wrap="square" rtlCol="0">
            <a:spAutoFit/>
          </a:bodyPr>
          <a:lstStyle/>
          <a:p>
            <a:pPr algn="ctr"/>
            <a:r>
              <a:rPr lang="en-US" sz="1200" dirty="0"/>
              <a:t>TAM, pp. 129 - 130</a:t>
            </a:r>
          </a:p>
        </p:txBody>
      </p:sp>
    </p:spTree>
    <p:extLst>
      <p:ext uri="{BB962C8B-B14F-4D97-AF65-F5344CB8AC3E}">
        <p14:creationId xmlns:p14="http://schemas.microsoft.com/office/powerpoint/2010/main" val="23247785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9094" y="609600"/>
            <a:ext cx="6347713" cy="1320800"/>
          </a:xfrm>
        </p:spPr>
        <p:txBody>
          <a:bodyPr anchor="t">
            <a:normAutofit fontScale="90000"/>
          </a:bodyPr>
          <a:lstStyle/>
          <a:p>
            <a:pPr algn="ctr"/>
            <a:r>
              <a:rPr lang="en-US" sz="3100" b="1" dirty="0">
                <a:solidFill>
                  <a:schemeClr val="tx1"/>
                </a:solidFill>
                <a:latin typeface="Arial" panose="020B0604020202020204" pitchFamily="34" charset="0"/>
                <a:cs typeface="Arial" panose="020B0604020202020204" pitchFamily="34" charset="0"/>
              </a:rPr>
              <a:t>Anticipated Test Administration Times</a:t>
            </a:r>
            <a:br>
              <a:rPr lang="en-US" sz="3100" b="1" dirty="0">
                <a:solidFill>
                  <a:schemeClr val="tx1"/>
                </a:solidFill>
                <a:latin typeface="Arial" panose="020B0604020202020204" pitchFamily="34" charset="0"/>
                <a:cs typeface="Arial" panose="020B0604020202020204" pitchFamily="34" charset="0"/>
              </a:rPr>
            </a:br>
            <a:r>
              <a:rPr lang="en-US" sz="3100" b="1" dirty="0">
                <a:solidFill>
                  <a:schemeClr val="tx1"/>
                </a:solidFill>
                <a:latin typeface="Arial" panose="020B0604020202020204" pitchFamily="34" charset="0"/>
                <a:cs typeface="Arial" panose="020B0604020202020204" pitchFamily="34" charset="0"/>
              </a:rPr>
              <a:t>Alternate ACCESS</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p:cNvGraphicFramePr>
          <p:nvPr>
            <p:extLst>
              <p:ext uri="{D42A27DB-BD31-4B8C-83A1-F6EECF244321}">
                <p14:modId xmlns:p14="http://schemas.microsoft.com/office/powerpoint/2010/main" val="2395118729"/>
              </p:ext>
            </p:extLst>
          </p:nvPr>
        </p:nvGraphicFramePr>
        <p:xfrm>
          <a:off x="469901" y="2514600"/>
          <a:ext cx="7994650" cy="2815984"/>
        </p:xfrm>
        <a:graphic>
          <a:graphicData uri="http://schemas.openxmlformats.org/drawingml/2006/table">
            <a:tbl>
              <a:tblPr firstRow="1" bandRow="1">
                <a:tableStyleId>{5C22544A-7EE6-4342-B048-85BDC9FD1C3A}</a:tableStyleId>
              </a:tblPr>
              <a:tblGrid>
                <a:gridCol w="2273345">
                  <a:extLst>
                    <a:ext uri="{9D8B030D-6E8A-4147-A177-3AD203B41FA5}">
                      <a16:colId xmlns:a16="http://schemas.microsoft.com/office/drawing/2014/main" val="20000"/>
                    </a:ext>
                  </a:extLst>
                </a:gridCol>
                <a:gridCol w="2606393">
                  <a:extLst>
                    <a:ext uri="{9D8B030D-6E8A-4147-A177-3AD203B41FA5}">
                      <a16:colId xmlns:a16="http://schemas.microsoft.com/office/drawing/2014/main" val="20001"/>
                    </a:ext>
                  </a:extLst>
                </a:gridCol>
                <a:gridCol w="3114912">
                  <a:extLst>
                    <a:ext uri="{9D8B030D-6E8A-4147-A177-3AD203B41FA5}">
                      <a16:colId xmlns:a16="http://schemas.microsoft.com/office/drawing/2014/main" val="20002"/>
                    </a:ext>
                  </a:extLst>
                </a:gridCol>
              </a:tblGrid>
              <a:tr h="822960">
                <a:tc>
                  <a:txBody>
                    <a:bodyPr/>
                    <a:lstStyle/>
                    <a:p>
                      <a:pPr algn="ctr"/>
                      <a:r>
                        <a:rPr lang="en-US" sz="2400" dirty="0">
                          <a:solidFill>
                            <a:schemeClr val="tx1"/>
                          </a:solidFill>
                          <a:latin typeface="Arial" panose="020B0604020202020204" pitchFamily="34" charset="0"/>
                          <a:cs typeface="Arial" panose="020B0604020202020204" pitchFamily="34" charset="0"/>
                        </a:rPr>
                        <a:t>Test Section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solidFill>
                            <a:schemeClr val="tx1"/>
                          </a:solidFill>
                          <a:latin typeface="Arial" panose="020B0604020202020204" pitchFamily="34" charset="0"/>
                          <a:cs typeface="Arial" panose="020B0604020202020204" pitchFamily="34" charset="0"/>
                        </a:rPr>
                        <a:t>Number of Tasks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solidFill>
                            <a:schemeClr val="tx1"/>
                          </a:solidFill>
                          <a:latin typeface="Arial" panose="020B0604020202020204" pitchFamily="34" charset="0"/>
                          <a:cs typeface="Arial" panose="020B0604020202020204" pitchFamily="34" charset="0"/>
                        </a:rPr>
                        <a:t>Approximate </a:t>
                      </a:r>
                      <a:r>
                        <a:rPr lang="en-US" sz="2400" baseline="0" dirty="0">
                          <a:solidFill>
                            <a:schemeClr val="tx1"/>
                          </a:solidFill>
                          <a:latin typeface="Arial" panose="020B0604020202020204" pitchFamily="34" charset="0"/>
                          <a:cs typeface="Arial" panose="020B0604020202020204" pitchFamily="34" charset="0"/>
                        </a:rPr>
                        <a:t>Time</a:t>
                      </a:r>
                      <a:endParaRPr lang="en-US" sz="2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98256">
                <a:tc>
                  <a:txBody>
                    <a:bodyPr/>
                    <a:lstStyle/>
                    <a:p>
                      <a:r>
                        <a:rPr lang="en-US" sz="2400" dirty="0">
                          <a:latin typeface="Arial" panose="020B0604020202020204" pitchFamily="34" charset="0"/>
                          <a:cs typeface="Arial" panose="020B0604020202020204" pitchFamily="34" charset="0"/>
                        </a:rPr>
                        <a:t>Listening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20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98256">
                <a:tc>
                  <a:txBody>
                    <a:bodyPr/>
                    <a:lstStyle/>
                    <a:p>
                      <a:r>
                        <a:rPr lang="en-US" sz="2400" dirty="0">
                          <a:latin typeface="Arial" panose="020B0604020202020204" pitchFamily="34" charset="0"/>
                          <a:cs typeface="Arial" panose="020B0604020202020204" pitchFamily="34" charset="0"/>
                        </a:rPr>
                        <a:t>Reading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20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98256">
                <a:tc>
                  <a:txBody>
                    <a:bodyPr/>
                    <a:lstStyle/>
                    <a:p>
                      <a:r>
                        <a:rPr lang="en-US" sz="2400" dirty="0">
                          <a:latin typeface="Arial" panose="020B0604020202020204" pitchFamily="34" charset="0"/>
                          <a:cs typeface="Arial" panose="020B0604020202020204" pitchFamily="34" charset="0"/>
                        </a:rPr>
                        <a:t>Speaking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20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98256">
                <a:tc>
                  <a:txBody>
                    <a:bodyPr/>
                    <a:lstStyle/>
                    <a:p>
                      <a:r>
                        <a:rPr lang="en-US" sz="2400" dirty="0">
                          <a:latin typeface="Arial" panose="020B0604020202020204" pitchFamily="34" charset="0"/>
                          <a:cs typeface="Arial" panose="020B0604020202020204" pitchFamily="34" charset="0"/>
                        </a:rPr>
                        <a:t>Writing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Arial" panose="020B0604020202020204" pitchFamily="34" charset="0"/>
                          <a:cs typeface="Arial" panose="020B0604020202020204" pitchFamily="34" charset="0"/>
                        </a:rPr>
                        <a:t>20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Rectangle 4"/>
          <p:cNvSpPr/>
          <p:nvPr/>
        </p:nvSpPr>
        <p:spPr>
          <a:xfrm>
            <a:off x="469901" y="5626845"/>
            <a:ext cx="8166100" cy="400110"/>
          </a:xfrm>
          <a:prstGeom prst="rect">
            <a:avLst/>
          </a:prstGeom>
        </p:spPr>
        <p:txBody>
          <a:bodyPr wrap="square">
            <a:spAutoFit/>
          </a:bodyPr>
          <a:lstStyle/>
          <a:p>
            <a:pPr algn="ctr"/>
            <a:r>
              <a:rPr lang="en-US" sz="2000" b="1" dirty="0">
                <a:latin typeface="Arial" panose="020B0604020202020204" pitchFamily="34" charset="0"/>
                <a:cs typeface="Arial" panose="020B0604020202020204" pitchFamily="34" charset="0"/>
              </a:rPr>
              <a:t>Note:</a:t>
            </a:r>
            <a:r>
              <a:rPr lang="en-US" sz="2000" dirty="0">
                <a:latin typeface="Arial" panose="020B0604020202020204" pitchFamily="34" charset="0"/>
                <a:cs typeface="Arial" panose="020B0604020202020204" pitchFamily="34" charset="0"/>
              </a:rPr>
              <a:t> It is recommended to administer the test in this order. </a:t>
            </a:r>
          </a:p>
        </p:txBody>
      </p:sp>
    </p:spTree>
    <p:extLst>
      <p:ext uri="{BB962C8B-B14F-4D97-AF65-F5344CB8AC3E}">
        <p14:creationId xmlns:p14="http://schemas.microsoft.com/office/powerpoint/2010/main" val="2262270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8AC3A2-99FF-4A8A-AAE3-506133166F36}"/>
              </a:ext>
            </a:extLst>
          </p:cNvPr>
          <p:cNvSpPr txBox="1">
            <a:spLocks noGrp="1"/>
          </p:cNvSpPr>
          <p:nvPr>
            <p:ph type="ctrTitle"/>
          </p:nvPr>
        </p:nvSpPr>
        <p:spPr>
          <a:xfrm>
            <a:off x="3730752" y="1265314"/>
            <a:ext cx="3224750" cy="3249131"/>
          </a:xfrm>
          <a:prstGeom prst="rect">
            <a:avLst/>
          </a:prstGeom>
        </p:spPr>
        <p:txBody>
          <a:bodyPr rtlCol="0">
            <a:normAutofit/>
          </a:bodyPr>
          <a:lstStyle/>
          <a:p>
            <a:pPr algn="l">
              <a:lnSpc>
                <a:spcPct val="90000"/>
              </a:lnSpc>
            </a:pPr>
            <a:r>
              <a:rPr lang="en-US" sz="3400" b="1" dirty="0">
                <a:solidFill>
                  <a:schemeClr val="tx1"/>
                </a:solidFill>
                <a:latin typeface="Calibri" panose="020F0502020204030204" pitchFamily="34" charset="0"/>
                <a:cs typeface="Calibri" panose="020F0502020204030204" pitchFamily="34" charset="0"/>
              </a:rPr>
              <a:t>SCHOOL ASSESSMENT COORDINATOR:</a:t>
            </a:r>
          </a:p>
          <a:p>
            <a:pPr algn="l">
              <a:lnSpc>
                <a:spcPct val="90000"/>
              </a:lnSpc>
            </a:pPr>
            <a:r>
              <a:rPr lang="en-US" sz="3400" b="1" dirty="0">
                <a:solidFill>
                  <a:schemeClr val="tx1"/>
                </a:solidFill>
                <a:latin typeface="Calibri" panose="020F0502020204030204" pitchFamily="34" charset="0"/>
                <a:cs typeface="Calibri" panose="020F0502020204030204" pitchFamily="34" charset="0"/>
              </a:rPr>
              <a:t>PACKING FOR RETURN</a:t>
            </a:r>
          </a:p>
          <a:p>
            <a:pPr algn="l">
              <a:lnSpc>
                <a:spcPct val="90000"/>
              </a:lnSpc>
            </a:pPr>
            <a:endParaRPr lang="en-US" sz="3400" dirty="0"/>
          </a:p>
        </p:txBody>
      </p:sp>
      <p:sp>
        <p:nvSpPr>
          <p:cNvPr id="12" name="Isosceles Triangle 11">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80" y="1270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9" name="Graphic 8" descr="Check List">
            <a:extLst>
              <a:ext uri="{FF2B5EF4-FFF2-40B4-BE49-F238E27FC236}">
                <a16:creationId xmlns:a16="http://schemas.microsoft.com/office/drawing/2014/main" id="{03EBF77D-966A-4F44-9BB3-B780D065B6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6453" y="2020850"/>
            <a:ext cx="2824269" cy="2824269"/>
          </a:xfrm>
          <a:prstGeom prst="rect">
            <a:avLst/>
          </a:prstGeom>
        </p:spPr>
      </p:pic>
      <p:sp>
        <p:nvSpPr>
          <p:cNvPr id="4" name="Slide Number Placeholder 3">
            <a:extLst>
              <a:ext uri="{FF2B5EF4-FFF2-40B4-BE49-F238E27FC236}">
                <a16:creationId xmlns:a16="http://schemas.microsoft.com/office/drawing/2014/main" id="{9F033763-A2D8-4624-A5C3-A31DB88A2A55}"/>
              </a:ext>
            </a:extLst>
          </p:cNvPr>
          <p:cNvSpPr>
            <a:spLocks noGrp="1"/>
          </p:cNvSpPr>
          <p:nvPr>
            <p:ph type="sldNum" sz="quarter" idx="12"/>
          </p:nvPr>
        </p:nvSpPr>
        <p:spPr>
          <a:xfrm>
            <a:off x="8305800" y="6324600"/>
            <a:ext cx="512504" cy="365125"/>
          </a:xfrm>
        </p:spPr>
        <p:txBody>
          <a:bodyPr>
            <a:normAutofit/>
          </a:bodyPr>
          <a:lstStyle/>
          <a:p>
            <a:pPr>
              <a:spcAft>
                <a:spcPts val="600"/>
              </a:spcAft>
              <a:defRPr/>
            </a:pPr>
            <a:fld id="{7CF9E8FE-6E4C-49AC-93F6-0517BD3DF633}" type="slidenum">
              <a:rPr lang="en-US" smtClean="0">
                <a:solidFill>
                  <a:schemeClr val="tx1"/>
                </a:solidFill>
              </a:rPr>
              <a:pPr>
                <a:spcAft>
                  <a:spcPts val="600"/>
                </a:spcAft>
                <a:defRPr/>
              </a:pPr>
              <a:t>136</a:t>
            </a:fld>
            <a:endParaRPr lang="en-US" dirty="0">
              <a:solidFill>
                <a:schemeClr val="tx1"/>
              </a:solidFill>
            </a:endParaRPr>
          </a:p>
        </p:txBody>
      </p:sp>
    </p:spTree>
    <p:extLst>
      <p:ext uri="{BB962C8B-B14F-4D97-AF65-F5344CB8AC3E}">
        <p14:creationId xmlns:p14="http://schemas.microsoft.com/office/powerpoint/2010/main" val="105633466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31774" y="6349758"/>
            <a:ext cx="512638" cy="365125"/>
          </a:xfrm>
        </p:spPr>
        <p:txBody>
          <a:bodyPr/>
          <a:lstStyle/>
          <a:p>
            <a:pPr>
              <a:defRPr/>
            </a:pPr>
            <a:fld id="{5257CC6E-9804-461C-8190-BEF0BEA28044}" type="slidenum">
              <a:rPr lang="en-US" smtClean="0">
                <a:solidFill>
                  <a:prstClr val="black">
                    <a:lumMod val="50000"/>
                    <a:lumOff val="50000"/>
                  </a:prstClr>
                </a:solidFill>
              </a:rPr>
              <a:pPr>
                <a:defRPr/>
              </a:pPr>
              <a:t>137</a:t>
            </a:fld>
            <a:endParaRPr lang="en-US" dirty="0">
              <a:solidFill>
                <a:prstClr val="black">
                  <a:lumMod val="50000"/>
                  <a:lumOff val="50000"/>
                </a:prstClr>
              </a:solidFill>
            </a:endParaRPr>
          </a:p>
        </p:txBody>
      </p:sp>
      <p:sp>
        <p:nvSpPr>
          <p:cNvPr id="3" name="TextBox 2"/>
          <p:cNvSpPr txBox="1"/>
          <p:nvPr/>
        </p:nvSpPr>
        <p:spPr>
          <a:xfrm>
            <a:off x="184712" y="838200"/>
            <a:ext cx="8806888" cy="4647426"/>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Use the following steps in preparing all Student Response Booklets for return:</a:t>
            </a:r>
          </a:p>
          <a:p>
            <a:endParaRPr lang="en-US" sz="1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1400" dirty="0">
                <a:latin typeface="Arial" panose="020B0604020202020204" pitchFamily="34" charset="0"/>
                <a:cs typeface="Arial" panose="020B0604020202020204" pitchFamily="34" charset="0"/>
              </a:rPr>
              <a:t>Verify that all (USED) booklets that contain student responses have the Pre-ID or District/School label affixed to the front of the Student Response booklet.</a:t>
            </a:r>
          </a:p>
          <a:p>
            <a:pPr marL="342900" indent="-342900">
              <a:buFont typeface="Wingdings" panose="05000000000000000000" pitchFamily="2" charset="2"/>
              <a:buChar char="Ø"/>
            </a:pPr>
            <a:r>
              <a:rPr lang="en-US" sz="1400" dirty="0">
                <a:latin typeface="Arial" panose="020B0604020202020204" pitchFamily="34" charset="0"/>
                <a:cs typeface="Arial" panose="020B0604020202020204" pitchFamily="34" charset="0"/>
              </a:rPr>
              <a:t>Verify that all booklets with the District/School (yellow) label have completed demographic pages on the front and back cover of the Student Response booklet.</a:t>
            </a:r>
          </a:p>
          <a:p>
            <a:pPr marL="1257300" lvl="2" indent="-342900">
              <a:buFont typeface="Wingdings" panose="05000000000000000000" pitchFamily="2" charset="2"/>
              <a:buChar char="Ø"/>
            </a:pPr>
            <a:r>
              <a:rPr lang="en-US" sz="1400" dirty="0">
                <a:latin typeface="Arial" panose="020B0604020202020204" pitchFamily="34" charset="0"/>
                <a:cs typeface="Arial" panose="020B0604020202020204" pitchFamily="34" charset="0"/>
              </a:rPr>
              <a:t>Make sure the student name has been written in the boxes and bubbled correctly.</a:t>
            </a:r>
          </a:p>
          <a:p>
            <a:pPr marL="1257300" lvl="2" indent="-342900">
              <a:buFont typeface="Wingdings" panose="05000000000000000000" pitchFamily="2" charset="2"/>
              <a:buChar char="Ø"/>
            </a:pPr>
            <a:r>
              <a:rPr lang="en-US" sz="1400" dirty="0">
                <a:latin typeface="Arial" panose="020B0604020202020204" pitchFamily="34" charset="0"/>
                <a:cs typeface="Arial" panose="020B0604020202020204" pitchFamily="34" charset="0"/>
              </a:rPr>
              <a:t>Make sure that the date that testing began has been filled in correctly.</a:t>
            </a:r>
          </a:p>
          <a:p>
            <a:pPr marL="1257300" lvl="2" indent="-342900">
              <a:buFont typeface="Wingdings" panose="05000000000000000000" pitchFamily="2" charset="2"/>
              <a:buChar char="Ø"/>
            </a:pPr>
            <a:r>
              <a:rPr lang="en-US" sz="1400" dirty="0">
                <a:latin typeface="Arial" panose="020B0604020202020204" pitchFamily="34" charset="0"/>
                <a:cs typeface="Arial" panose="020B0604020202020204" pitchFamily="34" charset="0"/>
              </a:rPr>
              <a:t>Make sure that all information in Section 4.6 of the TAM has been bubbled correctly.</a:t>
            </a:r>
          </a:p>
          <a:p>
            <a:pPr marL="1257300" lvl="2" indent="-342900">
              <a:buFont typeface="Wingdings" panose="05000000000000000000" pitchFamily="2" charset="2"/>
              <a:buChar char="Ø"/>
            </a:pPr>
            <a:r>
              <a:rPr lang="en-US" sz="1400" dirty="0">
                <a:latin typeface="Arial" panose="020B0604020202020204" pitchFamily="34" charset="0"/>
                <a:cs typeface="Arial" panose="020B0604020202020204" pitchFamily="34" charset="0"/>
              </a:rPr>
              <a:t>Make sure the correct grade is bubbled.</a:t>
            </a:r>
          </a:p>
          <a:p>
            <a:pPr marL="1257300" lvl="2" indent="-342900">
              <a:buFont typeface="Wingdings" panose="05000000000000000000" pitchFamily="2" charset="2"/>
              <a:buChar char="Ø"/>
            </a:pPr>
            <a:endParaRPr lang="en-US" sz="1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1400" dirty="0">
                <a:latin typeface="Arial" panose="020B0604020202020204" pitchFamily="34" charset="0"/>
                <a:cs typeface="Arial" panose="020B0604020202020204" pitchFamily="34" charset="0"/>
              </a:rPr>
              <a:t>Remove any staples, paper clips, or sticky notes from the Student Response booklet.</a:t>
            </a:r>
          </a:p>
          <a:p>
            <a:pPr marL="342900" indent="-342900">
              <a:buFont typeface="Wingdings" panose="05000000000000000000" pitchFamily="2" charset="2"/>
              <a:buChar char="Ø"/>
            </a:pPr>
            <a:r>
              <a:rPr lang="en-US" sz="1400" dirty="0">
                <a:latin typeface="Arial" panose="020B0604020202020204" pitchFamily="34" charset="0"/>
                <a:cs typeface="Arial" panose="020B0604020202020204" pitchFamily="34" charset="0"/>
              </a:rPr>
              <a:t>Remove any planning sheets from the Student Response booklet and prepared for return.</a:t>
            </a:r>
          </a:p>
          <a:p>
            <a:pPr marL="342900" indent="-342900">
              <a:buFont typeface="Wingdings" panose="05000000000000000000" pitchFamily="2" charset="2"/>
              <a:buChar char="Ø"/>
            </a:pPr>
            <a:r>
              <a:rPr lang="en-US" sz="1400" dirty="0">
                <a:latin typeface="Arial" panose="020B0604020202020204" pitchFamily="34" charset="0"/>
                <a:cs typeface="Arial" panose="020B0604020202020204" pitchFamily="34" charset="0"/>
              </a:rPr>
              <a:t>If the Student Response booklet is UNUSED, do NOT place any labels on the booklet.</a:t>
            </a:r>
          </a:p>
          <a:p>
            <a:pPr marL="800100" lvl="1" indent="-342900">
              <a:buFont typeface="Wingdings" panose="05000000000000000000" pitchFamily="2" charset="2"/>
              <a:buChar char="Ø"/>
            </a:pPr>
            <a:r>
              <a:rPr lang="en-US" sz="1400" dirty="0">
                <a:latin typeface="Arial" panose="020B0604020202020204" pitchFamily="34" charset="0"/>
                <a:cs typeface="Arial" panose="020B0604020202020204" pitchFamily="34" charset="0"/>
              </a:rPr>
              <a:t>If a Pre-ID or District/School label is placed on an UNUSED booklet, place a DO NOT PROCESS label OVER the existing label and return the booklet with the USED booklets.</a:t>
            </a:r>
          </a:p>
          <a:p>
            <a:pPr lvl="1"/>
            <a:endParaRPr lang="en-US" sz="1200" dirty="0">
              <a:latin typeface="Arial" panose="020B0604020202020204" pitchFamily="34" charset="0"/>
              <a:cs typeface="Arial" panose="020B0604020202020204" pitchFamily="34" charset="0"/>
            </a:endParaRPr>
          </a:p>
          <a:p>
            <a:pPr lvl="1"/>
            <a:endParaRPr lang="en-US" sz="1200" b="1" dirty="0">
              <a:latin typeface="Arial" panose="020B0604020202020204" pitchFamily="34" charset="0"/>
              <a:cs typeface="Arial" panose="020B0604020202020204" pitchFamily="34" charset="0"/>
            </a:endParaRPr>
          </a:p>
          <a:p>
            <a:pPr lvl="1"/>
            <a:endParaRPr lang="en-US" sz="1200" b="1"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Ø"/>
            </a:pPr>
            <a:endParaRPr lang="en-US" sz="1200" dirty="0">
              <a:latin typeface="Arial" panose="020B0604020202020204" pitchFamily="34" charset="0"/>
              <a:cs typeface="Arial" panose="020B0604020202020204" pitchFamily="34" charset="0"/>
            </a:endParaRPr>
          </a:p>
          <a:p>
            <a:pPr lvl="1"/>
            <a:endParaRPr lang="en-US" sz="1200" dirty="0">
              <a:latin typeface="Arial" panose="020B0604020202020204" pitchFamily="34" charset="0"/>
              <a:cs typeface="Arial" panose="020B0604020202020204" pitchFamily="34" charset="0"/>
            </a:endParaRPr>
          </a:p>
          <a:p>
            <a:pPr lvl="1"/>
            <a:endParaRPr lang="en-US" sz="1200" dirty="0">
              <a:latin typeface="Arial" panose="020B0604020202020204" pitchFamily="34" charset="0"/>
              <a:cs typeface="Arial" panose="020B0604020202020204" pitchFamily="34" charset="0"/>
            </a:endParaRPr>
          </a:p>
        </p:txBody>
      </p:sp>
      <p:sp>
        <p:nvSpPr>
          <p:cNvPr id="4" name="TextBox 2"/>
          <p:cNvSpPr txBox="1">
            <a:spLocks noChangeArrowheads="1"/>
          </p:cNvSpPr>
          <p:nvPr/>
        </p:nvSpPr>
        <p:spPr bwMode="auto">
          <a:xfrm>
            <a:off x="430774" y="141313"/>
            <a:ext cx="800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solidFill>
                  <a:srgbClr val="000000"/>
                </a:solidFill>
              </a:rPr>
              <a:t>Material Return Procedures</a:t>
            </a:r>
          </a:p>
        </p:txBody>
      </p:sp>
      <p:sp>
        <p:nvSpPr>
          <p:cNvPr id="6" name="TextBox 5">
            <a:extLst>
              <a:ext uri="{FF2B5EF4-FFF2-40B4-BE49-F238E27FC236}">
                <a16:creationId xmlns:a16="http://schemas.microsoft.com/office/drawing/2014/main" id="{E76C7644-BBE3-4DC8-8FCF-B4397A6DAEF1}"/>
              </a:ext>
            </a:extLst>
          </p:cNvPr>
          <p:cNvSpPr txBox="1"/>
          <p:nvPr/>
        </p:nvSpPr>
        <p:spPr>
          <a:xfrm>
            <a:off x="137524" y="4419600"/>
            <a:ext cx="8806888" cy="1785104"/>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Large Print and Braille Student Response booklets</a:t>
            </a:r>
          </a:p>
          <a:p>
            <a:endParaRPr lang="en-US" sz="1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1400" dirty="0">
                <a:latin typeface="Arial" panose="020B0604020202020204" pitchFamily="34" charset="0"/>
                <a:cs typeface="Arial" panose="020B0604020202020204" pitchFamily="34" charset="0"/>
              </a:rPr>
              <a:t>Verify that student responses have been transcribed into a standard Student Response booklet.  </a:t>
            </a:r>
          </a:p>
          <a:p>
            <a:pPr marL="342900" indent="-342900">
              <a:buFont typeface="Wingdings" panose="05000000000000000000" pitchFamily="2" charset="2"/>
              <a:buChar char="Ø"/>
            </a:pPr>
            <a:r>
              <a:rPr lang="en-US" sz="1400" dirty="0">
                <a:latin typeface="Arial" panose="020B0604020202020204" pitchFamily="34" charset="0"/>
                <a:cs typeface="Arial" panose="020B0604020202020204" pitchFamily="34" charset="0"/>
              </a:rPr>
              <a:t>Verify that a student Pre-ID label has been applied to the standard booklet or a District/School label was used and demographic information bubbled.  Grid the accommodation field for BR or LP on the back on the booklet.</a:t>
            </a:r>
          </a:p>
          <a:p>
            <a:pPr marL="342900" indent="-342900">
              <a:buFont typeface="Wingdings" panose="05000000000000000000" pitchFamily="2" charset="2"/>
              <a:buChar char="Ø"/>
            </a:pPr>
            <a:r>
              <a:rPr lang="en-US" sz="1400" dirty="0">
                <a:latin typeface="Arial" panose="020B0604020202020204" pitchFamily="34" charset="0"/>
                <a:cs typeface="Arial" panose="020B0604020202020204" pitchFamily="34" charset="0"/>
              </a:rPr>
              <a:t>Return large print and/or braille booklets with the other test materials</a:t>
            </a:r>
            <a:r>
              <a:rPr lang="en-US" sz="1200" dirty="0">
                <a:latin typeface="Arial" panose="020B0604020202020204" pitchFamily="34" charset="0"/>
                <a:cs typeface="Arial" panose="020B0604020202020204" pitchFamily="34" charset="0"/>
              </a:rPr>
              <a:t>.  </a:t>
            </a:r>
          </a:p>
          <a:p>
            <a:pPr lvl="1"/>
            <a:endParaRPr lang="en-US" sz="1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BB2E1F3-BD9A-4138-AC7B-754CE5FCCF4F}"/>
              </a:ext>
            </a:extLst>
          </p:cNvPr>
          <p:cNvSpPr txBox="1"/>
          <p:nvPr/>
        </p:nvSpPr>
        <p:spPr>
          <a:xfrm>
            <a:off x="3962400" y="6629400"/>
            <a:ext cx="1371600" cy="276999"/>
          </a:xfrm>
          <a:prstGeom prst="rect">
            <a:avLst/>
          </a:prstGeom>
          <a:noFill/>
        </p:spPr>
        <p:txBody>
          <a:bodyPr wrap="square" rtlCol="0">
            <a:spAutoFit/>
          </a:bodyPr>
          <a:lstStyle/>
          <a:p>
            <a:r>
              <a:rPr lang="en-US" sz="1200" dirty="0"/>
              <a:t>TAM, pp. 62 - 63</a:t>
            </a:r>
          </a:p>
        </p:txBody>
      </p:sp>
    </p:spTree>
    <p:extLst>
      <p:ext uri="{BB962C8B-B14F-4D97-AF65-F5344CB8AC3E}">
        <p14:creationId xmlns:p14="http://schemas.microsoft.com/office/powerpoint/2010/main" val="189443936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31774" y="6349758"/>
            <a:ext cx="512638" cy="365125"/>
          </a:xfrm>
        </p:spPr>
        <p:txBody>
          <a:bodyPr/>
          <a:lstStyle/>
          <a:p>
            <a:pPr>
              <a:defRPr/>
            </a:pPr>
            <a:fld id="{5257CC6E-9804-461C-8190-BEF0BEA28044}" type="slidenum">
              <a:rPr lang="en-US" smtClean="0">
                <a:solidFill>
                  <a:prstClr val="black">
                    <a:lumMod val="50000"/>
                    <a:lumOff val="50000"/>
                  </a:prstClr>
                </a:solidFill>
              </a:rPr>
              <a:pPr>
                <a:defRPr/>
              </a:pPr>
              <a:t>138</a:t>
            </a:fld>
            <a:endParaRPr lang="en-US" dirty="0">
              <a:solidFill>
                <a:prstClr val="black">
                  <a:lumMod val="50000"/>
                  <a:lumOff val="50000"/>
                </a:prstClr>
              </a:solidFill>
            </a:endParaRPr>
          </a:p>
        </p:txBody>
      </p:sp>
      <p:sp>
        <p:nvSpPr>
          <p:cNvPr id="3" name="TextBox 2"/>
          <p:cNvSpPr txBox="1"/>
          <p:nvPr/>
        </p:nvSpPr>
        <p:spPr>
          <a:xfrm>
            <a:off x="199588" y="730570"/>
            <a:ext cx="8806888" cy="7171194"/>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Suggested Order for Packing Materials </a:t>
            </a:r>
          </a:p>
          <a:p>
            <a:pPr marL="342891" indent="-342891">
              <a:buAutoNum type="arabicPeriod"/>
            </a:pPr>
            <a:r>
              <a:rPr lang="en-US" sz="2000" dirty="0">
                <a:latin typeface="Arial" panose="020B0604020202020204" pitchFamily="34" charset="0"/>
                <a:cs typeface="Arial" panose="020B0604020202020204" pitchFamily="34" charset="0"/>
              </a:rPr>
              <a:t>USED Student Response Booklets by Grade and Tier, in plastic bag packages (with affixed Pre-ID labels, District/School labels, or Do Not Process labels)</a:t>
            </a:r>
          </a:p>
          <a:p>
            <a:pPr lvl="1"/>
            <a:r>
              <a:rPr lang="en-US" sz="2000" dirty="0">
                <a:latin typeface="Arial" panose="020B0604020202020204" pitchFamily="34" charset="0"/>
                <a:cs typeface="Arial" panose="020B0604020202020204" pitchFamily="34" charset="0"/>
              </a:rPr>
              <a:t>- FLVS Student USED Student Response Booklets (do not use your school’s labels)</a:t>
            </a:r>
          </a:p>
          <a:p>
            <a:pPr marL="342891" indent="-342891">
              <a:buAutoNum type="arabicPeriod"/>
            </a:pPr>
            <a:r>
              <a:rPr lang="en-US" sz="2000" dirty="0">
                <a:latin typeface="Arial" panose="020B0604020202020204" pitchFamily="34" charset="0"/>
                <a:cs typeface="Arial" panose="020B0604020202020204" pitchFamily="34" charset="0"/>
              </a:rPr>
              <a:t>All Test Administrator’s Scripts</a:t>
            </a:r>
          </a:p>
          <a:p>
            <a:pPr marL="342891" indent="-342891">
              <a:buAutoNum type="arabicPeriod"/>
            </a:pPr>
            <a:r>
              <a:rPr lang="en-US" sz="2000" dirty="0">
                <a:latin typeface="Arial" panose="020B0604020202020204" pitchFamily="34" charset="0"/>
                <a:cs typeface="Arial" panose="020B0604020202020204" pitchFamily="34" charset="0"/>
              </a:rPr>
              <a:t>Speaking Test Booklets</a:t>
            </a:r>
          </a:p>
          <a:p>
            <a:pPr marL="342891" indent="-342891">
              <a:buAutoNum type="arabicPeriod"/>
            </a:pPr>
            <a:r>
              <a:rPr lang="en-US" sz="2000" dirty="0">
                <a:latin typeface="Arial" panose="020B0604020202020204" pitchFamily="34" charset="0"/>
                <a:cs typeface="Arial" panose="020B0604020202020204" pitchFamily="34" charset="0"/>
              </a:rPr>
              <a:t>Listening and Speaking Test CDs</a:t>
            </a:r>
          </a:p>
          <a:p>
            <a:pPr marL="342891" indent="-342891">
              <a:buAutoNum type="arabicPeriod"/>
            </a:pPr>
            <a:r>
              <a:rPr lang="en-US" sz="2000" dirty="0">
                <a:latin typeface="Arial" panose="020B0604020202020204" pitchFamily="34" charset="0"/>
                <a:cs typeface="Arial" panose="020B0604020202020204" pitchFamily="34" charset="0"/>
              </a:rPr>
              <a:t>All USED and Unused large-print and Braille test materials (if received)</a:t>
            </a:r>
          </a:p>
          <a:p>
            <a:pPr marL="342891" indent="-342891">
              <a:buAutoNum type="arabicPeriod"/>
            </a:pPr>
            <a:r>
              <a:rPr lang="en-US" sz="2000" dirty="0">
                <a:latin typeface="Arial" panose="020B0604020202020204" pitchFamily="34" charset="0"/>
                <a:cs typeface="Arial" panose="020B0604020202020204" pitchFamily="34" charset="0"/>
              </a:rPr>
              <a:t>Alternate ACCESS for ELLs Listening/Reading/Speaking Test Booklets</a:t>
            </a:r>
          </a:p>
          <a:p>
            <a:pPr marL="342891" indent="-342891">
              <a:buAutoNum type="arabicPeriod"/>
            </a:pPr>
            <a:r>
              <a:rPr lang="en-US" sz="2000" dirty="0">
                <a:latin typeface="Arial" panose="020B0604020202020204" pitchFamily="34" charset="0"/>
                <a:cs typeface="Arial" panose="020B0604020202020204" pitchFamily="34" charset="0"/>
              </a:rPr>
              <a:t>Kindergarten ACCESS for ELLs Ancillary Materials</a:t>
            </a:r>
          </a:p>
          <a:p>
            <a:pPr marL="342891" indent="-342891">
              <a:buAutoNum type="arabicPeriod"/>
            </a:pPr>
            <a:r>
              <a:rPr lang="en-US" sz="2000" dirty="0">
                <a:latin typeface="Arial" panose="020B0604020202020204" pitchFamily="34" charset="0"/>
                <a:cs typeface="Arial" panose="020B0604020202020204" pitchFamily="34" charset="0"/>
              </a:rPr>
              <a:t>Human Reader Accommodation Scripts (if ordered)</a:t>
            </a:r>
          </a:p>
          <a:p>
            <a:pPr marL="342891" indent="-342891">
              <a:buAutoNum type="arabicPeriod"/>
            </a:pPr>
            <a:r>
              <a:rPr lang="en-US" sz="2000" dirty="0">
                <a:latin typeface="Arial" panose="020B0604020202020204" pitchFamily="34" charset="0"/>
                <a:cs typeface="Arial" panose="020B0604020202020204" pitchFamily="34" charset="0"/>
              </a:rPr>
              <a:t>USED Student Planning Sheets</a:t>
            </a:r>
          </a:p>
          <a:p>
            <a:pPr marL="342891" indent="-342891">
              <a:buAutoNum type="arabicPeriod"/>
            </a:pPr>
            <a:r>
              <a:rPr lang="en-US" sz="2000" dirty="0">
                <a:latin typeface="Arial" panose="020B0604020202020204" pitchFamily="34" charset="0"/>
                <a:cs typeface="Arial" panose="020B0604020202020204" pitchFamily="34" charset="0"/>
              </a:rPr>
              <a:t>Unused Student Response Booklets (no label needed  for UNUSED booklets)</a:t>
            </a:r>
          </a:p>
          <a:p>
            <a:pPr marL="342891" indent="-342891">
              <a:buAutoNum type="arabicPeriod"/>
            </a:pPr>
            <a:r>
              <a:rPr lang="en-US" sz="2000" dirty="0">
                <a:latin typeface="Arial" panose="020B0604020202020204" pitchFamily="34" charset="0"/>
                <a:cs typeface="Arial" panose="020B0604020202020204" pitchFamily="34" charset="0"/>
              </a:rPr>
              <a:t>Defective Materials (if applicable)</a:t>
            </a:r>
          </a:p>
          <a:p>
            <a:pPr marL="342891" indent="-342891">
              <a:buAutoNum type="arabicPeriod"/>
            </a:pP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Note: Place Unused Student Response Booklets </a:t>
            </a:r>
          </a:p>
          <a:p>
            <a:pPr algn="ctr"/>
            <a:r>
              <a:rPr lang="en-US" sz="2000" dirty="0">
                <a:latin typeface="Arial" panose="020B0604020202020204" pitchFamily="34" charset="0"/>
                <a:cs typeface="Arial" panose="020B0604020202020204" pitchFamily="34" charset="0"/>
              </a:rPr>
              <a:t>at the Bottom of the Box</a:t>
            </a:r>
          </a:p>
          <a:p>
            <a:endParaRPr lang="en-US" sz="2000" dirty="0">
              <a:latin typeface="Arial" panose="020B0604020202020204" pitchFamily="34" charset="0"/>
              <a:cs typeface="Arial" panose="020B0604020202020204" pitchFamily="34" charset="0"/>
            </a:endParaRPr>
          </a:p>
          <a:p>
            <a:pPr marL="342891" indent="-342891">
              <a:buAutoNum type="arabicPeriod"/>
            </a:pPr>
            <a:endParaRPr lang="en-US" sz="2000" dirty="0">
              <a:latin typeface="Arial" panose="020B0604020202020204" pitchFamily="34" charset="0"/>
              <a:cs typeface="Arial" panose="020B0604020202020204" pitchFamily="34" charset="0"/>
            </a:endParaRPr>
          </a:p>
          <a:p>
            <a:pPr marL="342891" indent="-342891">
              <a:buAutoNum type="arabicPeriod"/>
            </a:pPr>
            <a:endParaRPr lang="en-US" sz="2000" dirty="0">
              <a:latin typeface="Arial" panose="020B0604020202020204" pitchFamily="34" charset="0"/>
              <a:cs typeface="Arial" panose="020B0604020202020204" pitchFamily="34" charset="0"/>
            </a:endParaRPr>
          </a:p>
        </p:txBody>
      </p:sp>
      <p:sp>
        <p:nvSpPr>
          <p:cNvPr id="4" name="TextBox 2"/>
          <p:cNvSpPr txBox="1">
            <a:spLocks noChangeArrowheads="1"/>
          </p:cNvSpPr>
          <p:nvPr/>
        </p:nvSpPr>
        <p:spPr bwMode="auto">
          <a:xfrm>
            <a:off x="430774" y="141313"/>
            <a:ext cx="800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solidFill>
                  <a:srgbClr val="000000"/>
                </a:solidFill>
              </a:rPr>
              <a:t>Material Return Procedures</a:t>
            </a:r>
          </a:p>
        </p:txBody>
      </p:sp>
    </p:spTree>
    <p:extLst>
      <p:ext uri="{BB962C8B-B14F-4D97-AF65-F5344CB8AC3E}">
        <p14:creationId xmlns:p14="http://schemas.microsoft.com/office/powerpoint/2010/main" val="5385273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2"/>
          <p:cNvSpPr txBox="1">
            <a:spLocks noChangeArrowheads="1"/>
          </p:cNvSpPr>
          <p:nvPr/>
        </p:nvSpPr>
        <p:spPr bwMode="auto">
          <a:xfrm>
            <a:off x="457199" y="449379"/>
            <a:ext cx="800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a:solidFill>
                  <a:srgbClr val="000000"/>
                </a:solidFill>
              </a:rPr>
              <a:t>Material Return Procedures</a:t>
            </a:r>
          </a:p>
        </p:txBody>
      </p:sp>
      <p:sp>
        <p:nvSpPr>
          <p:cNvPr id="76803" name="TextBox 2"/>
          <p:cNvSpPr txBox="1">
            <a:spLocks noChangeArrowheads="1"/>
          </p:cNvSpPr>
          <p:nvPr/>
        </p:nvSpPr>
        <p:spPr bwMode="auto">
          <a:xfrm>
            <a:off x="453683" y="1059174"/>
            <a:ext cx="81534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Tx/>
              <a:buAutoNum type="arabicPeriod"/>
            </a:pPr>
            <a:r>
              <a:rPr lang="en-US" altLang="en-US" dirty="0"/>
              <a:t>Open and inventory the Return Materials Instruction Packet.  This contains directions and DRC return shipping labels, and (UPS shipping labels are found in the an envelope sent with the initial shipment)</a:t>
            </a:r>
          </a:p>
          <a:p>
            <a:pPr>
              <a:buFontTx/>
              <a:buAutoNum type="arabicPeriod"/>
            </a:pPr>
            <a:r>
              <a:rPr lang="en-US" altLang="en-US" dirty="0"/>
              <a:t>Use the boxes from the original shipment.  </a:t>
            </a:r>
          </a:p>
          <a:p>
            <a:pPr>
              <a:buFontTx/>
              <a:buAutoNum type="arabicPeriod"/>
            </a:pPr>
            <a:r>
              <a:rPr lang="en-US" altLang="en-US" dirty="0"/>
              <a:t>Place all materials within the protective, plastic DRC shipment bags. (To be scored documents are the priority.)</a:t>
            </a:r>
          </a:p>
          <a:p>
            <a:pPr>
              <a:buFontTx/>
              <a:buAutoNum type="arabicPeriod"/>
            </a:pPr>
            <a:endParaRPr lang="en-US" altLang="en-US" dirty="0"/>
          </a:p>
          <a:p>
            <a:pPr>
              <a:buFontTx/>
              <a:buAutoNum type="arabicPeriod"/>
            </a:pPr>
            <a:endParaRPr lang="en-US" altLang="en-US" dirty="0"/>
          </a:p>
          <a:p>
            <a:pPr>
              <a:buFontTx/>
              <a:buAutoNum type="arabicPeriod"/>
            </a:pPr>
            <a:endParaRPr lang="en-US" altLang="en-US" dirty="0"/>
          </a:p>
          <a:p>
            <a:pPr>
              <a:buFontTx/>
              <a:buAutoNum type="arabicPeriod"/>
            </a:pPr>
            <a:endParaRPr lang="en-US" altLang="en-US" dirty="0"/>
          </a:p>
          <a:p>
            <a:pPr>
              <a:buFontTx/>
              <a:buAutoNum type="arabicPeriod"/>
            </a:pPr>
            <a:endParaRPr lang="en-US" altLang="en-US" dirty="0"/>
          </a:p>
          <a:p>
            <a:pPr>
              <a:buFontTx/>
              <a:buAutoNum type="arabicPeriod"/>
            </a:pPr>
            <a:endParaRPr lang="en-US" altLang="en-US" dirty="0"/>
          </a:p>
          <a:p>
            <a:pPr>
              <a:buFontTx/>
              <a:buAutoNum type="arabicPeriod"/>
            </a:pPr>
            <a:endParaRPr lang="en-US" altLang="en-US" dirty="0"/>
          </a:p>
          <a:p>
            <a:pPr>
              <a:buFontTx/>
              <a:buAutoNum type="arabicPeriod"/>
            </a:pPr>
            <a:r>
              <a:rPr lang="en-US" altLang="en-US" dirty="0"/>
              <a:t>Seal the return shipping bag with one of the provided plastic ties.</a:t>
            </a:r>
          </a:p>
          <a:p>
            <a:pPr>
              <a:buFontTx/>
              <a:buAutoNum type="arabicPeriod"/>
            </a:pPr>
            <a:r>
              <a:rPr lang="en-US" altLang="en-US" dirty="0"/>
              <a:t>Use crumpled paper or bubble wrap to ensure that materials do not shift.</a:t>
            </a:r>
          </a:p>
          <a:p>
            <a:pPr>
              <a:buFontTx/>
              <a:buAutoNum type="arabicPeriod"/>
            </a:pPr>
            <a:r>
              <a:rPr lang="en-US" altLang="en-US" dirty="0"/>
              <a:t>Affix a DRC return shipping label to Flap A and verify that the label has the correct district/school name and address.</a:t>
            </a:r>
          </a:p>
          <a:p>
            <a:pPr>
              <a:buFontTx/>
              <a:buAutoNum type="arabicPeriod"/>
            </a:pPr>
            <a:r>
              <a:rPr lang="en-US" altLang="en-US" dirty="0"/>
              <a:t>Affix a UPS return label to flap B of each box.</a:t>
            </a:r>
          </a:p>
          <a:p>
            <a:pPr>
              <a:buFontTx/>
              <a:buAutoNum type="arabicPeriod"/>
            </a:pPr>
            <a:r>
              <a:rPr lang="en-US" altLang="en-US" dirty="0"/>
              <a:t>Seal boxes securely using heavy duty shipping tape.</a:t>
            </a:r>
          </a:p>
          <a:p>
            <a:pPr>
              <a:buFontTx/>
              <a:buAutoNum type="arabicPeriod"/>
            </a:pPr>
            <a:endParaRPr lang="en-US" altLang="en-US" dirty="0"/>
          </a:p>
        </p:txBody>
      </p:sp>
      <p:sp>
        <p:nvSpPr>
          <p:cNvPr id="7680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A362B6E8-DA17-4E2B-BB00-DD5082C44CB8}" type="slidenum">
              <a:rPr lang="en-US" altLang="en-US" smtClean="0">
                <a:solidFill>
                  <a:srgbClr val="FEFEFE"/>
                </a:solidFill>
              </a:rPr>
              <a:pPr/>
              <a:t>139</a:t>
            </a:fld>
            <a:endParaRPr lang="en-US" altLang="en-US">
              <a:solidFill>
                <a:srgbClr val="FEFEFE"/>
              </a:solidFill>
            </a:endParaRPr>
          </a:p>
        </p:txBody>
      </p:sp>
      <p:sp>
        <p:nvSpPr>
          <p:cNvPr id="6" name="TextBox 5"/>
          <p:cNvSpPr txBox="1"/>
          <p:nvPr/>
        </p:nvSpPr>
        <p:spPr>
          <a:xfrm>
            <a:off x="2057400" y="6460077"/>
            <a:ext cx="4953000"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TAM, p. 63</a:t>
            </a:r>
          </a:p>
        </p:txBody>
      </p:sp>
      <p:pic>
        <p:nvPicPr>
          <p:cNvPr id="2" name="Picture 1">
            <a:extLst>
              <a:ext uri="{FF2B5EF4-FFF2-40B4-BE49-F238E27FC236}">
                <a16:creationId xmlns:a16="http://schemas.microsoft.com/office/drawing/2014/main" id="{815C48D6-A2BB-4F82-9D55-A0957CEDA5B5}"/>
              </a:ext>
            </a:extLst>
          </p:cNvPr>
          <p:cNvPicPr>
            <a:picLocks noChangeAspect="1"/>
          </p:cNvPicPr>
          <p:nvPr/>
        </p:nvPicPr>
        <p:blipFill>
          <a:blip r:embed="rId3"/>
          <a:stretch>
            <a:fillRect/>
          </a:stretch>
        </p:blipFill>
        <p:spPr>
          <a:xfrm>
            <a:off x="2667003" y="2759871"/>
            <a:ext cx="3581399" cy="1338263"/>
          </a:xfrm>
          <a:prstGeom prst="rect">
            <a:avLst/>
          </a:prstGeom>
        </p:spPr>
      </p:pic>
    </p:spTree>
    <p:extLst>
      <p:ext uri="{BB962C8B-B14F-4D97-AF65-F5344CB8AC3E}">
        <p14:creationId xmlns:p14="http://schemas.microsoft.com/office/powerpoint/2010/main" val="729886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59590" y="6492875"/>
            <a:ext cx="512638" cy="365125"/>
          </a:xfrm>
        </p:spPr>
        <p:txBody>
          <a:bodyPr/>
          <a:lstStyle/>
          <a:p>
            <a:pPr>
              <a:defRPr/>
            </a:pPr>
            <a:fld id="{5257CC6E-9804-461C-8190-BEF0BEA28044}" type="slidenum">
              <a:rPr lang="en-US" smtClean="0">
                <a:solidFill>
                  <a:prstClr val="black">
                    <a:lumMod val="50000"/>
                    <a:lumOff val="50000"/>
                  </a:prstClr>
                </a:solidFill>
              </a:rPr>
              <a:pPr>
                <a:defRPr/>
              </a:pPr>
              <a:t>14</a:t>
            </a:fld>
            <a:endParaRPr lang="en-US" dirty="0">
              <a:solidFill>
                <a:prstClr val="black">
                  <a:lumMod val="50000"/>
                  <a:lumOff val="50000"/>
                </a:prstClr>
              </a:solidFill>
            </a:endParaRPr>
          </a:p>
        </p:txBody>
      </p:sp>
      <p:sp>
        <p:nvSpPr>
          <p:cNvPr id="3" name="Rectangle 2"/>
          <p:cNvSpPr/>
          <p:nvPr/>
        </p:nvSpPr>
        <p:spPr>
          <a:xfrm>
            <a:off x="110341" y="5782885"/>
            <a:ext cx="8229600" cy="892552"/>
          </a:xfrm>
          <a:prstGeom prst="rect">
            <a:avLst/>
          </a:prstGeom>
        </p:spPr>
        <p:txBody>
          <a:bodyPr wrap="square">
            <a:spAutoFit/>
          </a:bodyPr>
          <a:lstStyle/>
          <a:p>
            <a:pPr lvl="1" algn="just">
              <a:spcBef>
                <a:spcPct val="20000"/>
              </a:spcBef>
              <a:buClr>
                <a:srgbClr val="138677"/>
              </a:buClr>
              <a:buSzPct val="115000"/>
            </a:pPr>
            <a:r>
              <a:rPr lang="en-US" sz="2600" dirty="0">
                <a:latin typeface="Arial" panose="020B0604020202020204" pitchFamily="34" charset="0"/>
                <a:cs typeface="Arial" panose="020B0604020202020204" pitchFamily="34" charset="0"/>
              </a:rPr>
              <a:t>ACCESS for ELLs is reported in four domains listening, speaking, reading, and writing.</a:t>
            </a:r>
          </a:p>
        </p:txBody>
      </p:sp>
      <p:sp>
        <p:nvSpPr>
          <p:cNvPr id="4" name="Rectangle 3"/>
          <p:cNvSpPr/>
          <p:nvPr/>
        </p:nvSpPr>
        <p:spPr>
          <a:xfrm>
            <a:off x="0" y="838200"/>
            <a:ext cx="8915400" cy="892552"/>
          </a:xfrm>
          <a:prstGeom prst="rect">
            <a:avLst/>
          </a:prstGeom>
        </p:spPr>
        <p:txBody>
          <a:bodyPr wrap="square">
            <a:spAutoFit/>
          </a:bodyPr>
          <a:lstStyle/>
          <a:p>
            <a:pPr lvl="1" algn="just">
              <a:spcBef>
                <a:spcPct val="20000"/>
              </a:spcBef>
              <a:buClr>
                <a:srgbClr val="138677"/>
              </a:buClr>
              <a:buSzPct val="115000"/>
            </a:pPr>
            <a:r>
              <a:rPr lang="en-US" sz="2600" dirty="0">
                <a:latin typeface="Arial" panose="020B0604020202020204" pitchFamily="34" charset="0"/>
                <a:cs typeface="Arial" panose="020B0604020202020204" pitchFamily="34" charset="0"/>
              </a:rPr>
              <a:t>ACCESS for ELLs assesses students’ English language proficiency in five areas:</a:t>
            </a:r>
          </a:p>
        </p:txBody>
      </p:sp>
      <p:pic>
        <p:nvPicPr>
          <p:cNvPr id="6" name="Content Placeholder 2">
            <a:extLst>
              <a:ext uri="{FF2B5EF4-FFF2-40B4-BE49-F238E27FC236}">
                <a16:creationId xmlns:a16="http://schemas.microsoft.com/office/drawing/2014/main" id="{133C85CC-DFEE-46D4-A15C-51159B8E8F17}"/>
              </a:ext>
            </a:extLst>
          </p:cNvPr>
          <p:cNvPicPr>
            <a:picLocks noChangeAspect="1"/>
          </p:cNvPicPr>
          <p:nvPr/>
        </p:nvPicPr>
        <p:blipFill>
          <a:blip r:embed="rId3"/>
          <a:srcRect/>
          <a:stretch>
            <a:fillRect/>
          </a:stretch>
        </p:blipFill>
        <p:spPr>
          <a:xfrm>
            <a:off x="709931" y="2194561"/>
            <a:ext cx="7672071" cy="3305947"/>
          </a:xfrm>
          <a:prstGeom prst="rect">
            <a:avLst/>
          </a:prstGeom>
        </p:spPr>
      </p:pic>
    </p:spTree>
    <p:extLst>
      <p:ext uri="{BB962C8B-B14F-4D97-AF65-F5344CB8AC3E}">
        <p14:creationId xmlns:p14="http://schemas.microsoft.com/office/powerpoint/2010/main" val="33056916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1"/>
          <p:cNvSpPr txBox="1">
            <a:spLocks noChangeArrowheads="1"/>
          </p:cNvSpPr>
          <p:nvPr/>
        </p:nvSpPr>
        <p:spPr bwMode="auto">
          <a:xfrm>
            <a:off x="0" y="612776"/>
            <a:ext cx="8991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solidFill>
                  <a:srgbClr val="292929"/>
                </a:solidFill>
              </a:rPr>
              <a:t>Scheduling Pick-Up with </a:t>
            </a:r>
          </a:p>
          <a:p>
            <a:pPr algn="ctr"/>
            <a:r>
              <a:rPr lang="en-US" altLang="en-US" sz="3200" b="1" dirty="0">
                <a:solidFill>
                  <a:srgbClr val="292929"/>
                </a:solidFill>
              </a:rPr>
              <a:t>United Parcel Service (UPS)</a:t>
            </a:r>
          </a:p>
        </p:txBody>
      </p:sp>
      <p:sp>
        <p:nvSpPr>
          <p:cNvPr id="77827" name="TextBox 3"/>
          <p:cNvSpPr txBox="1">
            <a:spLocks noChangeArrowheads="1"/>
          </p:cNvSpPr>
          <p:nvPr/>
        </p:nvSpPr>
        <p:spPr bwMode="auto">
          <a:xfrm>
            <a:off x="403225" y="1690689"/>
            <a:ext cx="8763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2200" dirty="0">
              <a:solidFill>
                <a:srgbClr val="292929"/>
              </a:solidFill>
            </a:endParaRPr>
          </a:p>
          <a:p>
            <a:pPr marL="342900" indent="-342900">
              <a:buFont typeface="Wingdings" panose="05000000000000000000" pitchFamily="2" charset="2"/>
              <a:buChar char="Ø"/>
            </a:pPr>
            <a:r>
              <a:rPr lang="en-US" altLang="en-US" sz="2200" b="1" dirty="0">
                <a:solidFill>
                  <a:srgbClr val="292929"/>
                </a:solidFill>
                <a:latin typeface="Calibri" panose="020F0502020204030204" pitchFamily="34" charset="0"/>
                <a:cs typeface="Calibri" panose="020F0502020204030204" pitchFamily="34" charset="0"/>
              </a:rPr>
              <a:t>Schedule your ACCESS for ELLs at least one day prior to</a:t>
            </a:r>
          </a:p>
          <a:p>
            <a:r>
              <a:rPr lang="en-US" altLang="en-US" sz="2200" b="1" dirty="0">
                <a:solidFill>
                  <a:srgbClr val="292929"/>
                </a:solidFill>
                <a:latin typeface="Calibri" panose="020F0502020204030204" pitchFamily="34" charset="0"/>
                <a:cs typeface="Calibri" panose="020F0502020204030204" pitchFamily="34" charset="0"/>
              </a:rPr>
              <a:t>       your desired date.  (</a:t>
            </a:r>
            <a:r>
              <a:rPr lang="en-US" altLang="en-US" sz="2200" b="1" dirty="0">
                <a:solidFill>
                  <a:srgbClr val="FF0000"/>
                </a:solidFill>
                <a:latin typeface="Calibri" panose="020F0502020204030204" pitchFamily="34" charset="0"/>
                <a:cs typeface="Calibri" panose="020F0502020204030204" pitchFamily="34" charset="0"/>
              </a:rPr>
              <a:t>last pickup date is March 20, 2020</a:t>
            </a:r>
            <a:r>
              <a:rPr lang="en-US" altLang="en-US" sz="2200" b="1" dirty="0">
                <a:solidFill>
                  <a:srgbClr val="292929"/>
                </a:solidFill>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altLang="en-US" sz="2200" b="1" dirty="0">
              <a:solidFill>
                <a:srgbClr val="292929"/>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en-US" altLang="en-US" sz="2200" b="1" dirty="0">
                <a:solidFill>
                  <a:srgbClr val="292929"/>
                </a:solidFill>
                <a:latin typeface="Calibri" panose="020F0502020204030204" pitchFamily="34" charset="0"/>
                <a:cs typeface="Calibri" panose="020F0502020204030204" pitchFamily="34" charset="0"/>
              </a:rPr>
              <a:t>Contact UPS at 1-866-857-1501, specify that you are using pre-paid   return labels.</a:t>
            </a:r>
          </a:p>
          <a:p>
            <a:r>
              <a:rPr lang="en-US" altLang="en-US" sz="2200" b="1" dirty="0">
                <a:solidFill>
                  <a:srgbClr val="292929"/>
                </a:solidFill>
                <a:latin typeface="Calibri" panose="020F0502020204030204" pitchFamily="34" charset="0"/>
                <a:cs typeface="Calibri" panose="020F0502020204030204" pitchFamily="34" charset="0"/>
              </a:rPr>
              <a:t>		- Count your boxes and advise UPS of that count</a:t>
            </a:r>
          </a:p>
          <a:p>
            <a:r>
              <a:rPr lang="en-US" altLang="en-US" sz="2200" b="1" dirty="0">
                <a:solidFill>
                  <a:srgbClr val="292929"/>
                </a:solidFill>
                <a:latin typeface="Calibri" panose="020F0502020204030204" pitchFamily="34" charset="0"/>
                <a:cs typeface="Calibri" panose="020F0502020204030204" pitchFamily="34" charset="0"/>
              </a:rPr>
              <a:t>	 	- Make a note of the UPS Tracking number for each  	  	   			package</a:t>
            </a:r>
          </a:p>
          <a:p>
            <a:pPr marL="342900" indent="-342900">
              <a:buFont typeface="Arial" panose="020B0604020202020204" pitchFamily="34" charset="0"/>
              <a:buChar char="•"/>
            </a:pPr>
            <a:endParaRPr lang="en-US" altLang="en-US" sz="2200" b="1" dirty="0">
              <a:solidFill>
                <a:srgbClr val="292929"/>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en-US" altLang="en-US" sz="2200" b="1" dirty="0">
                <a:solidFill>
                  <a:srgbClr val="292929"/>
                </a:solidFill>
                <a:latin typeface="Calibri" panose="020F0502020204030204" pitchFamily="34" charset="0"/>
                <a:cs typeface="Calibri" panose="020F0502020204030204" pitchFamily="34" charset="0"/>
              </a:rPr>
              <a:t>Follow instructions on page 64 of the Test Administration Manual</a:t>
            </a:r>
          </a:p>
          <a:p>
            <a:pPr>
              <a:buFont typeface="Wingdings" pitchFamily="2" charset="2"/>
              <a:buChar char="Ø"/>
            </a:pPr>
            <a:endParaRPr lang="en-US" altLang="en-US" sz="2200" dirty="0">
              <a:solidFill>
                <a:srgbClr val="292929"/>
              </a:solidFill>
            </a:endParaRPr>
          </a:p>
        </p:txBody>
      </p:sp>
      <p:sp>
        <p:nvSpPr>
          <p:cNvPr id="77828" name="TextBox 3"/>
          <p:cNvSpPr txBox="1">
            <a:spLocks noChangeArrowheads="1"/>
          </p:cNvSpPr>
          <p:nvPr/>
        </p:nvSpPr>
        <p:spPr bwMode="auto">
          <a:xfrm>
            <a:off x="3733800" y="6527803"/>
            <a:ext cx="1752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1400" b="1" dirty="0">
                <a:solidFill>
                  <a:srgbClr val="292929"/>
                </a:solidFill>
              </a:rPr>
              <a:t>TAM, p. 64 </a:t>
            </a:r>
          </a:p>
        </p:txBody>
      </p:sp>
      <p:sp>
        <p:nvSpPr>
          <p:cNvPr id="7782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CDBFD500-33A2-4F3A-BD1A-6858F04A8755}" type="slidenum">
              <a:rPr lang="en-US" altLang="en-US" smtClean="0">
                <a:solidFill>
                  <a:srgbClr val="FEFEFE"/>
                </a:solidFill>
              </a:rPr>
              <a:pPr/>
              <a:t>140</a:t>
            </a:fld>
            <a:endParaRPr lang="en-US" altLang="en-US">
              <a:solidFill>
                <a:srgbClr val="FEFEFE"/>
              </a:solidFill>
            </a:endParaRPr>
          </a:p>
        </p:txBody>
      </p:sp>
    </p:spTree>
    <p:extLst>
      <p:ext uri="{BB962C8B-B14F-4D97-AF65-F5344CB8AC3E}">
        <p14:creationId xmlns:p14="http://schemas.microsoft.com/office/powerpoint/2010/main" val="276107643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C9C4BAB5-ABFA-4956-8381-25298BB66FC1}" type="slidenum">
              <a:rPr lang="en-US" altLang="en-US" smtClean="0">
                <a:solidFill>
                  <a:srgbClr val="FEFEFE"/>
                </a:solidFill>
              </a:rPr>
              <a:pPr/>
              <a:t>141</a:t>
            </a:fld>
            <a:endParaRPr lang="en-US" altLang="en-US">
              <a:solidFill>
                <a:srgbClr val="FEFEFE"/>
              </a:solidFill>
            </a:endParaRPr>
          </a:p>
        </p:txBody>
      </p:sp>
      <p:sp>
        <p:nvSpPr>
          <p:cNvPr id="79876" name="TextBox 2"/>
          <p:cNvSpPr txBox="1">
            <a:spLocks noChangeArrowheads="1"/>
          </p:cNvSpPr>
          <p:nvPr/>
        </p:nvSpPr>
        <p:spPr bwMode="auto">
          <a:xfrm>
            <a:off x="647700" y="189622"/>
            <a:ext cx="7848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400" b="1" dirty="0"/>
              <a:t>ACCOUNTING FOR ALL </a:t>
            </a:r>
          </a:p>
          <a:p>
            <a:pPr algn="ctr"/>
            <a:r>
              <a:rPr lang="en-US" altLang="en-US" sz="2400" b="1" dirty="0"/>
              <a:t>ACCESS for ELLs</a:t>
            </a:r>
          </a:p>
        </p:txBody>
      </p:sp>
      <p:sp>
        <p:nvSpPr>
          <p:cNvPr id="4" name="Rectangle 3">
            <a:extLst>
              <a:ext uri="{FF2B5EF4-FFF2-40B4-BE49-F238E27FC236}">
                <a16:creationId xmlns:a16="http://schemas.microsoft.com/office/drawing/2014/main" id="{7290BF15-D30E-4C55-94DB-C6A0185558C5}"/>
              </a:ext>
            </a:extLst>
          </p:cNvPr>
          <p:cNvSpPr/>
          <p:nvPr/>
        </p:nvSpPr>
        <p:spPr>
          <a:xfrm>
            <a:off x="1732817" y="1026796"/>
            <a:ext cx="5678365" cy="1200329"/>
          </a:xfrm>
          <a:prstGeom prst="rect">
            <a:avLst/>
          </a:prstGeom>
        </p:spPr>
        <p:txBody>
          <a:bodyPr wrap="square">
            <a:spAutoFit/>
          </a:bodyPr>
          <a:lstStyle/>
          <a:p>
            <a:pPr algn="ctr"/>
            <a:r>
              <a:rPr lang="en-US" dirty="0">
                <a:hlinkClick r:id="rId3">
                  <a:extLst>
                    <a:ext uri="{A12FA001-AC4F-418D-AE19-62706E023703}">
                      <ahyp:hlinkClr xmlns:ahyp="http://schemas.microsoft.com/office/drawing/2018/hyperlinkcolor" val="tx"/>
                    </a:ext>
                  </a:extLst>
                </a:hlinkClick>
              </a:rPr>
              <a:t>http://oada.dadeschools.net/TDC/TDC.asp</a:t>
            </a:r>
            <a:endParaRPr lang="en-US" dirty="0"/>
          </a:p>
          <a:p>
            <a:pPr algn="ctr"/>
            <a:endParaRPr lang="en-US" dirty="0"/>
          </a:p>
          <a:p>
            <a:pPr algn="ctr"/>
            <a:r>
              <a:rPr lang="en-US" dirty="0"/>
              <a:t>Additional Resources</a:t>
            </a:r>
          </a:p>
          <a:p>
            <a:pPr algn="ctr"/>
            <a:endParaRPr lang="en-US" dirty="0"/>
          </a:p>
        </p:txBody>
      </p:sp>
      <p:pic>
        <p:nvPicPr>
          <p:cNvPr id="5" name="Picture 4">
            <a:extLst>
              <a:ext uri="{FF2B5EF4-FFF2-40B4-BE49-F238E27FC236}">
                <a16:creationId xmlns:a16="http://schemas.microsoft.com/office/drawing/2014/main" id="{031D0998-F3CF-4D66-B46D-E67E8C67CCE4}"/>
              </a:ext>
            </a:extLst>
          </p:cNvPr>
          <p:cNvPicPr>
            <a:picLocks noChangeAspect="1"/>
          </p:cNvPicPr>
          <p:nvPr/>
        </p:nvPicPr>
        <p:blipFill>
          <a:blip r:embed="rId4"/>
          <a:stretch>
            <a:fillRect/>
          </a:stretch>
        </p:blipFill>
        <p:spPr>
          <a:xfrm>
            <a:off x="1981200" y="2026226"/>
            <a:ext cx="4511627" cy="4393709"/>
          </a:xfrm>
          <a:prstGeom prst="rect">
            <a:avLst/>
          </a:prstGeom>
        </p:spPr>
      </p:pic>
    </p:spTree>
    <p:extLst>
      <p:ext uri="{BB962C8B-B14F-4D97-AF65-F5344CB8AC3E}">
        <p14:creationId xmlns:p14="http://schemas.microsoft.com/office/powerpoint/2010/main" val="382995745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15CEFD-78FC-44B6-A80B-954252F279A9}"/>
              </a:ext>
            </a:extLst>
          </p:cNvPr>
          <p:cNvSpPr>
            <a:spLocks noGrp="1"/>
          </p:cNvSpPr>
          <p:nvPr>
            <p:ph type="sldNum" sz="quarter" idx="12"/>
          </p:nvPr>
        </p:nvSpPr>
        <p:spPr>
          <a:xfrm>
            <a:off x="8229600" y="6264533"/>
            <a:ext cx="512638" cy="365125"/>
          </a:xfrm>
        </p:spPr>
        <p:txBody>
          <a:bodyPr/>
          <a:lstStyle/>
          <a:p>
            <a:pPr>
              <a:defRPr/>
            </a:pPr>
            <a:fld id="{5257CC6E-9804-461C-8190-BEF0BEA28044}" type="slidenum">
              <a:rPr lang="en-US" smtClean="0">
                <a:solidFill>
                  <a:schemeClr val="tx1"/>
                </a:solidFill>
              </a:rPr>
              <a:pPr>
                <a:defRPr/>
              </a:pPr>
              <a:t>142</a:t>
            </a:fld>
            <a:endParaRPr lang="en-US" dirty="0">
              <a:solidFill>
                <a:schemeClr val="tx1"/>
              </a:solidFill>
            </a:endParaRPr>
          </a:p>
        </p:txBody>
      </p:sp>
      <p:pic>
        <p:nvPicPr>
          <p:cNvPr id="3" name="Picture 2">
            <a:extLst>
              <a:ext uri="{FF2B5EF4-FFF2-40B4-BE49-F238E27FC236}">
                <a16:creationId xmlns:a16="http://schemas.microsoft.com/office/drawing/2014/main" id="{4E814D64-D26D-4A72-910C-51A209001B84}"/>
              </a:ext>
            </a:extLst>
          </p:cNvPr>
          <p:cNvPicPr>
            <a:picLocks noChangeAspect="1"/>
          </p:cNvPicPr>
          <p:nvPr/>
        </p:nvPicPr>
        <p:blipFill>
          <a:blip r:embed="rId3"/>
          <a:stretch>
            <a:fillRect/>
          </a:stretch>
        </p:blipFill>
        <p:spPr>
          <a:xfrm>
            <a:off x="1981200" y="1676400"/>
            <a:ext cx="3510210" cy="5098772"/>
          </a:xfrm>
          <a:prstGeom prst="rect">
            <a:avLst/>
          </a:prstGeom>
        </p:spPr>
      </p:pic>
      <p:sp>
        <p:nvSpPr>
          <p:cNvPr id="4" name="Rectangle 3">
            <a:extLst>
              <a:ext uri="{FF2B5EF4-FFF2-40B4-BE49-F238E27FC236}">
                <a16:creationId xmlns:a16="http://schemas.microsoft.com/office/drawing/2014/main" id="{7579AF3B-01A5-4D5A-A597-10163A7417D3}"/>
              </a:ext>
            </a:extLst>
          </p:cNvPr>
          <p:cNvSpPr/>
          <p:nvPr/>
        </p:nvSpPr>
        <p:spPr>
          <a:xfrm>
            <a:off x="228600" y="-152400"/>
            <a:ext cx="8686800" cy="2031325"/>
          </a:xfrm>
          <a:prstGeom prst="rect">
            <a:avLst/>
          </a:prstGeom>
        </p:spPr>
        <p:txBody>
          <a:bodyPr wrap="square">
            <a:spAutoFit/>
          </a:bodyPr>
          <a:lstStyle/>
          <a:p>
            <a:pPr algn="ctr"/>
            <a:endParaRPr lang="en-US" dirty="0">
              <a:hlinkClick r:id="rId4">
                <a:extLst>
                  <a:ext uri="{A12FA001-AC4F-418D-AE19-62706E023703}">
                    <ahyp:hlinkClr xmlns:ahyp="http://schemas.microsoft.com/office/drawing/2018/hyperlinkcolor" val="tx"/>
                  </a:ext>
                </a:extLst>
              </a:hlinkClick>
            </a:endParaRPr>
          </a:p>
          <a:p>
            <a:pPr algn="ctr"/>
            <a:r>
              <a:rPr lang="en-US" altLang="en-US" b="1" dirty="0"/>
              <a:t> </a:t>
            </a:r>
          </a:p>
          <a:p>
            <a:pPr algn="ctr"/>
            <a:endParaRPr lang="en-US" dirty="0">
              <a:hlinkClick r:id="rId4">
                <a:extLst>
                  <a:ext uri="{A12FA001-AC4F-418D-AE19-62706E023703}">
                    <ahyp:hlinkClr xmlns:ahyp="http://schemas.microsoft.com/office/drawing/2018/hyperlinkcolor" val="tx"/>
                  </a:ext>
                </a:extLst>
              </a:hlinkClick>
            </a:endParaRPr>
          </a:p>
          <a:p>
            <a:pPr algn="ctr"/>
            <a:r>
              <a:rPr lang="en-US" dirty="0">
                <a:hlinkClick r:id="rId4">
                  <a:extLst>
                    <a:ext uri="{A12FA001-AC4F-418D-AE19-62706E023703}">
                      <ahyp:hlinkClr xmlns:ahyp="http://schemas.microsoft.com/office/drawing/2018/hyperlinkcolor" val="tx"/>
                    </a:ext>
                  </a:extLst>
                </a:hlinkClick>
              </a:rPr>
              <a:t>http://oada.dadeschools.net/TDC/TDC.asp</a:t>
            </a:r>
            <a:endParaRPr lang="en-US" dirty="0"/>
          </a:p>
          <a:p>
            <a:pPr algn="ctr"/>
            <a:endParaRPr lang="en-US" dirty="0"/>
          </a:p>
          <a:p>
            <a:pPr algn="ctr"/>
            <a:r>
              <a:rPr lang="en-US" dirty="0"/>
              <a:t>Additional Resources</a:t>
            </a:r>
          </a:p>
          <a:p>
            <a:pPr algn="ctr"/>
            <a:endParaRPr lang="en-US" dirty="0"/>
          </a:p>
        </p:txBody>
      </p:sp>
      <p:sp>
        <p:nvSpPr>
          <p:cNvPr id="5" name="TextBox 1">
            <a:extLst>
              <a:ext uri="{FF2B5EF4-FFF2-40B4-BE49-F238E27FC236}">
                <a16:creationId xmlns:a16="http://schemas.microsoft.com/office/drawing/2014/main" id="{07251574-694D-4132-9265-6B9FB102925F}"/>
              </a:ext>
            </a:extLst>
          </p:cNvPr>
          <p:cNvSpPr txBox="1">
            <a:spLocks noChangeArrowheads="1"/>
          </p:cNvSpPr>
          <p:nvPr/>
        </p:nvSpPr>
        <p:spPr bwMode="auto">
          <a:xfrm>
            <a:off x="152400" y="228342"/>
            <a:ext cx="899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solidFill>
                  <a:srgbClr val="292929"/>
                </a:solidFill>
              </a:rPr>
              <a:t>District Assessment Coordinator Envelope</a:t>
            </a:r>
          </a:p>
        </p:txBody>
      </p:sp>
    </p:spTree>
    <p:extLst>
      <p:ext uri="{BB962C8B-B14F-4D97-AF65-F5344CB8AC3E}">
        <p14:creationId xmlns:p14="http://schemas.microsoft.com/office/powerpoint/2010/main" val="222999215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Box 1"/>
          <p:cNvSpPr txBox="1">
            <a:spLocks noChangeArrowheads="1"/>
          </p:cNvSpPr>
          <p:nvPr/>
        </p:nvSpPr>
        <p:spPr bwMode="auto">
          <a:xfrm>
            <a:off x="457200" y="1222377"/>
            <a:ext cx="830580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891" indent="-342891">
              <a:lnSpc>
                <a:spcPct val="120000"/>
              </a:lnSpc>
              <a:buFont typeface="Arial" panose="020B0604020202020204" pitchFamily="34" charset="0"/>
              <a:buChar char="•"/>
              <a:defRPr/>
            </a:pPr>
            <a:r>
              <a:rPr lang="en-US" sz="2000" b="1" dirty="0">
                <a:latin typeface="Arial" panose="020B0604020202020204" pitchFamily="34" charset="0"/>
                <a:cs typeface="Arial" panose="020B0604020202020204" pitchFamily="34" charset="0"/>
              </a:rPr>
              <a:t>Individual Student Report (ISR):</a:t>
            </a:r>
            <a:r>
              <a:rPr lang="en-US" sz="2000" dirty="0">
                <a:latin typeface="Arial" panose="020B0604020202020204" pitchFamily="34" charset="0"/>
                <a:cs typeface="Arial" panose="020B0604020202020204" pitchFamily="34" charset="0"/>
              </a:rPr>
              <a:t> This report provides information about the student’s scores on the ACCESS for ELLs English proficiency test. Scores are reported as Proficiency Levels and as Scale Scores of four individual language domains and combined domains.</a:t>
            </a:r>
          </a:p>
          <a:p>
            <a:pPr marL="800080" lvl="1" indent="-342891">
              <a:lnSpc>
                <a:spcPct val="120000"/>
              </a:lnSpc>
              <a:buFont typeface="Arial" panose="020B0604020202020204" pitchFamily="34" charset="0"/>
              <a:buChar char="•"/>
              <a:defRPr/>
            </a:pPr>
            <a:r>
              <a:rPr lang="en-US" sz="2000" b="1" dirty="0">
                <a:latin typeface="Arial" panose="020B0604020202020204" pitchFamily="34" charset="0"/>
                <a:cs typeface="Arial" panose="020B0604020202020204" pitchFamily="34" charset="0"/>
              </a:rPr>
              <a:t>Note</a:t>
            </a:r>
            <a:r>
              <a:rPr lang="en-US" sz="2000" dirty="0">
                <a:latin typeface="Arial" panose="020B0604020202020204" pitchFamily="34" charset="0"/>
                <a:cs typeface="Arial" panose="020B0604020202020204" pitchFamily="34" charset="0"/>
              </a:rPr>
              <a:t>: For Kindergarten ACCESS for ELLs ONLY, there is also a separate Parent/Guardian Report that is exclusively online via WIDA AMS. The Parent/Guardian Report provides the same information as the ISR.</a:t>
            </a:r>
          </a:p>
          <a:p>
            <a:pPr marL="342891" indent="-342891">
              <a:buFont typeface="Arial" panose="020B0604020202020204" pitchFamily="34" charset="0"/>
              <a:buChar char="•"/>
              <a:defRPr/>
            </a:pPr>
            <a:r>
              <a:rPr lang="en-US" altLang="en-US" sz="2000" b="1" dirty="0">
                <a:latin typeface="Arial" panose="020B0604020202020204" pitchFamily="34" charset="0"/>
                <a:cs typeface="Arial" panose="020B0604020202020204" pitchFamily="34" charset="0"/>
              </a:rPr>
              <a:t>Score reports will be delivered to schools </a:t>
            </a:r>
          </a:p>
          <a:p>
            <a:pPr marL="342891" indent="-342891">
              <a:buFont typeface="Arial" panose="020B0604020202020204" pitchFamily="34" charset="0"/>
              <a:buChar char="•"/>
              <a:defRPr/>
            </a:pPr>
            <a:r>
              <a:rPr lang="en-US" altLang="en-US" sz="2000" b="1" dirty="0">
                <a:latin typeface="Arial" panose="020B0604020202020204" pitchFamily="34" charset="0"/>
                <a:cs typeface="Arial" panose="020B0604020202020204" pitchFamily="34" charset="0"/>
              </a:rPr>
              <a:t>Reports should be distributed in the following manner:</a:t>
            </a:r>
          </a:p>
          <a:p>
            <a:pPr marL="800080" lvl="1" indent="-342891">
              <a:buFont typeface="Arial" panose="020B0604020202020204" pitchFamily="34" charset="0"/>
              <a:buChar char="•"/>
              <a:defRPr/>
            </a:pPr>
            <a:r>
              <a:rPr lang="en-US" altLang="en-US" sz="2000" b="1" dirty="0">
                <a:latin typeface="Arial" panose="020B0604020202020204" pitchFamily="34" charset="0"/>
                <a:cs typeface="Arial" panose="020B0604020202020204" pitchFamily="34" charset="0"/>
              </a:rPr>
              <a:t> The copy received should be sent home with the student</a:t>
            </a:r>
          </a:p>
          <a:p>
            <a:pPr marL="342891" lvl="2" indent="-342891">
              <a:buFont typeface="Arial" panose="020B0604020202020204" pitchFamily="34" charset="0"/>
              <a:buChar char="•"/>
              <a:defRPr/>
            </a:pPr>
            <a:r>
              <a:rPr lang="en-US" altLang="en-US" sz="2000" b="1" dirty="0">
                <a:latin typeface="Arial" panose="020B0604020202020204" pitchFamily="34" charset="0"/>
                <a:cs typeface="Arial" panose="020B0604020202020204" pitchFamily="34" charset="0"/>
              </a:rPr>
              <a:t>Schools will have access to the WIDA AMS to download School Roster Reports, ISR, and School Frequency Reports</a:t>
            </a:r>
          </a:p>
          <a:p>
            <a:pPr marL="342891" indent="-342891">
              <a:buFont typeface="Arial" panose="020B0604020202020204" pitchFamily="34" charset="0"/>
              <a:buChar char="•"/>
              <a:defRPr/>
            </a:pPr>
            <a:endParaRPr lang="en-US" altLang="en-US" sz="2000" b="1" dirty="0">
              <a:latin typeface="Arial" panose="020B0604020202020204" pitchFamily="34" charset="0"/>
              <a:cs typeface="Arial" panose="020B0604020202020204" pitchFamily="34" charset="0"/>
            </a:endParaRPr>
          </a:p>
          <a:p>
            <a:pPr>
              <a:defRPr/>
            </a:pPr>
            <a:endParaRPr lang="en-US" altLang="en-US" sz="1600" b="1" dirty="0">
              <a:solidFill>
                <a:srgbClr val="292929"/>
              </a:solidFill>
            </a:endParaRPr>
          </a:p>
          <a:p>
            <a:pPr lvl="1" algn="ctr">
              <a:defRPr/>
            </a:pPr>
            <a:endParaRPr lang="en-US" altLang="en-US" sz="1600" dirty="0">
              <a:solidFill>
                <a:srgbClr val="292929"/>
              </a:solidFill>
            </a:endParaRPr>
          </a:p>
        </p:txBody>
      </p:sp>
      <p:sp>
        <p:nvSpPr>
          <p:cNvPr id="78851" name="TextBox 2"/>
          <p:cNvSpPr txBox="1">
            <a:spLocks noChangeArrowheads="1"/>
          </p:cNvSpPr>
          <p:nvPr/>
        </p:nvSpPr>
        <p:spPr bwMode="auto">
          <a:xfrm>
            <a:off x="266700" y="609601"/>
            <a:ext cx="8610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solidFill>
                  <a:srgbClr val="292929"/>
                </a:solidFill>
              </a:rPr>
              <a:t>2019 Student Score Reports</a:t>
            </a:r>
            <a:endParaRPr lang="en-US" altLang="en-US" sz="2400" b="1" dirty="0">
              <a:solidFill>
                <a:srgbClr val="292929"/>
              </a:solidFill>
            </a:endParaRPr>
          </a:p>
        </p:txBody>
      </p:sp>
      <p:sp>
        <p:nvSpPr>
          <p:cNvPr id="7885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CA67C2E6-5C72-4D0A-982B-3ED0D3EAB86C}" type="slidenum">
              <a:rPr lang="en-US" altLang="en-US" smtClean="0">
                <a:solidFill>
                  <a:srgbClr val="FEFEFE"/>
                </a:solidFill>
              </a:rPr>
              <a:pPr/>
              <a:t>143</a:t>
            </a:fld>
            <a:endParaRPr lang="en-US" altLang="en-US" dirty="0">
              <a:solidFill>
                <a:srgbClr val="FEFEFE"/>
              </a:solidFill>
            </a:endParaRPr>
          </a:p>
        </p:txBody>
      </p:sp>
    </p:spTree>
    <p:extLst>
      <p:ext uri="{BB962C8B-B14F-4D97-AF65-F5344CB8AC3E}">
        <p14:creationId xmlns:p14="http://schemas.microsoft.com/office/powerpoint/2010/main" val="228521520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820" y="40303"/>
            <a:ext cx="6798734" cy="1303867"/>
          </a:xfrm>
        </p:spPr>
        <p:txBody>
          <a:bodyPr/>
          <a:lstStyle/>
          <a:p>
            <a:r>
              <a:rPr lang="en-US" sz="4000" dirty="0">
                <a:solidFill>
                  <a:schemeClr val="tx1"/>
                </a:solidFill>
                <a:latin typeface="Calibri" panose="020F0502020204030204" pitchFamily="34" charset="0"/>
                <a:cs typeface="Calibri" panose="020F0502020204030204" pitchFamily="34" charset="0"/>
              </a:rPr>
              <a:t>Parent/Guardian Resources</a:t>
            </a:r>
          </a:p>
        </p:txBody>
      </p:sp>
      <p:sp>
        <p:nvSpPr>
          <p:cNvPr id="4" name="Content Placeholder 3"/>
          <p:cNvSpPr>
            <a:spLocks noGrp="1"/>
          </p:cNvSpPr>
          <p:nvPr>
            <p:ph idx="1"/>
          </p:nvPr>
        </p:nvSpPr>
        <p:spPr>
          <a:xfrm>
            <a:off x="475350" y="1253331"/>
            <a:ext cx="4670169" cy="4351338"/>
          </a:xfrm>
          <a:solidFill>
            <a:schemeClr val="bg1"/>
          </a:solidFill>
        </p:spPr>
        <p:txBody>
          <a:bodyPr>
            <a:normAutofit/>
          </a:bodyPr>
          <a:lstStyle/>
          <a:p>
            <a:pPr>
              <a:spcBef>
                <a:spcPts val="600"/>
              </a:spcBef>
              <a:spcAft>
                <a:spcPts val="600"/>
              </a:spcAft>
              <a:buFont typeface="Wingdings" panose="05000000000000000000" pitchFamily="2" charset="2"/>
              <a:buChar char="Ø"/>
            </a:pPr>
            <a:r>
              <a:rPr lang="en-US" sz="2400" dirty="0">
                <a:latin typeface="Calibri" panose="020F0502020204030204" pitchFamily="34" charset="0"/>
                <a:cs typeface="Calibri" panose="020F0502020204030204" pitchFamily="34" charset="0"/>
              </a:rPr>
              <a:t>Notification Letter in English and Spanish </a:t>
            </a:r>
          </a:p>
          <a:p>
            <a:pPr>
              <a:spcBef>
                <a:spcPts val="600"/>
              </a:spcBef>
              <a:spcAft>
                <a:spcPts val="600"/>
              </a:spcAft>
              <a:buFont typeface="Wingdings" panose="05000000000000000000" pitchFamily="2" charset="2"/>
              <a:buChar char="Ø"/>
            </a:pPr>
            <a:r>
              <a:rPr lang="en-US" sz="2400" dirty="0">
                <a:latin typeface="Calibri" panose="020F0502020204030204" pitchFamily="34" charset="0"/>
                <a:cs typeface="Calibri" panose="020F0502020204030204" pitchFamily="34" charset="0"/>
              </a:rPr>
              <a:t>Parent Handouts in 6 Languages for ACCESS for ELLs and Alternate ACCESS for ELLs (available in Resource Library)</a:t>
            </a:r>
          </a:p>
          <a:p>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6481" y="1789137"/>
            <a:ext cx="2491148" cy="3020010"/>
          </a:xfrm>
          <a:prstGeom prst="rect">
            <a:avLst/>
          </a:prstGeom>
          <a:ln w="9525">
            <a:solidFill>
              <a:schemeClr val="tx1"/>
            </a:solidFill>
          </a:ln>
        </p:spPr>
      </p:pic>
      <p:pic>
        <p:nvPicPr>
          <p:cNvPr id="7" name="Picture 6"/>
          <p:cNvPicPr>
            <a:picLocks noChangeAspect="1"/>
          </p:cNvPicPr>
          <p:nvPr/>
        </p:nvPicPr>
        <p:blipFill>
          <a:blip r:embed="rId4"/>
          <a:stretch>
            <a:fillRect/>
          </a:stretch>
        </p:blipFill>
        <p:spPr>
          <a:xfrm>
            <a:off x="5841152" y="3002117"/>
            <a:ext cx="2332401" cy="3020010"/>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52F3C8A-DE88-AB45-A78D-BAF1E6A27A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2922" y="6176963"/>
            <a:ext cx="1501264" cy="435969"/>
          </a:xfrm>
          <a:prstGeom prst="rect">
            <a:avLst/>
          </a:prstGeom>
          <a:ln>
            <a:noFill/>
          </a:ln>
          <a:effectLst>
            <a:outerShdw sx="1000" sy="1000" algn="tl" rotWithShape="0">
              <a:srgbClr val="333333"/>
            </a:outerShdw>
          </a:effectLst>
        </p:spPr>
      </p:pic>
      <p:pic>
        <p:nvPicPr>
          <p:cNvPr id="9" name="Picture 8">
            <a:extLst>
              <a:ext uri="{FF2B5EF4-FFF2-40B4-BE49-F238E27FC236}">
                <a16:creationId xmlns:a16="http://schemas.microsoft.com/office/drawing/2014/main" id="{8B7F938B-A5FE-684E-A9AA-A44D6ECCF4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660" y="4378161"/>
            <a:ext cx="3787551" cy="1723165"/>
          </a:xfrm>
          <a:prstGeom prst="rect">
            <a:avLst/>
          </a:prstGeom>
        </p:spPr>
      </p:pic>
      <p:sp>
        <p:nvSpPr>
          <p:cNvPr id="10" name="Frame 9">
            <a:extLst>
              <a:ext uri="{FF2B5EF4-FFF2-40B4-BE49-F238E27FC236}">
                <a16:creationId xmlns:a16="http://schemas.microsoft.com/office/drawing/2014/main" id="{58A10359-7CA3-A045-9FC4-AB206D01DD1F}"/>
              </a:ext>
            </a:extLst>
          </p:cNvPr>
          <p:cNvSpPr/>
          <p:nvPr/>
        </p:nvSpPr>
        <p:spPr>
          <a:xfrm>
            <a:off x="916659" y="4378161"/>
            <a:ext cx="1443769" cy="569941"/>
          </a:xfrm>
          <a:prstGeom prst="fram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5207028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305800" cy="5562600"/>
          </a:xfrm>
          <a:prstGeom prst="rect">
            <a:avLst/>
          </a:prstGeom>
        </p:spPr>
        <p:txBody>
          <a:bodyPr>
            <a:noAutofit/>
          </a:bodyPr>
          <a:lstStyle/>
          <a:p>
            <a:pPr marL="452625">
              <a:spcBef>
                <a:spcPts val="1200"/>
              </a:spcBef>
              <a:spcAft>
                <a:spcPts val="0"/>
              </a:spcAft>
              <a:buClrTx/>
              <a:buFont typeface="Wingdings" panose="05000000000000000000" pitchFamily="2" charset="2"/>
              <a:buChar char="Ø"/>
              <a:defRPr/>
            </a:pPr>
            <a:r>
              <a:rPr lang="en-US" sz="2000" dirty="0">
                <a:solidFill>
                  <a:schemeClr val="accent6">
                    <a:lumMod val="50000"/>
                  </a:schemeClr>
                </a:solidFill>
                <a:latin typeface="Calibri" panose="020F0502020204030204" pitchFamily="34" charset="0"/>
                <a:cs typeface="Calibri" panose="020F0502020204030204" pitchFamily="34" charset="0"/>
              </a:rPr>
              <a:t>A</a:t>
            </a:r>
            <a:r>
              <a:rPr lang="en-US" sz="2000" dirty="0">
                <a:solidFill>
                  <a:schemeClr val="tx1"/>
                </a:solidFill>
                <a:latin typeface="Calibri" panose="020F0502020204030204" pitchFamily="34" charset="0"/>
                <a:cs typeface="Calibri" panose="020F0502020204030204" pitchFamily="34" charset="0"/>
              </a:rPr>
              <a:t>ssessment, Research, and Data Analysis Website:  http://oada.dadeschools.net/  </a:t>
            </a:r>
          </a:p>
          <a:p>
            <a:pPr marL="452625">
              <a:spcBef>
                <a:spcPts val="1200"/>
              </a:spcBef>
              <a:spcAft>
                <a:spcPts val="0"/>
              </a:spcAft>
              <a:buClrTx/>
              <a:buFont typeface="Wingdings" panose="05000000000000000000" pitchFamily="2" charset="2"/>
              <a:buChar char="Ø"/>
              <a:defRPr/>
            </a:pPr>
            <a:r>
              <a:rPr lang="en-US" sz="2000" dirty="0">
                <a:solidFill>
                  <a:schemeClr val="tx1"/>
                </a:solidFill>
                <a:latin typeface="Calibri" panose="020F0502020204030204" pitchFamily="34" charset="0"/>
                <a:cs typeface="Calibri" panose="020F0502020204030204" pitchFamily="34" charset="0"/>
              </a:rPr>
              <a:t>Test Chairperson Website: http://oada.dadeschools.net/TestChairInfo/InfoForTestChair.asp </a:t>
            </a:r>
          </a:p>
          <a:p>
            <a:pPr marL="452625">
              <a:spcBef>
                <a:spcPts val="1200"/>
              </a:spcBef>
              <a:spcAft>
                <a:spcPts val="0"/>
              </a:spcAft>
              <a:buClrTx/>
              <a:buFont typeface="Wingdings" panose="05000000000000000000" pitchFamily="2" charset="2"/>
              <a:buChar char="Ø"/>
              <a:defRPr/>
            </a:pPr>
            <a:r>
              <a:rPr lang="en-US" sz="2000" dirty="0">
                <a:solidFill>
                  <a:schemeClr val="tx1"/>
                </a:solidFill>
                <a:latin typeface="Calibri" panose="020F0502020204030204" pitchFamily="34" charset="0"/>
                <a:cs typeface="Calibri" panose="020F0502020204030204" pitchFamily="34" charset="0"/>
              </a:rPr>
              <a:t>Testing Calendar (check for updates regularly): http://oada.dadeschools.net/TestingCalendar/TestingCalendar.asp</a:t>
            </a:r>
          </a:p>
          <a:p>
            <a:pPr marL="452625">
              <a:spcBef>
                <a:spcPts val="1200"/>
              </a:spcBef>
              <a:spcAft>
                <a:spcPts val="0"/>
              </a:spcAft>
              <a:buClrTx/>
              <a:buFont typeface="Wingdings" panose="05000000000000000000" pitchFamily="2" charset="2"/>
              <a:buChar char="Ø"/>
              <a:defRPr/>
            </a:pPr>
            <a:r>
              <a:rPr lang="en-US" sz="2000" dirty="0">
                <a:solidFill>
                  <a:schemeClr val="tx1"/>
                </a:solidFill>
                <a:latin typeface="Calibri" panose="020F0502020204030204" pitchFamily="34" charset="0"/>
                <a:cs typeface="Calibri" panose="020F0502020204030204" pitchFamily="34" charset="0"/>
              </a:rPr>
              <a:t>Guidelines and Tips for School Test Chairpersons:</a:t>
            </a:r>
          </a:p>
          <a:p>
            <a:pPr marL="727257" lvl="1" indent="-342900">
              <a:spcBef>
                <a:spcPts val="1200"/>
              </a:spcBef>
              <a:spcAft>
                <a:spcPts val="0"/>
              </a:spcAft>
              <a:buClrTx/>
              <a:buFont typeface="Arial" panose="020B0604020202020204" pitchFamily="34" charset="0"/>
              <a:buChar char="•"/>
              <a:defRPr/>
            </a:pPr>
            <a:r>
              <a:rPr lang="en-US" spc="-111" dirty="0">
                <a:solidFill>
                  <a:schemeClr val="tx1"/>
                </a:solidFill>
                <a:latin typeface="Calibri" panose="020F0502020204030204" pitchFamily="34" charset="0"/>
                <a:cs typeface="Calibri" panose="020F0502020204030204" pitchFamily="34" charset="0"/>
              </a:rPr>
              <a:t>http://</a:t>
            </a:r>
            <a:r>
              <a:rPr lang="en-US" spc="-51" dirty="0">
                <a:solidFill>
                  <a:schemeClr val="tx1"/>
                </a:solidFill>
                <a:latin typeface="Calibri" panose="020F0502020204030204" pitchFamily="34" charset="0"/>
                <a:cs typeface="Calibri" panose="020F0502020204030204" pitchFamily="34" charset="0"/>
              </a:rPr>
              <a:t>oada.dadeschools.net/TestChairInfo/27GuidelinesandTipsforSchoolTestChairpersons.pdf</a:t>
            </a:r>
            <a:endParaRPr lang="en-US" spc="-111" dirty="0">
              <a:solidFill>
                <a:schemeClr val="tx1"/>
              </a:solidFill>
              <a:latin typeface="Calibri" panose="020F0502020204030204" pitchFamily="34" charset="0"/>
              <a:cs typeface="Calibri" panose="020F0502020204030204" pitchFamily="34" charset="0"/>
            </a:endParaRPr>
          </a:p>
          <a:p>
            <a:pPr marL="452625">
              <a:spcBef>
                <a:spcPts val="1200"/>
              </a:spcBef>
              <a:spcAft>
                <a:spcPts val="0"/>
              </a:spcAft>
              <a:buClrTx/>
              <a:buFont typeface="Wingdings" panose="05000000000000000000" pitchFamily="2" charset="2"/>
              <a:buChar char="Ø"/>
              <a:defRPr/>
            </a:pPr>
            <a:r>
              <a:rPr lang="en-US" sz="2000" dirty="0">
                <a:solidFill>
                  <a:schemeClr val="tx1"/>
                </a:solidFill>
                <a:latin typeface="Calibri" panose="020F0502020204030204" pitchFamily="34" charset="0"/>
                <a:cs typeface="Calibri" panose="020F0502020204030204" pitchFamily="34" charset="0"/>
              </a:rPr>
              <a:t>Standards, Guidelines, and Procedures for Test Administration and Test Security:</a:t>
            </a:r>
          </a:p>
          <a:p>
            <a:pPr marL="688069" lvl="1">
              <a:spcBef>
                <a:spcPts val="1200"/>
              </a:spcBef>
              <a:buClrTx/>
              <a:buFont typeface="Arial" panose="020B0604020202020204" pitchFamily="34" charset="0"/>
              <a:buChar char="•"/>
              <a:defRPr/>
            </a:pPr>
            <a:r>
              <a:rPr lang="en-US" sz="1800" dirty="0">
                <a:solidFill>
                  <a:schemeClr val="tx1"/>
                </a:solidFill>
                <a:latin typeface="Calibri" panose="020F0502020204030204" pitchFamily="34" charset="0"/>
                <a:cs typeface="Calibri" panose="020F0502020204030204" pitchFamily="34" charset="0"/>
              </a:rPr>
              <a:t>http://oada.dadeschools.net/TestChairInfo/StandardsGuidelinesandProceduresMay2013.pdf</a:t>
            </a:r>
          </a:p>
        </p:txBody>
      </p:sp>
      <p:sp>
        <p:nvSpPr>
          <p:cNvPr id="6" name="Title 2"/>
          <p:cNvSpPr txBox="1">
            <a:spLocks/>
          </p:cNvSpPr>
          <p:nvPr/>
        </p:nvSpPr>
        <p:spPr bwMode="auto">
          <a:xfrm>
            <a:off x="190500" y="304800"/>
            <a:ext cx="8839200" cy="762000"/>
          </a:xfrm>
          <a:prstGeom prst="rect">
            <a:avLst/>
          </a:prstGeom>
          <a:noFill/>
          <a:ln>
            <a:noFill/>
            <a:miter lim="800000"/>
            <a:headEnd/>
            <a:tailEnd/>
          </a:ln>
        </p:spPr>
        <p:txBody>
          <a:bodyPr wrap="square" numCol="1" compatLnSpc="1">
            <a:prstTxWarp prst="textNoShape">
              <a:avLst/>
            </a:prstTxWarp>
          </a:bodyPr>
          <a:lstStyle/>
          <a:p>
            <a:pPr marL="319080" indent="-319080" algn="ctr" fontAlgn="base">
              <a:spcBef>
                <a:spcPct val="0"/>
              </a:spcBef>
              <a:spcAft>
                <a:spcPct val="0"/>
              </a:spcAft>
              <a:buClr>
                <a:srgbClr val="138677"/>
              </a:buClr>
              <a:buSzPct val="128000"/>
              <a:defRPr/>
            </a:pPr>
            <a:r>
              <a:rPr lang="en-US" sz="4600" b="1" dirty="0">
                <a:latin typeface="Arial" panose="020B0604020202020204" pitchFamily="34" charset="0"/>
                <a:cs typeface="Arial" panose="020B0604020202020204" pitchFamily="34" charset="0"/>
              </a:rPr>
              <a:t>District Resources</a:t>
            </a:r>
          </a:p>
        </p:txBody>
      </p:sp>
    </p:spTree>
    <p:extLst>
      <p:ext uri="{BB962C8B-B14F-4D97-AF65-F5344CB8AC3E}">
        <p14:creationId xmlns:p14="http://schemas.microsoft.com/office/powerpoint/2010/main" val="106400841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bwMode="auto">
          <a:xfrm>
            <a:off x="304800" y="64939"/>
            <a:ext cx="8839200" cy="762000"/>
          </a:xfrm>
          <a:prstGeom prst="rect">
            <a:avLst/>
          </a:prstGeom>
          <a:noFill/>
          <a:ln>
            <a:noFill/>
            <a:miter lim="800000"/>
            <a:headEnd/>
            <a:tailEnd/>
          </a:ln>
        </p:spPr>
        <p:txBody>
          <a:bodyPr/>
          <a:lstStyle/>
          <a:p>
            <a:pPr marL="319080" indent="-319080" algn="ctr">
              <a:buClr>
                <a:srgbClr val="138677"/>
              </a:buClr>
              <a:buSzPct val="128000"/>
              <a:defRPr/>
            </a:pPr>
            <a:r>
              <a:rPr lang="en-US" sz="4600" b="1" dirty="0">
                <a:latin typeface="Arial" panose="020B0604020202020204" pitchFamily="34" charset="0"/>
                <a:cs typeface="Arial" pitchFamily="34" charset="0"/>
              </a:rPr>
              <a:t>ACCESS for ELLs</a:t>
            </a:r>
            <a:endParaRPr lang="en-US" sz="4600" b="1" dirty="0">
              <a:effectLst>
                <a:reflection blurRad="6350" stA="55000" endA="300" endPos="45500" dir="5400000" sy="-100000" algn="bl" rotWithShape="0"/>
              </a:effectLst>
              <a:latin typeface="Arial" panose="020B0604020202020204" pitchFamily="34" charset="0"/>
              <a:ea typeface="+mj-ea"/>
              <a:cs typeface="Arial" pitchFamily="34" charset="0"/>
            </a:endParaRPr>
          </a:p>
        </p:txBody>
      </p:sp>
      <p:sp>
        <p:nvSpPr>
          <p:cNvPr id="10243" name="TextBox 7"/>
          <p:cNvSpPr txBox="1">
            <a:spLocks noChangeArrowheads="1"/>
          </p:cNvSpPr>
          <p:nvPr/>
        </p:nvSpPr>
        <p:spPr bwMode="auto">
          <a:xfrm>
            <a:off x="457200" y="1196271"/>
            <a:ext cx="8229600" cy="5386090"/>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sz="2000" b="1" dirty="0">
              <a:solidFill>
                <a:srgbClr val="0070C0"/>
              </a:solidFill>
              <a:latin typeface="Century Schoolbook" pitchFamily="18" charset="0"/>
            </a:endParaRPr>
          </a:p>
          <a:p>
            <a:pPr algn="ctr" eaLnBrk="1" hangingPunct="1">
              <a:defRPr/>
            </a:pPr>
            <a:r>
              <a:rPr lang="en-US" sz="1600" b="1" dirty="0">
                <a:latin typeface="Arial" pitchFamily="34" charset="0"/>
                <a:cs typeface="Arial" pitchFamily="34" charset="0"/>
              </a:rPr>
              <a:t>North Region</a:t>
            </a:r>
          </a:p>
          <a:p>
            <a:pPr algn="ctr" eaLnBrk="1" hangingPunct="1">
              <a:defRPr/>
            </a:pPr>
            <a:r>
              <a:rPr lang="en-US" sz="1600" dirty="0">
                <a:latin typeface="Arial" pitchFamily="34" charset="0"/>
                <a:cs typeface="Arial" pitchFamily="34" charset="0"/>
              </a:rPr>
              <a:t>Deland Innocent, Supervisor</a:t>
            </a:r>
          </a:p>
          <a:p>
            <a:pPr algn="ctr" eaLnBrk="1" hangingPunct="1">
              <a:defRPr/>
            </a:pPr>
            <a:r>
              <a:rPr lang="en-US" sz="1600" dirty="0">
                <a:latin typeface="Arial" pitchFamily="34" charset="0"/>
                <a:cs typeface="Arial" pitchFamily="34" charset="0"/>
              </a:rPr>
              <a:t>305-995-2977</a:t>
            </a:r>
          </a:p>
          <a:p>
            <a:pPr algn="ctr" eaLnBrk="1" hangingPunct="1">
              <a:defRPr/>
            </a:pPr>
            <a:r>
              <a:rPr lang="en-US" sz="1600" dirty="0">
                <a:latin typeface="Arial" pitchFamily="34" charset="0"/>
                <a:cs typeface="Arial" pitchFamily="34" charset="0"/>
              </a:rPr>
              <a:t>Dinnocent@dadeschools.net</a:t>
            </a:r>
          </a:p>
          <a:p>
            <a:pPr algn="ctr" eaLnBrk="1" hangingPunct="1">
              <a:defRPr/>
            </a:pPr>
            <a:endParaRPr lang="en-US" sz="1600" b="1" dirty="0">
              <a:latin typeface="Arial" pitchFamily="34" charset="0"/>
              <a:cs typeface="Arial" pitchFamily="34" charset="0"/>
            </a:endParaRPr>
          </a:p>
          <a:p>
            <a:pPr algn="ctr" eaLnBrk="1" hangingPunct="1">
              <a:defRPr/>
            </a:pPr>
            <a:r>
              <a:rPr lang="en-US" sz="1600" b="1" dirty="0">
                <a:latin typeface="Arial" pitchFamily="34" charset="0"/>
                <a:cs typeface="Arial" pitchFamily="34" charset="0"/>
              </a:rPr>
              <a:t>South Region </a:t>
            </a:r>
          </a:p>
          <a:p>
            <a:pPr algn="ctr" eaLnBrk="1" hangingPunct="1">
              <a:defRPr/>
            </a:pPr>
            <a:r>
              <a:rPr lang="en-US" sz="1600" dirty="0">
                <a:latin typeface="Arial" pitchFamily="34" charset="0"/>
                <a:cs typeface="Arial" pitchFamily="34" charset="0"/>
              </a:rPr>
              <a:t>Mercy Abadie Lux, Supervisor</a:t>
            </a:r>
          </a:p>
          <a:p>
            <a:pPr algn="ctr" eaLnBrk="1" hangingPunct="1">
              <a:defRPr/>
            </a:pPr>
            <a:r>
              <a:rPr lang="en-US" sz="1600" dirty="0">
                <a:latin typeface="Arial" pitchFamily="34" charset="0"/>
                <a:cs typeface="Arial" pitchFamily="34" charset="0"/>
              </a:rPr>
              <a:t>305-995-2098</a:t>
            </a:r>
          </a:p>
          <a:p>
            <a:pPr algn="ctr" eaLnBrk="1" hangingPunct="1">
              <a:defRPr/>
            </a:pPr>
            <a:r>
              <a:rPr lang="en-US" sz="1600" dirty="0">
                <a:latin typeface="Arial" pitchFamily="34" charset="0"/>
                <a:cs typeface="Arial" pitchFamily="34" charset="0"/>
              </a:rPr>
              <a:t>Mabadie@dadeschools.net</a:t>
            </a:r>
          </a:p>
          <a:p>
            <a:pPr algn="ctr" eaLnBrk="1" hangingPunct="1">
              <a:defRPr/>
            </a:pPr>
            <a:endParaRPr lang="en-US" sz="1600" dirty="0">
              <a:latin typeface="Arial" pitchFamily="34" charset="0"/>
              <a:cs typeface="Arial" pitchFamily="34" charset="0"/>
            </a:endParaRPr>
          </a:p>
          <a:p>
            <a:pPr algn="ctr" eaLnBrk="1" hangingPunct="1">
              <a:defRPr/>
            </a:pPr>
            <a:r>
              <a:rPr lang="en-US" sz="1600" b="1" dirty="0">
                <a:latin typeface="Arial" pitchFamily="34" charset="0"/>
                <a:cs typeface="Arial" pitchFamily="34" charset="0"/>
              </a:rPr>
              <a:t>Central Region</a:t>
            </a:r>
          </a:p>
          <a:p>
            <a:pPr algn="ctr" eaLnBrk="1" hangingPunct="1">
              <a:defRPr/>
            </a:pPr>
            <a:r>
              <a:rPr lang="en-US" sz="1600" dirty="0">
                <a:latin typeface="Arial" pitchFamily="34" charset="0"/>
                <a:cs typeface="Arial" pitchFamily="34" charset="0"/>
              </a:rPr>
              <a:t>Alina Plasencia, Supervisor</a:t>
            </a:r>
          </a:p>
          <a:p>
            <a:pPr algn="ctr" eaLnBrk="1" hangingPunct="1">
              <a:defRPr/>
            </a:pPr>
            <a:r>
              <a:rPr lang="en-US" sz="1600" dirty="0">
                <a:latin typeface="Arial" pitchFamily="34" charset="0"/>
                <a:cs typeface="Arial" pitchFamily="34" charset="0"/>
              </a:rPr>
              <a:t>305-995-2433</a:t>
            </a:r>
          </a:p>
          <a:p>
            <a:pPr algn="ctr" eaLnBrk="1" hangingPunct="1">
              <a:defRPr/>
            </a:pPr>
            <a:r>
              <a:rPr lang="en-US" sz="1600" dirty="0">
                <a:latin typeface="Arial" pitchFamily="34" charset="0"/>
                <a:cs typeface="Arial" pitchFamily="34" charset="0"/>
              </a:rPr>
              <a:t>Aplasencia@dadeschools.net</a:t>
            </a:r>
          </a:p>
          <a:p>
            <a:pPr algn="ctr" eaLnBrk="1" hangingPunct="1">
              <a:defRPr/>
            </a:pPr>
            <a:endParaRPr lang="en-US" sz="1600" dirty="0">
              <a:latin typeface="Arial" pitchFamily="34" charset="0"/>
              <a:cs typeface="Arial" pitchFamily="34" charset="0"/>
            </a:endParaRPr>
          </a:p>
          <a:p>
            <a:pPr algn="ctr" eaLnBrk="1" hangingPunct="1">
              <a:defRPr/>
            </a:pPr>
            <a:r>
              <a:rPr lang="en-US" sz="1600" b="1" dirty="0">
                <a:latin typeface="Arial" pitchFamily="34" charset="0"/>
                <a:cs typeface="Arial" pitchFamily="34" charset="0"/>
              </a:rPr>
              <a:t>Charter Schools</a:t>
            </a:r>
          </a:p>
          <a:p>
            <a:pPr algn="ctr" eaLnBrk="1" hangingPunct="1">
              <a:defRPr/>
            </a:pPr>
            <a:r>
              <a:rPr lang="en-US" sz="1600" dirty="0">
                <a:latin typeface="Arial" pitchFamily="34" charset="0"/>
                <a:cs typeface="Arial" pitchFamily="34" charset="0"/>
              </a:rPr>
              <a:t>Mariana </a:t>
            </a:r>
            <a:r>
              <a:rPr lang="en-US" sz="1600" dirty="0" err="1">
                <a:latin typeface="Arial" pitchFamily="34" charset="0"/>
                <a:cs typeface="Arial" pitchFamily="34" charset="0"/>
              </a:rPr>
              <a:t>Boffill</a:t>
            </a:r>
            <a:r>
              <a:rPr lang="en-US" sz="1600" dirty="0">
                <a:latin typeface="Arial" pitchFamily="34" charset="0"/>
                <a:cs typeface="Arial" pitchFamily="34" charset="0"/>
              </a:rPr>
              <a:t>, Supervisor</a:t>
            </a:r>
          </a:p>
          <a:p>
            <a:pPr algn="ctr" eaLnBrk="1" hangingPunct="1">
              <a:defRPr/>
            </a:pPr>
            <a:r>
              <a:rPr lang="en-US" sz="1600" dirty="0">
                <a:latin typeface="Arial" pitchFamily="34" charset="0"/>
                <a:cs typeface="Arial" pitchFamily="34" charset="0"/>
              </a:rPr>
              <a:t>305-995-1327</a:t>
            </a:r>
          </a:p>
          <a:p>
            <a:pPr algn="ctr" eaLnBrk="1" hangingPunct="1">
              <a:defRPr/>
            </a:pPr>
            <a:r>
              <a:rPr lang="en-US" sz="1600" dirty="0">
                <a:latin typeface="Arial" pitchFamily="34" charset="0"/>
                <a:cs typeface="Arial" pitchFamily="34" charset="0"/>
              </a:rPr>
              <a:t>Bofillm@dadeschools.net</a:t>
            </a:r>
          </a:p>
          <a:p>
            <a:pPr algn="ctr" eaLnBrk="1" hangingPunct="1">
              <a:defRPr/>
            </a:pPr>
            <a:endParaRPr lang="en-US" sz="2000" dirty="0">
              <a:latin typeface="Arial" pitchFamily="34" charset="0"/>
              <a:cs typeface="Arial" pitchFamily="34" charset="0"/>
            </a:endParaRPr>
          </a:p>
        </p:txBody>
      </p:sp>
      <p:sp>
        <p:nvSpPr>
          <p:cNvPr id="80900" name="TextBox 3"/>
          <p:cNvSpPr txBox="1">
            <a:spLocks noChangeArrowheads="1"/>
          </p:cNvSpPr>
          <p:nvPr/>
        </p:nvSpPr>
        <p:spPr bwMode="auto">
          <a:xfrm>
            <a:off x="1181100" y="826939"/>
            <a:ext cx="708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b="1" dirty="0">
                <a:cs typeface="Arial" charset="0"/>
              </a:rPr>
              <a:t>Division of Bilingual Education and World Languages</a:t>
            </a:r>
          </a:p>
        </p:txBody>
      </p:sp>
      <p:sp>
        <p:nvSpPr>
          <p:cNvPr id="8090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5DC48761-7BA7-4911-B4B8-23B83B9E5A2E}" type="slidenum">
              <a:rPr lang="en-US" altLang="en-US" smtClean="0">
                <a:solidFill>
                  <a:srgbClr val="FEFEFE"/>
                </a:solidFill>
              </a:rPr>
              <a:pPr/>
              <a:t>146</a:t>
            </a:fld>
            <a:endParaRPr lang="en-US" altLang="en-US">
              <a:solidFill>
                <a:srgbClr val="FEFEFE"/>
              </a:solidFill>
            </a:endParaRPr>
          </a:p>
        </p:txBody>
      </p:sp>
    </p:spTree>
    <p:extLst>
      <p:ext uri="{BB962C8B-B14F-4D97-AF65-F5344CB8AC3E}">
        <p14:creationId xmlns:p14="http://schemas.microsoft.com/office/powerpoint/2010/main" val="30708799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2"/>
          <p:cNvSpPr txBox="1">
            <a:spLocks noChangeArrowheads="1"/>
          </p:cNvSpPr>
          <p:nvPr/>
        </p:nvSpPr>
        <p:spPr bwMode="auto">
          <a:xfrm>
            <a:off x="533400" y="609602"/>
            <a:ext cx="800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a:solidFill>
                  <a:srgbClr val="000000"/>
                </a:solidFill>
              </a:rPr>
              <a:t>Contact Information</a:t>
            </a:r>
          </a:p>
        </p:txBody>
      </p:sp>
      <p:sp>
        <p:nvSpPr>
          <p:cNvPr id="81923" name="TextBox 2"/>
          <p:cNvSpPr txBox="1">
            <a:spLocks noChangeArrowheads="1"/>
          </p:cNvSpPr>
          <p:nvPr/>
        </p:nvSpPr>
        <p:spPr bwMode="auto">
          <a:xfrm>
            <a:off x="228600" y="2057401"/>
            <a:ext cx="86106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400" dirty="0">
                <a:solidFill>
                  <a:srgbClr val="000000"/>
                </a:solidFill>
              </a:rPr>
              <a:t>STUDENT ASSESSMENT AND EDUCATIONAL TESTING</a:t>
            </a:r>
          </a:p>
          <a:p>
            <a:endParaRPr lang="en-US" altLang="en-US" sz="2400" dirty="0">
              <a:solidFill>
                <a:srgbClr val="000000"/>
              </a:solidFill>
            </a:endParaRPr>
          </a:p>
          <a:p>
            <a:pPr algn="ctr"/>
            <a:r>
              <a:rPr lang="en-US" altLang="en-US" sz="2400" b="1" dirty="0">
                <a:solidFill>
                  <a:srgbClr val="000000"/>
                </a:solidFill>
              </a:rPr>
              <a:t>Felicia Mallory</a:t>
            </a:r>
          </a:p>
          <a:p>
            <a:pPr algn="ctr"/>
            <a:r>
              <a:rPr lang="en-US" altLang="en-US" sz="2400" dirty="0">
                <a:solidFill>
                  <a:srgbClr val="000000"/>
                </a:solidFill>
              </a:rPr>
              <a:t>Fmallory@dadeschools.net</a:t>
            </a:r>
          </a:p>
          <a:p>
            <a:pPr algn="ctr"/>
            <a:endParaRPr lang="en-US" altLang="en-US" sz="2400" dirty="0">
              <a:solidFill>
                <a:srgbClr val="000000"/>
              </a:solidFill>
            </a:endParaRPr>
          </a:p>
          <a:p>
            <a:pPr algn="ctr"/>
            <a:r>
              <a:rPr lang="en-US" altLang="en-US" sz="2400" b="1" dirty="0" err="1">
                <a:solidFill>
                  <a:srgbClr val="000000"/>
                </a:solidFill>
              </a:rPr>
              <a:t>Denetra</a:t>
            </a:r>
            <a:r>
              <a:rPr lang="en-US" altLang="en-US" sz="2400" b="1" dirty="0">
                <a:solidFill>
                  <a:srgbClr val="000000"/>
                </a:solidFill>
              </a:rPr>
              <a:t> Collins</a:t>
            </a:r>
          </a:p>
          <a:p>
            <a:pPr algn="ctr"/>
            <a:r>
              <a:rPr lang="en-US" altLang="en-US" sz="2400" dirty="0">
                <a:solidFill>
                  <a:srgbClr val="000000"/>
                </a:solidFill>
              </a:rPr>
              <a:t>CollinsD@dadeschools.net </a:t>
            </a:r>
          </a:p>
          <a:p>
            <a:pPr algn="ctr"/>
            <a:endParaRPr lang="en-US" altLang="en-US" sz="2400" dirty="0">
              <a:solidFill>
                <a:srgbClr val="000000"/>
              </a:solidFill>
            </a:endParaRPr>
          </a:p>
          <a:p>
            <a:pPr algn="ctr"/>
            <a:r>
              <a:rPr lang="en-US" altLang="en-US" sz="2400" dirty="0">
                <a:solidFill>
                  <a:srgbClr val="000000"/>
                </a:solidFill>
              </a:rPr>
              <a:t>305-995-7520</a:t>
            </a:r>
          </a:p>
          <a:p>
            <a:pPr algn="ctr"/>
            <a:r>
              <a:rPr lang="en-US" altLang="en-US" sz="2400" dirty="0">
                <a:solidFill>
                  <a:srgbClr val="000000"/>
                </a:solidFill>
              </a:rPr>
              <a:t>Fax – 305-995-7522</a:t>
            </a:r>
          </a:p>
          <a:p>
            <a:endParaRPr lang="en-US" altLang="en-US" sz="2400" dirty="0">
              <a:solidFill>
                <a:srgbClr val="000000"/>
              </a:solidFill>
            </a:endParaRPr>
          </a:p>
        </p:txBody>
      </p:sp>
      <p:sp>
        <p:nvSpPr>
          <p:cNvPr id="8192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4A6CB955-DA68-47F0-849A-CC68A5F148A4}" type="slidenum">
              <a:rPr lang="en-US" altLang="en-US" smtClean="0">
                <a:solidFill>
                  <a:srgbClr val="FEFEFE"/>
                </a:solidFill>
              </a:rPr>
              <a:pPr/>
              <a:t>147</a:t>
            </a:fld>
            <a:endParaRPr lang="en-US" altLang="en-US">
              <a:solidFill>
                <a:srgbClr val="FEFEFE"/>
              </a:solidFill>
            </a:endParaRPr>
          </a:p>
        </p:txBody>
      </p:sp>
    </p:spTree>
    <p:extLst>
      <p:ext uri="{BB962C8B-B14F-4D97-AF65-F5344CB8AC3E}">
        <p14:creationId xmlns:p14="http://schemas.microsoft.com/office/powerpoint/2010/main" val="3542968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4"/>
          <p:cNvSpPr>
            <a:spLocks noGrp="1"/>
          </p:cNvSpPr>
          <p:nvPr>
            <p:ph type="title"/>
          </p:nvPr>
        </p:nvSpPr>
        <p:spPr>
          <a:xfrm>
            <a:off x="419100" y="255320"/>
            <a:ext cx="8305800" cy="1368427"/>
          </a:xfrm>
        </p:spPr>
        <p:txBody>
          <a:bodyPr/>
          <a:lstStyle/>
          <a:p>
            <a:r>
              <a:rPr lang="en-US" altLang="en-US" sz="3200" b="1" dirty="0">
                <a:solidFill>
                  <a:schemeClr val="tx1"/>
                </a:solidFill>
                <a:latin typeface="Arial" charset="0"/>
                <a:ea typeface="ＭＳ Ｐゴシック" pitchFamily="34" charset="-128"/>
                <a:cs typeface="Arial" charset="0"/>
              </a:rPr>
              <a:t>Domains &amp; Grade Level Clusters</a:t>
            </a:r>
          </a:p>
        </p:txBody>
      </p:sp>
      <p:sp>
        <p:nvSpPr>
          <p:cNvPr id="819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062BC73C-284A-4223-B06F-CD0D75BB2F7B}" type="slidenum">
              <a:rPr lang="en-US" altLang="en-US" smtClean="0">
                <a:solidFill>
                  <a:srgbClr val="FEFEFE"/>
                </a:solidFill>
              </a:rPr>
              <a:pPr/>
              <a:t>15</a:t>
            </a:fld>
            <a:endParaRPr lang="en-US" altLang="en-US" dirty="0">
              <a:solidFill>
                <a:srgbClr val="FEFEFE"/>
              </a:solidFill>
            </a:endParaRPr>
          </a:p>
        </p:txBody>
      </p:sp>
      <p:sp>
        <p:nvSpPr>
          <p:cNvPr id="15" name="Rectangle 5"/>
          <p:cNvSpPr>
            <a:spLocks noChangeArrowheads="1"/>
          </p:cNvSpPr>
          <p:nvPr/>
        </p:nvSpPr>
        <p:spPr bwMode="auto">
          <a:xfrm>
            <a:off x="587023" y="6418014"/>
            <a:ext cx="7924800" cy="369332"/>
          </a:xfrm>
          <a:prstGeom prst="rect">
            <a:avLst/>
          </a:prstGeom>
          <a:noFill/>
          <a:ln>
            <a:noFill/>
          </a:ln>
        </p:spPr>
        <p:txBody>
          <a:bodyPr>
            <a:spAutoFit/>
          </a:bodyPr>
          <a:lstStyle>
            <a:lvl1pPr>
              <a:spcBef>
                <a:spcPct val="20000"/>
              </a:spcBef>
              <a:buBlip>
                <a:blip r:embed="rId4"/>
              </a:buBlip>
              <a:defRPr sz="2400">
                <a:solidFill>
                  <a:schemeClr val="tx1"/>
                </a:solidFill>
                <a:latin typeface="Arial" panose="020B0604020202020204" pitchFamily="34" charset="0"/>
              </a:defRPr>
            </a:lvl1pPr>
            <a:lvl2pPr marL="742950" indent="-285750">
              <a:spcBef>
                <a:spcPct val="20000"/>
              </a:spcBef>
              <a:buBlip>
                <a:blip r:embed="rId4"/>
              </a:buBlip>
              <a:defRPr sz="2000">
                <a:solidFill>
                  <a:schemeClr val="tx1"/>
                </a:solidFill>
                <a:latin typeface="Arial" panose="020B0604020202020204" pitchFamily="34" charset="0"/>
              </a:defRPr>
            </a:lvl2pPr>
            <a:lvl3pPr marL="1143000" indent="-228600">
              <a:spcBef>
                <a:spcPct val="20000"/>
              </a:spcBef>
              <a:buBlip>
                <a:blip r:embed="rId4"/>
              </a:buBlip>
              <a:defRPr sz="1600">
                <a:solidFill>
                  <a:schemeClr val="tx1"/>
                </a:solidFill>
                <a:latin typeface="Arial" panose="020B0604020202020204" pitchFamily="34" charset="0"/>
              </a:defRPr>
            </a:lvl3pPr>
            <a:lvl4pPr marL="1600200" indent="-228600">
              <a:spcBef>
                <a:spcPct val="20000"/>
              </a:spcBef>
              <a:buBlip>
                <a:blip r:embed="rId4"/>
              </a:buBlip>
              <a:defRPr sz="1600">
                <a:solidFill>
                  <a:schemeClr val="tx1"/>
                </a:solidFill>
                <a:latin typeface="Arial" panose="020B0604020202020204" pitchFamily="34" charset="0"/>
              </a:defRPr>
            </a:lvl4pPr>
            <a:lvl5pPr marL="2057400" indent="-228600">
              <a:spcBef>
                <a:spcPct val="20000"/>
              </a:spcBef>
              <a:buBlip>
                <a:blip r:embed="rId4"/>
              </a:buBlip>
              <a:defRPr sz="1400">
                <a:solidFill>
                  <a:schemeClr val="tx1"/>
                </a:solidFill>
                <a:latin typeface="Arial" panose="020B0604020202020204" pitchFamily="34" charset="0"/>
              </a:defRPr>
            </a:lvl5pPr>
            <a:lvl6pPr marL="2514600" indent="-228600" eaLnBrk="0" fontAlgn="base" hangingPunct="0">
              <a:spcBef>
                <a:spcPct val="20000"/>
              </a:spcBef>
              <a:spcAft>
                <a:spcPct val="0"/>
              </a:spcAft>
              <a:buBlip>
                <a:blip r:embed="rId4"/>
              </a:buBlip>
              <a:defRPr sz="1400">
                <a:solidFill>
                  <a:schemeClr val="tx1"/>
                </a:solidFill>
                <a:latin typeface="Arial" panose="020B0604020202020204" pitchFamily="34" charset="0"/>
              </a:defRPr>
            </a:lvl6pPr>
            <a:lvl7pPr marL="2971800" indent="-228600" eaLnBrk="0" fontAlgn="base" hangingPunct="0">
              <a:spcBef>
                <a:spcPct val="20000"/>
              </a:spcBef>
              <a:spcAft>
                <a:spcPct val="0"/>
              </a:spcAft>
              <a:buBlip>
                <a:blip r:embed="rId4"/>
              </a:buBlip>
              <a:defRPr sz="1400">
                <a:solidFill>
                  <a:schemeClr val="tx1"/>
                </a:solidFill>
                <a:latin typeface="Arial" panose="020B0604020202020204" pitchFamily="34" charset="0"/>
              </a:defRPr>
            </a:lvl7pPr>
            <a:lvl8pPr marL="3429000" indent="-228600" eaLnBrk="0" fontAlgn="base" hangingPunct="0">
              <a:spcBef>
                <a:spcPct val="20000"/>
              </a:spcBef>
              <a:spcAft>
                <a:spcPct val="0"/>
              </a:spcAft>
              <a:buBlip>
                <a:blip r:embed="rId4"/>
              </a:buBlip>
              <a:defRPr sz="1400">
                <a:solidFill>
                  <a:schemeClr val="tx1"/>
                </a:solidFill>
                <a:latin typeface="Arial" panose="020B0604020202020204" pitchFamily="34" charset="0"/>
              </a:defRPr>
            </a:lvl8pPr>
            <a:lvl9pPr marL="3886200" indent="-228600" eaLnBrk="0" fontAlgn="base" hangingPunct="0">
              <a:spcBef>
                <a:spcPct val="20000"/>
              </a:spcBef>
              <a:spcAft>
                <a:spcPct val="0"/>
              </a:spcAft>
              <a:buBlip>
                <a:blip r:embed="rId4"/>
              </a:buBlip>
              <a:defRPr sz="1400">
                <a:solidFill>
                  <a:schemeClr val="tx1"/>
                </a:solidFill>
                <a:latin typeface="Arial" panose="020B0604020202020204" pitchFamily="34" charset="0"/>
              </a:defRPr>
            </a:lvl9pPr>
          </a:lstStyle>
          <a:p>
            <a:pPr algn="ctr" eaLnBrk="1" hangingPunct="1">
              <a:buFontTx/>
              <a:buNone/>
              <a:defRPr/>
            </a:pPr>
            <a:r>
              <a:rPr lang="en-US" altLang="en-US" sz="1800" b="1" dirty="0">
                <a:cs typeface="Arial" panose="020B0604020202020204" pitchFamily="34" charset="0"/>
              </a:rPr>
              <a:t>*Note</a:t>
            </a:r>
            <a:r>
              <a:rPr lang="en-US" altLang="en-US" sz="1800" dirty="0">
                <a:cs typeface="Arial" panose="020B0604020202020204" pitchFamily="34" charset="0"/>
              </a:rPr>
              <a:t>: Kindergarten is an interactive, paper-based kit. </a:t>
            </a:r>
          </a:p>
        </p:txBody>
      </p:sp>
      <p:pic>
        <p:nvPicPr>
          <p:cNvPr id="9" name="Picture 1">
            <a:extLst>
              <a:ext uri="{FF2B5EF4-FFF2-40B4-BE49-F238E27FC236}">
                <a16:creationId xmlns:a16="http://schemas.microsoft.com/office/drawing/2014/main" id="{0C92BD7D-304B-4677-8AA3-3707E165057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1" y="1364040"/>
            <a:ext cx="8115300" cy="3265904"/>
          </a:xfrm>
          <a:prstGeom prst="rect">
            <a:avLst/>
          </a:prstGeom>
          <a:solidFill>
            <a:schemeClr val="bg1"/>
          </a:solidFill>
          <a:ln>
            <a:noFill/>
          </a:ln>
        </p:spPr>
      </p:pic>
      <p:pic>
        <p:nvPicPr>
          <p:cNvPr id="2" name="Picture 1">
            <a:extLst>
              <a:ext uri="{FF2B5EF4-FFF2-40B4-BE49-F238E27FC236}">
                <a16:creationId xmlns:a16="http://schemas.microsoft.com/office/drawing/2014/main" id="{4A19A708-CF6F-4611-978D-D85056BC5ED3}"/>
              </a:ext>
            </a:extLst>
          </p:cNvPr>
          <p:cNvPicPr>
            <a:picLocks noChangeAspect="1"/>
          </p:cNvPicPr>
          <p:nvPr/>
        </p:nvPicPr>
        <p:blipFill>
          <a:blip r:embed="rId6"/>
          <a:stretch>
            <a:fillRect/>
          </a:stretch>
        </p:blipFill>
        <p:spPr>
          <a:xfrm>
            <a:off x="1562100" y="4655846"/>
            <a:ext cx="6019800" cy="1419545"/>
          </a:xfrm>
          <a:prstGeom prst="rect">
            <a:avLst/>
          </a:prstGeom>
        </p:spPr>
      </p:pic>
    </p:spTree>
    <p:custDataLst>
      <p:tags r:id="rId1"/>
    </p:custDataLst>
    <p:extLst>
      <p:ext uri="{BB962C8B-B14F-4D97-AF65-F5344CB8AC3E}">
        <p14:creationId xmlns:p14="http://schemas.microsoft.com/office/powerpoint/2010/main" val="1203281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599733"/>
            <a:ext cx="8826500" cy="520700"/>
          </a:xfrm>
        </p:spPr>
        <p:txBody>
          <a:bodyPr anchor="t"/>
          <a:lstStyle/>
          <a:p>
            <a:pPr algn="ctr"/>
            <a:r>
              <a:rPr lang="en-US" sz="2800" b="1" dirty="0">
                <a:solidFill>
                  <a:schemeClr val="tx1"/>
                </a:solidFill>
                <a:latin typeface="Arial" panose="020B0604020202020204" pitchFamily="34" charset="0"/>
                <a:cs typeface="Arial" panose="020B0604020202020204" pitchFamily="34" charset="0"/>
              </a:rPr>
              <a:t>Tier Placement Protocol (Grades 1-12)</a:t>
            </a:r>
          </a:p>
        </p:txBody>
      </p:sp>
      <p:sp>
        <p:nvSpPr>
          <p:cNvPr id="3" name="Content Placeholder 2"/>
          <p:cNvSpPr>
            <a:spLocks noGrp="1"/>
          </p:cNvSpPr>
          <p:nvPr>
            <p:ph idx="1"/>
          </p:nvPr>
        </p:nvSpPr>
        <p:spPr>
          <a:xfrm>
            <a:off x="425450" y="1295400"/>
            <a:ext cx="8293099" cy="4702517"/>
          </a:xfrm>
          <a:ln>
            <a:noFill/>
          </a:ln>
        </p:spPr>
        <p:txBody>
          <a:bodyPr>
            <a:noAutofit/>
          </a:bodyPr>
          <a:lstStyle/>
          <a:p>
            <a:pPr marL="0" indent="0">
              <a:spcBef>
                <a:spcPts val="0"/>
              </a:spcBef>
              <a:buClrTx/>
              <a:buNone/>
            </a:pPr>
            <a:r>
              <a:rPr lang="en-US" sz="1600" b="1" u="sng" dirty="0">
                <a:solidFill>
                  <a:schemeClr val="tx1"/>
                </a:solidFill>
                <a:latin typeface="Arial" panose="020B0604020202020204" pitchFamily="34" charset="0"/>
                <a:cs typeface="Arial" panose="020B0604020202020204" pitchFamily="34" charset="0"/>
              </a:rPr>
              <a:t>Tier A - Corresponds to ESOL Level 1</a:t>
            </a:r>
          </a:p>
          <a:p>
            <a:pPr>
              <a:spcBef>
                <a:spcPts val="0"/>
              </a:spcBef>
              <a:buClr>
                <a:schemeClr val="tx1"/>
              </a:buClr>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For ELLs who have arrived in the U.S. or entered school in the U.S. within this academic school year without previous instruction in English;</a:t>
            </a:r>
          </a:p>
          <a:p>
            <a:pPr>
              <a:spcBef>
                <a:spcPts val="0"/>
              </a:spcBef>
              <a:buClr>
                <a:schemeClr val="tx1"/>
              </a:buClr>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currently receive literacy instruction </a:t>
            </a:r>
            <a:r>
              <a:rPr lang="en-US" sz="1600" b="1" dirty="0">
                <a:solidFill>
                  <a:schemeClr val="tx1"/>
                </a:solidFill>
                <a:latin typeface="Arial" panose="020B0604020202020204" pitchFamily="34" charset="0"/>
                <a:cs typeface="Arial" panose="020B0604020202020204" pitchFamily="34" charset="0"/>
              </a:rPr>
              <a:t>ONLY</a:t>
            </a:r>
            <a:r>
              <a:rPr lang="en-US" sz="1600" dirty="0">
                <a:solidFill>
                  <a:schemeClr val="tx1"/>
                </a:solidFill>
                <a:latin typeface="Arial" panose="020B0604020202020204" pitchFamily="34" charset="0"/>
                <a:cs typeface="Arial" panose="020B0604020202020204" pitchFamily="34" charset="0"/>
              </a:rPr>
              <a:t> in their native language; </a:t>
            </a:r>
          </a:p>
          <a:p>
            <a:pPr>
              <a:spcBef>
                <a:spcPts val="0"/>
              </a:spcBef>
              <a:buClr>
                <a:schemeClr val="tx1"/>
              </a:buClr>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have recently tested at the lowest level of English language proficiency.  </a:t>
            </a:r>
          </a:p>
          <a:p>
            <a:pPr>
              <a:spcBef>
                <a:spcPts val="0"/>
              </a:spcBef>
              <a:buClr>
                <a:schemeClr val="tx1"/>
              </a:buClr>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a:p>
            <a:pPr marL="0" indent="0">
              <a:spcBef>
                <a:spcPts val="0"/>
              </a:spcBef>
              <a:buClr>
                <a:schemeClr val="tx1"/>
              </a:buClr>
              <a:buNone/>
            </a:pPr>
            <a:r>
              <a:rPr lang="en-US" sz="1600" b="1" u="sng" dirty="0">
                <a:solidFill>
                  <a:schemeClr val="tx1"/>
                </a:solidFill>
                <a:latin typeface="Arial" panose="020B0604020202020204" pitchFamily="34" charset="0"/>
                <a:cs typeface="Arial" panose="020B0604020202020204" pitchFamily="34" charset="0"/>
              </a:rPr>
              <a:t>Tier B/C - Corresponds to ESOL Level 2</a:t>
            </a:r>
          </a:p>
          <a:p>
            <a:pPr>
              <a:spcBef>
                <a:spcPts val="0"/>
              </a:spcBef>
              <a:buClr>
                <a:schemeClr val="tx1"/>
              </a:buClr>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For ELLs who have social language proficiency and some, but not extensive, academic language proficiency in English; and/or</a:t>
            </a:r>
          </a:p>
          <a:p>
            <a:pPr>
              <a:spcBef>
                <a:spcPts val="0"/>
              </a:spcBef>
              <a:buClr>
                <a:schemeClr val="tx1"/>
              </a:buClr>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have acquired some literacy in English, though have not yet reached grade level literacy. </a:t>
            </a:r>
          </a:p>
          <a:p>
            <a:pPr marL="109725" indent="0">
              <a:spcBef>
                <a:spcPts val="0"/>
              </a:spcBef>
              <a:buClr>
                <a:schemeClr val="tx1"/>
              </a:buClr>
              <a:buNone/>
            </a:pPr>
            <a:endParaRPr lang="en-US" sz="1600" dirty="0">
              <a:solidFill>
                <a:schemeClr val="tx1"/>
              </a:solidFill>
              <a:latin typeface="Arial" panose="020B0604020202020204" pitchFamily="34" charset="0"/>
              <a:cs typeface="Arial" panose="020B0604020202020204" pitchFamily="34" charset="0"/>
            </a:endParaRPr>
          </a:p>
          <a:p>
            <a:pPr marL="0" indent="0">
              <a:spcBef>
                <a:spcPts val="0"/>
              </a:spcBef>
              <a:buClr>
                <a:schemeClr val="tx1"/>
              </a:buClr>
              <a:buNone/>
            </a:pPr>
            <a:r>
              <a:rPr lang="en-US" sz="1600" b="1" u="sng" dirty="0">
                <a:solidFill>
                  <a:schemeClr val="tx1"/>
                </a:solidFill>
                <a:latin typeface="Arial" panose="020B0604020202020204" pitchFamily="34" charset="0"/>
                <a:cs typeface="Arial" panose="020B0604020202020204" pitchFamily="34" charset="0"/>
              </a:rPr>
              <a:t>Tier B/C - Corresponds to ESOL Level 3 or 4</a:t>
            </a:r>
          </a:p>
          <a:p>
            <a:pPr>
              <a:spcBef>
                <a:spcPts val="0"/>
              </a:spcBef>
              <a:buClr>
                <a:schemeClr val="tx1"/>
              </a:buClr>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For ELLs who are approaching grade-level literacy and academic language proficiency in the core content areas; and/or</a:t>
            </a:r>
          </a:p>
          <a:p>
            <a:pPr>
              <a:spcBef>
                <a:spcPts val="0"/>
              </a:spcBef>
              <a:buClr>
                <a:schemeClr val="tx1"/>
              </a:buClr>
              <a:buFont typeface="Wingdings" panose="05000000000000000000" pitchFamily="2" charset="2"/>
              <a:buChar char="Ø"/>
            </a:pPr>
            <a:r>
              <a:rPr lang="en-US" sz="1600" dirty="0">
                <a:solidFill>
                  <a:schemeClr val="tx1"/>
                </a:solidFill>
                <a:latin typeface="Arial" panose="020B0604020202020204" pitchFamily="34" charset="0"/>
                <a:cs typeface="Arial" panose="020B0604020202020204" pitchFamily="34" charset="0"/>
              </a:rPr>
              <a:t>will likely meet the state’s exit criteria for support services by the end of the academic year. </a:t>
            </a:r>
          </a:p>
        </p:txBody>
      </p:sp>
    </p:spTree>
    <p:extLst>
      <p:ext uri="{BB962C8B-B14F-4D97-AF65-F5344CB8AC3E}">
        <p14:creationId xmlns:p14="http://schemas.microsoft.com/office/powerpoint/2010/main" val="2488320311"/>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15F441-C9DF-47D0-A5E3-1BB98E10965C}"/>
              </a:ext>
            </a:extLst>
          </p:cNvPr>
          <p:cNvSpPr>
            <a:spLocks noGrp="1"/>
          </p:cNvSpPr>
          <p:nvPr>
            <p:ph type="sldNum" sz="quarter" idx="12"/>
          </p:nvPr>
        </p:nvSpPr>
        <p:spPr/>
        <p:txBody>
          <a:bodyPr/>
          <a:lstStyle/>
          <a:p>
            <a:pPr>
              <a:defRPr/>
            </a:pPr>
            <a:fld id="{5257CC6E-9804-461C-8190-BEF0BEA28044}" type="slidenum">
              <a:rPr lang="en-US" smtClean="0">
                <a:solidFill>
                  <a:prstClr val="black">
                    <a:lumMod val="50000"/>
                    <a:lumOff val="50000"/>
                  </a:prstClr>
                </a:solidFill>
              </a:rPr>
              <a:pPr>
                <a:defRPr/>
              </a:pPr>
              <a:t>17</a:t>
            </a:fld>
            <a:endParaRPr lang="en-US" dirty="0">
              <a:solidFill>
                <a:prstClr val="black">
                  <a:lumMod val="50000"/>
                  <a:lumOff val="50000"/>
                </a:prstClr>
              </a:solidFill>
            </a:endParaRPr>
          </a:p>
        </p:txBody>
      </p:sp>
      <p:sp>
        <p:nvSpPr>
          <p:cNvPr id="3" name="TextBox 2">
            <a:extLst>
              <a:ext uri="{FF2B5EF4-FFF2-40B4-BE49-F238E27FC236}">
                <a16:creationId xmlns:a16="http://schemas.microsoft.com/office/drawing/2014/main" id="{828D2369-2ABB-47DE-9797-D245469B4FA0}"/>
              </a:ext>
            </a:extLst>
          </p:cNvPr>
          <p:cNvSpPr txBox="1"/>
          <p:nvPr/>
        </p:nvSpPr>
        <p:spPr>
          <a:xfrm>
            <a:off x="609600" y="2233773"/>
            <a:ext cx="8077200" cy="2000548"/>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Administration:</a:t>
            </a:r>
          </a:p>
          <a:p>
            <a:pPr algn="ctr"/>
            <a:r>
              <a:rPr lang="en-US" sz="3200" dirty="0">
                <a:latin typeface="Arial" panose="020B0604020202020204" pitchFamily="34" charset="0"/>
                <a:cs typeface="Arial" panose="020B0604020202020204" pitchFamily="34" charset="0"/>
              </a:rPr>
              <a:t>January 27, 2020 – March 20, 2020</a:t>
            </a:r>
          </a:p>
          <a:p>
            <a:pPr algn="ctr"/>
            <a:endParaRPr lang="en-US" sz="2400"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Mandatory School Assessment Coordinator Training Meetings:</a:t>
            </a:r>
          </a:p>
          <a:p>
            <a:pPr algn="ctr"/>
            <a:endParaRPr lang="en-US" sz="24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A26A6C8-4BDE-467E-97DB-F057CE4DC71C}"/>
              </a:ext>
            </a:extLst>
          </p:cNvPr>
          <p:cNvSpPr txBox="1"/>
          <p:nvPr/>
        </p:nvSpPr>
        <p:spPr>
          <a:xfrm>
            <a:off x="533400" y="609600"/>
            <a:ext cx="8077200" cy="1692771"/>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Important Dates for the </a:t>
            </a:r>
          </a:p>
          <a:p>
            <a:pPr algn="ctr"/>
            <a:r>
              <a:rPr lang="en-US" sz="4000" b="1" dirty="0">
                <a:latin typeface="Arial" panose="020B0604020202020204" pitchFamily="34" charset="0"/>
                <a:cs typeface="Arial" panose="020B0604020202020204" pitchFamily="34" charset="0"/>
              </a:rPr>
              <a:t>2020 ACCESS for ELLs </a:t>
            </a:r>
          </a:p>
          <a:p>
            <a:pPr algn="ctr"/>
            <a:r>
              <a:rPr lang="en-US" sz="3200" b="1" dirty="0">
                <a:latin typeface="Arial" panose="020B0604020202020204" pitchFamily="34" charset="0"/>
                <a:cs typeface="Arial" panose="020B0604020202020204" pitchFamily="34" charset="0"/>
              </a:rPr>
              <a:t>Suite of Assessments</a:t>
            </a:r>
          </a:p>
        </p:txBody>
      </p:sp>
      <p:graphicFrame>
        <p:nvGraphicFramePr>
          <p:cNvPr id="5" name="Table 4">
            <a:extLst>
              <a:ext uri="{FF2B5EF4-FFF2-40B4-BE49-F238E27FC236}">
                <a16:creationId xmlns:a16="http://schemas.microsoft.com/office/drawing/2014/main" id="{B09AFE7E-47C5-4D3E-88DE-19C7476AC4A6}"/>
              </a:ext>
            </a:extLst>
          </p:cNvPr>
          <p:cNvGraphicFramePr>
            <a:graphicFrameLocks noGrp="1"/>
          </p:cNvGraphicFramePr>
          <p:nvPr>
            <p:extLst>
              <p:ext uri="{D42A27DB-BD31-4B8C-83A1-F6EECF244321}">
                <p14:modId xmlns:p14="http://schemas.microsoft.com/office/powerpoint/2010/main" val="1748084788"/>
              </p:ext>
            </p:extLst>
          </p:nvPr>
        </p:nvGraphicFramePr>
        <p:xfrm>
          <a:off x="965199" y="4035213"/>
          <a:ext cx="7366002" cy="1280160"/>
        </p:xfrm>
        <a:graphic>
          <a:graphicData uri="http://schemas.openxmlformats.org/drawingml/2006/table">
            <a:tbl>
              <a:tblPr firstRow="1" bandRow="1">
                <a:tableStyleId>{5C22544A-7EE6-4342-B048-85BDC9FD1C3A}</a:tableStyleId>
              </a:tblPr>
              <a:tblGrid>
                <a:gridCol w="3683001">
                  <a:extLst>
                    <a:ext uri="{9D8B030D-6E8A-4147-A177-3AD203B41FA5}">
                      <a16:colId xmlns:a16="http://schemas.microsoft.com/office/drawing/2014/main" val="2448073980"/>
                    </a:ext>
                  </a:extLst>
                </a:gridCol>
                <a:gridCol w="3683001">
                  <a:extLst>
                    <a:ext uri="{9D8B030D-6E8A-4147-A177-3AD203B41FA5}">
                      <a16:colId xmlns:a16="http://schemas.microsoft.com/office/drawing/2014/main" val="3561701370"/>
                    </a:ext>
                  </a:extLst>
                </a:gridCol>
              </a:tblGrid>
              <a:tr h="0">
                <a:tc>
                  <a:txBody>
                    <a:bodyPr/>
                    <a:lstStyle/>
                    <a:p>
                      <a:r>
                        <a:rPr lang="en-US" sz="1800" b="1" dirty="0">
                          <a:solidFill>
                            <a:schemeClr val="tx1"/>
                          </a:solidFill>
                          <a:latin typeface="Arial" panose="020B0604020202020204" pitchFamily="34" charset="0"/>
                          <a:cs typeface="Arial" panose="020B0604020202020204" pitchFamily="34" charset="0"/>
                        </a:rPr>
                        <a:t>December 4, 2019</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panose="020B0604020202020204" pitchFamily="34" charset="0"/>
                          <a:cs typeface="Arial" panose="020B0604020202020204" pitchFamily="34" charset="0"/>
                        </a:rPr>
                        <a:t>Ruben Dario Middle</a:t>
                      </a:r>
                    </a:p>
                    <a:p>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6102287"/>
                  </a:ext>
                </a:extLst>
              </a:tr>
              <a:tr h="202747">
                <a:tc>
                  <a:txBody>
                    <a:bodyPr/>
                    <a:lstStyle/>
                    <a:p>
                      <a:r>
                        <a:rPr lang="en-US" sz="1800" b="1" dirty="0">
                          <a:latin typeface="Arial" panose="020B0604020202020204" pitchFamily="34" charset="0"/>
                          <a:cs typeface="Arial" panose="020B0604020202020204" pitchFamily="34" charset="0"/>
                        </a:rPr>
                        <a:t>December 5, 2019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Miami Killian Senior High</a:t>
                      </a:r>
                      <a:endParaRPr lang="en-US" b="1"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1943696"/>
                  </a:ext>
                </a:extLst>
              </a:tr>
            </a:tbl>
          </a:graphicData>
        </a:graphic>
      </p:graphicFrame>
    </p:spTree>
    <p:extLst>
      <p:ext uri="{BB962C8B-B14F-4D97-AF65-F5344CB8AC3E}">
        <p14:creationId xmlns:p14="http://schemas.microsoft.com/office/powerpoint/2010/main" val="3986551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Placeholder 31"/>
          <p:cNvGraphicFramePr>
            <a:graphicFrameLocks/>
          </p:cNvGraphicFramePr>
          <p:nvPr>
            <p:extLst>
              <p:ext uri="{D42A27DB-BD31-4B8C-83A1-F6EECF244321}">
                <p14:modId xmlns:p14="http://schemas.microsoft.com/office/powerpoint/2010/main" val="4271137642"/>
              </p:ext>
            </p:extLst>
          </p:nvPr>
        </p:nvGraphicFramePr>
        <p:xfrm>
          <a:off x="304800" y="779223"/>
          <a:ext cx="8610602" cy="5888737"/>
        </p:xfrm>
        <a:graphic>
          <a:graphicData uri="http://schemas.openxmlformats.org/drawingml/2006/table">
            <a:tbl>
              <a:tblPr firstRow="1" bandRow="1">
                <a:tableStyleId>{5C22544A-7EE6-4342-B048-85BDC9FD1C3A}</a:tableStyleId>
              </a:tblPr>
              <a:tblGrid>
                <a:gridCol w="4300271">
                  <a:extLst>
                    <a:ext uri="{9D8B030D-6E8A-4147-A177-3AD203B41FA5}">
                      <a16:colId xmlns:a16="http://schemas.microsoft.com/office/drawing/2014/main" val="20000"/>
                    </a:ext>
                  </a:extLst>
                </a:gridCol>
                <a:gridCol w="4310331">
                  <a:extLst>
                    <a:ext uri="{9D8B030D-6E8A-4147-A177-3AD203B41FA5}">
                      <a16:colId xmlns:a16="http://schemas.microsoft.com/office/drawing/2014/main" val="20001"/>
                    </a:ext>
                  </a:extLst>
                </a:gridCol>
              </a:tblGrid>
              <a:tr h="396200">
                <a:tc>
                  <a:txBody>
                    <a:bodyPr/>
                    <a:lstStyle/>
                    <a:p>
                      <a:pPr algn="ctr"/>
                      <a:r>
                        <a:rPr lang="en-US" sz="2000" dirty="0">
                          <a:solidFill>
                            <a:srgbClr val="000000"/>
                          </a:solidFill>
                          <a:latin typeface="Arial" pitchFamily="34" charset="0"/>
                          <a:cs typeface="Arial" pitchFamily="34" charset="0"/>
                        </a:rPr>
                        <a:t>Activity</a:t>
                      </a: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ctr"/>
                      <a:r>
                        <a:rPr lang="en-US" sz="2000" dirty="0">
                          <a:solidFill>
                            <a:srgbClr val="000000"/>
                          </a:solidFill>
                          <a:latin typeface="Arial" pitchFamily="34" charset="0"/>
                          <a:cs typeface="Arial" pitchFamily="34" charset="0"/>
                        </a:rPr>
                        <a:t>Date</a:t>
                      </a: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0"/>
                  </a:ext>
                </a:extLst>
              </a:tr>
              <a:tr h="754823">
                <a:tc>
                  <a:txBody>
                    <a:bodyPr/>
                    <a:lstStyle/>
                    <a:p>
                      <a:pPr algn="ctr"/>
                      <a:r>
                        <a:rPr lang="en-US" sz="1500" dirty="0">
                          <a:solidFill>
                            <a:srgbClr val="000000"/>
                          </a:solidFill>
                          <a:latin typeface="Arial" pitchFamily="34" charset="0"/>
                          <a:cs typeface="Arial" pitchFamily="34" charset="0"/>
                        </a:rPr>
                        <a:t>Completion of Test Coordinator &amp; Test Administrator Training on the WIDA Secure Portal</a:t>
                      </a: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latin typeface="Arial" pitchFamily="34" charset="0"/>
                          <a:cs typeface="Arial" pitchFamily="34" charset="0"/>
                        </a:rPr>
                        <a:t>December 12, 2019 </a:t>
                      </a:r>
                    </a:p>
                    <a:p>
                      <a:pPr algn="ctr"/>
                      <a:r>
                        <a:rPr lang="en-US" sz="1500" dirty="0">
                          <a:solidFill>
                            <a:schemeClr val="tx1"/>
                          </a:solidFill>
                          <a:latin typeface="Arial" pitchFamily="34" charset="0"/>
                          <a:cs typeface="Arial" pitchFamily="34" charset="0"/>
                        </a:rPr>
                        <a:t>(refer to Briefing 26628) </a:t>
                      </a: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615746"/>
                  </a:ext>
                </a:extLst>
              </a:tr>
              <a:tr h="538440">
                <a:tc>
                  <a:txBody>
                    <a:bodyPr/>
                    <a:lstStyle/>
                    <a:p>
                      <a:pPr algn="ctr"/>
                      <a:r>
                        <a:rPr lang="en-US" sz="1500" dirty="0">
                          <a:solidFill>
                            <a:srgbClr val="000000"/>
                          </a:solidFill>
                          <a:latin typeface="Arial" pitchFamily="34" charset="0"/>
                          <a:cs typeface="Arial" pitchFamily="34" charset="0"/>
                        </a:rPr>
                        <a:t>Delivery of</a:t>
                      </a:r>
                      <a:r>
                        <a:rPr lang="en-US" sz="1500" baseline="0" dirty="0">
                          <a:solidFill>
                            <a:srgbClr val="000000"/>
                          </a:solidFill>
                          <a:latin typeface="Arial" pitchFamily="34" charset="0"/>
                          <a:cs typeface="Arial" pitchFamily="34" charset="0"/>
                        </a:rPr>
                        <a:t> Test Materials and </a:t>
                      </a:r>
                    </a:p>
                    <a:p>
                      <a:pPr algn="ctr"/>
                      <a:r>
                        <a:rPr lang="en-US" sz="1500" baseline="0" dirty="0">
                          <a:solidFill>
                            <a:srgbClr val="000000"/>
                          </a:solidFill>
                          <a:latin typeface="Arial" pitchFamily="34" charset="0"/>
                          <a:cs typeface="Arial" pitchFamily="34" charset="0"/>
                        </a:rPr>
                        <a:t>Pre-ID labels to Schools</a:t>
                      </a:r>
                      <a:endParaRPr lang="en-US" sz="1500" dirty="0">
                        <a:solidFill>
                          <a:srgbClr val="000000"/>
                        </a:solidFill>
                        <a:latin typeface="Arial" pitchFamily="34" charset="0"/>
                        <a:cs typeface="Arial" pitchFamily="34" charset="0"/>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latin typeface="Arial" pitchFamily="34" charset="0"/>
                          <a:cs typeface="Arial" pitchFamily="34" charset="0"/>
                        </a:rPr>
                        <a:t>January 13 – 22, 2020</a:t>
                      </a: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85480">
                <a:tc>
                  <a:txBody>
                    <a:bodyPr/>
                    <a:lstStyle/>
                    <a:p>
                      <a:pPr algn="ctr"/>
                      <a:r>
                        <a:rPr lang="en-US" sz="1500" b="1" dirty="0">
                          <a:solidFill>
                            <a:srgbClr val="000000"/>
                          </a:solidFill>
                          <a:latin typeface="Arial" pitchFamily="34" charset="0"/>
                          <a:cs typeface="Arial" pitchFamily="34" charset="0"/>
                        </a:rPr>
                        <a:t>2020 ACCESS for ELLs Test Administration</a:t>
                      </a:r>
                      <a:r>
                        <a:rPr lang="en-US" sz="1500" b="1" baseline="0" dirty="0">
                          <a:solidFill>
                            <a:srgbClr val="000000"/>
                          </a:solidFill>
                          <a:latin typeface="Arial" pitchFamily="34" charset="0"/>
                          <a:cs typeface="Arial" pitchFamily="34" charset="0"/>
                        </a:rPr>
                        <a:t> Window</a:t>
                      </a:r>
                      <a:endParaRPr lang="en-US" sz="1500" b="1" dirty="0">
                        <a:solidFill>
                          <a:srgbClr val="000000"/>
                        </a:solidFill>
                        <a:latin typeface="Arial" pitchFamily="34" charset="0"/>
                        <a:cs typeface="Arial" pitchFamily="34" charset="0"/>
                      </a:endParaRPr>
                    </a:p>
                    <a:p>
                      <a:pPr algn="ctr"/>
                      <a:r>
                        <a:rPr lang="en-US" sz="1500" dirty="0">
                          <a:solidFill>
                            <a:srgbClr val="000000"/>
                          </a:solidFill>
                          <a:latin typeface="Arial" pitchFamily="34" charset="0"/>
                          <a:cs typeface="Arial" pitchFamily="34" charset="0"/>
                        </a:rPr>
                        <a:t>Includes Kindergarten and </a:t>
                      </a:r>
                      <a:r>
                        <a:rPr lang="en-US" sz="1500" baseline="0" dirty="0">
                          <a:solidFill>
                            <a:srgbClr val="000000"/>
                          </a:solidFill>
                          <a:latin typeface="Arial" pitchFamily="34" charset="0"/>
                          <a:cs typeface="Arial" pitchFamily="34" charset="0"/>
                        </a:rPr>
                        <a:t>Alternate ACCESS for ELLs</a:t>
                      </a:r>
                      <a:endParaRPr lang="en-US" sz="1500" dirty="0">
                        <a:solidFill>
                          <a:srgbClr val="000000"/>
                        </a:solidFill>
                        <a:latin typeface="Arial" pitchFamily="34" charset="0"/>
                        <a:cs typeface="Arial" pitchFamily="34" charset="0"/>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latin typeface="Arial" pitchFamily="34" charset="0"/>
                          <a:cs typeface="Arial" pitchFamily="34" charset="0"/>
                        </a:rPr>
                        <a:t>January</a:t>
                      </a:r>
                      <a:r>
                        <a:rPr lang="en-US" sz="1500" baseline="0" dirty="0">
                          <a:solidFill>
                            <a:schemeClr val="tx1"/>
                          </a:solidFill>
                          <a:latin typeface="Arial" pitchFamily="34" charset="0"/>
                          <a:cs typeface="Arial" pitchFamily="34" charset="0"/>
                        </a:rPr>
                        <a:t> 27, 2020 – March 20, 2020</a:t>
                      </a:r>
                      <a:endParaRPr lang="en-US" sz="1500" dirty="0">
                        <a:solidFill>
                          <a:schemeClr val="tx1"/>
                        </a:solidFill>
                        <a:latin typeface="Arial" pitchFamily="34" charset="0"/>
                        <a:cs typeface="Arial" pitchFamily="34" charset="0"/>
                      </a:endParaRPr>
                    </a:p>
                    <a:p>
                      <a:pPr algn="ctr"/>
                      <a:endParaRPr lang="en-US" sz="1500" dirty="0">
                        <a:solidFill>
                          <a:srgbClr val="FF0000"/>
                        </a:solidFill>
                        <a:latin typeface="Arial" pitchFamily="34" charset="0"/>
                        <a:cs typeface="Arial" pitchFamily="34" charset="0"/>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90664">
                <a:tc>
                  <a:txBody>
                    <a:bodyPr/>
                    <a:lstStyle/>
                    <a:p>
                      <a:pPr algn="ctr"/>
                      <a:r>
                        <a:rPr lang="en-US" sz="1500" dirty="0">
                          <a:solidFill>
                            <a:srgbClr val="000000"/>
                          </a:solidFill>
                          <a:latin typeface="Arial" pitchFamily="34" charset="0"/>
                          <a:cs typeface="Arial" pitchFamily="34" charset="0"/>
                        </a:rPr>
                        <a:t>Second Set of Pre-ID Labels</a:t>
                      </a: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latin typeface="Arial" pitchFamily="34" charset="0"/>
                          <a:cs typeface="Arial" pitchFamily="34" charset="0"/>
                        </a:rPr>
                        <a:t>Delivery to schools – February 6 – 19, 2020</a:t>
                      </a: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4435114"/>
                  </a:ext>
                </a:extLst>
              </a:tr>
              <a:tr h="1341936">
                <a:tc>
                  <a:txBody>
                    <a:bodyPr/>
                    <a:lstStyle/>
                    <a:p>
                      <a:pPr algn="ctr"/>
                      <a:r>
                        <a:rPr lang="en-US" sz="1500" b="1" dirty="0">
                          <a:solidFill>
                            <a:schemeClr val="tx1"/>
                          </a:solidFill>
                          <a:latin typeface="Arial" pitchFamily="34" charset="0"/>
                          <a:cs typeface="Arial" pitchFamily="34" charset="0"/>
                        </a:rPr>
                        <a:t>Return ALL</a:t>
                      </a:r>
                      <a:r>
                        <a:rPr lang="en-US" sz="1500" b="1" baseline="0" dirty="0">
                          <a:solidFill>
                            <a:schemeClr val="tx1"/>
                          </a:solidFill>
                          <a:latin typeface="Arial" pitchFamily="34" charset="0"/>
                          <a:cs typeface="Arial" pitchFamily="34" charset="0"/>
                        </a:rPr>
                        <a:t> materials</a:t>
                      </a:r>
                    </a:p>
                    <a:p>
                      <a:pPr algn="ctr"/>
                      <a:r>
                        <a:rPr lang="en-US" sz="1500" b="1" dirty="0">
                          <a:solidFill>
                            <a:schemeClr val="tx1"/>
                          </a:solidFill>
                          <a:latin typeface="Arial" pitchFamily="34" charset="0"/>
                          <a:cs typeface="Arial" pitchFamily="34" charset="0"/>
                        </a:rPr>
                        <a:t>“To</a:t>
                      </a:r>
                      <a:r>
                        <a:rPr lang="en-US" sz="1500" b="1" baseline="0" dirty="0">
                          <a:solidFill>
                            <a:schemeClr val="tx1"/>
                          </a:solidFill>
                          <a:latin typeface="Arial" pitchFamily="34" charset="0"/>
                          <a:cs typeface="Arial" pitchFamily="34" charset="0"/>
                        </a:rPr>
                        <a:t> Be Scored</a:t>
                      </a:r>
                      <a:r>
                        <a:rPr lang="en-US" sz="1500" baseline="0" dirty="0">
                          <a:solidFill>
                            <a:schemeClr val="tx1"/>
                          </a:solidFill>
                          <a:latin typeface="Arial" pitchFamily="34" charset="0"/>
                          <a:cs typeface="Arial" pitchFamily="34" charset="0"/>
                        </a:rPr>
                        <a:t>” and </a:t>
                      </a:r>
                      <a:r>
                        <a:rPr lang="en-US" sz="1500" b="1" baseline="0" dirty="0">
                          <a:solidFill>
                            <a:schemeClr val="tx1"/>
                          </a:solidFill>
                          <a:latin typeface="Arial" pitchFamily="34" charset="0"/>
                          <a:cs typeface="Arial" pitchFamily="34" charset="0"/>
                        </a:rPr>
                        <a:t>“Not to Be Scored”</a:t>
                      </a: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latin typeface="Arial" pitchFamily="34" charset="0"/>
                          <a:cs typeface="Arial" pitchFamily="34" charset="0"/>
                        </a:rPr>
                        <a:t>Call 1-866-857-1501,</a:t>
                      </a:r>
                      <a:r>
                        <a:rPr lang="en-US" sz="1500" baseline="0" dirty="0">
                          <a:solidFill>
                            <a:schemeClr val="tx1"/>
                          </a:solidFill>
                          <a:latin typeface="Arial" pitchFamily="34" charset="0"/>
                          <a:cs typeface="Arial" pitchFamily="34" charset="0"/>
                        </a:rPr>
                        <a:t> at least one day prior to the day you will ship your materials.  </a:t>
                      </a:r>
                      <a:endParaRPr lang="en-US" sz="1500" dirty="0">
                        <a:solidFill>
                          <a:schemeClr val="tx1"/>
                        </a:solidFill>
                        <a:latin typeface="Arial" pitchFamily="34" charset="0"/>
                        <a:cs typeface="Arial" pitchFamily="34" charset="0"/>
                      </a:endParaRPr>
                    </a:p>
                    <a:p>
                      <a:pPr algn="ctr"/>
                      <a:r>
                        <a:rPr lang="en-US" sz="1500" b="1" dirty="0">
                          <a:solidFill>
                            <a:schemeClr val="tx1"/>
                          </a:solidFill>
                          <a:latin typeface="Arial" pitchFamily="34" charset="0"/>
                          <a:cs typeface="Arial" pitchFamily="34" charset="0"/>
                        </a:rPr>
                        <a:t>(All materials must be picked up before or on </a:t>
                      </a:r>
                      <a:r>
                        <a:rPr lang="en-US" sz="1500" b="1" baseline="0" dirty="0">
                          <a:solidFill>
                            <a:schemeClr val="tx1"/>
                          </a:solidFill>
                          <a:latin typeface="Arial" pitchFamily="34" charset="0"/>
                          <a:cs typeface="Arial" pitchFamily="34" charset="0"/>
                        </a:rPr>
                        <a:t>March 20, 2020)</a:t>
                      </a:r>
                      <a:endParaRPr lang="en-US" sz="1500" b="1" dirty="0">
                        <a:solidFill>
                          <a:schemeClr val="tx1"/>
                        </a:solidFill>
                        <a:latin typeface="Arial" pitchFamily="34" charset="0"/>
                        <a:cs typeface="Arial" pitchFamily="34" charset="0"/>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87076">
                <a:tc>
                  <a:txBody>
                    <a:bodyPr/>
                    <a:lstStyle/>
                    <a:p>
                      <a:pPr algn="ctr"/>
                      <a:r>
                        <a:rPr lang="en-US" sz="1500" b="1" dirty="0">
                          <a:solidFill>
                            <a:srgbClr val="000000"/>
                          </a:solidFill>
                          <a:latin typeface="Arial" pitchFamily="34" charset="0"/>
                          <a:cs typeface="Arial" pitchFamily="34" charset="0"/>
                        </a:rPr>
                        <a:t>District Coordinator</a:t>
                      </a:r>
                      <a:r>
                        <a:rPr lang="en-US" sz="1500" b="1" baseline="0" dirty="0">
                          <a:solidFill>
                            <a:srgbClr val="000000"/>
                          </a:solidFill>
                          <a:latin typeface="Arial" pitchFamily="34" charset="0"/>
                          <a:cs typeface="Arial" pitchFamily="34" charset="0"/>
                        </a:rPr>
                        <a:t> Envelope</a:t>
                      </a: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500" dirty="0">
                        <a:solidFill>
                          <a:srgbClr val="FF0000"/>
                        </a:solidFill>
                        <a:latin typeface="Arial" pitchFamily="34" charset="0"/>
                        <a:cs typeface="Arial" pitchFamily="34" charset="0"/>
                      </a:endParaRPr>
                    </a:p>
                    <a:p>
                      <a:pPr algn="ctr"/>
                      <a:r>
                        <a:rPr lang="en-US" sz="1500" dirty="0">
                          <a:solidFill>
                            <a:schemeClr val="tx1"/>
                          </a:solidFill>
                          <a:latin typeface="Arial" pitchFamily="34" charset="0"/>
                          <a:cs typeface="Arial" pitchFamily="34" charset="0"/>
                        </a:rPr>
                        <a:t>Prepare for pick-up May 28 – June 4, 2020</a:t>
                      </a: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41261">
                <a:tc>
                  <a:txBody>
                    <a:bodyPr/>
                    <a:lstStyle/>
                    <a:p>
                      <a:pPr algn="ctr"/>
                      <a:r>
                        <a:rPr lang="en-US" sz="1500" dirty="0">
                          <a:solidFill>
                            <a:srgbClr val="000000"/>
                          </a:solidFill>
                          <a:latin typeface="Arial" pitchFamily="34" charset="0"/>
                          <a:cs typeface="Arial" pitchFamily="34" charset="0"/>
                        </a:rPr>
                        <a:t>Score report</a:t>
                      </a:r>
                      <a:r>
                        <a:rPr lang="en-US" sz="1500" baseline="0" dirty="0">
                          <a:solidFill>
                            <a:srgbClr val="000000"/>
                          </a:solidFill>
                          <a:latin typeface="Arial" pitchFamily="34" charset="0"/>
                          <a:cs typeface="Arial" pitchFamily="34" charset="0"/>
                        </a:rPr>
                        <a:t> delivery to schools</a:t>
                      </a:r>
                      <a:endParaRPr lang="en-US" sz="1500" dirty="0">
                        <a:solidFill>
                          <a:srgbClr val="000000"/>
                        </a:solidFill>
                        <a:latin typeface="Arial" pitchFamily="34" charset="0"/>
                        <a:cs typeface="Arial" pitchFamily="34" charset="0"/>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latin typeface="Arial" pitchFamily="34" charset="0"/>
                          <a:cs typeface="Arial" pitchFamily="34" charset="0"/>
                        </a:rPr>
                        <a:t>TBA</a:t>
                      </a: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18460" name="TextBox 7"/>
          <p:cNvSpPr txBox="1">
            <a:spLocks noChangeArrowheads="1"/>
          </p:cNvSpPr>
          <p:nvPr/>
        </p:nvSpPr>
        <p:spPr bwMode="auto">
          <a:xfrm>
            <a:off x="913228" y="152651"/>
            <a:ext cx="784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600" b="1" dirty="0"/>
              <a:t>Schedule of Activities</a:t>
            </a:r>
          </a:p>
        </p:txBody>
      </p:sp>
      <p:sp>
        <p:nvSpPr>
          <p:cNvPr id="1846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DF1FECCF-173D-489D-9686-B5E28D273FF0}" type="slidenum">
              <a:rPr lang="en-US" altLang="en-US" smtClean="0">
                <a:solidFill>
                  <a:srgbClr val="FEFEFE"/>
                </a:solidFill>
              </a:rPr>
              <a:pPr/>
              <a:t>18</a:t>
            </a:fld>
            <a:endParaRPr lang="en-US" altLang="en-US" dirty="0">
              <a:solidFill>
                <a:srgbClr val="FEFEFE"/>
              </a:solidFill>
            </a:endParaRPr>
          </a:p>
        </p:txBody>
      </p:sp>
    </p:spTree>
    <p:extLst>
      <p:ext uri="{BB962C8B-B14F-4D97-AF65-F5344CB8AC3E}">
        <p14:creationId xmlns:p14="http://schemas.microsoft.com/office/powerpoint/2010/main" val="11903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Placeholder 31"/>
          <p:cNvGraphicFramePr>
            <a:graphicFrameLocks/>
          </p:cNvGraphicFramePr>
          <p:nvPr>
            <p:extLst>
              <p:ext uri="{D42A27DB-BD31-4B8C-83A1-F6EECF244321}">
                <p14:modId xmlns:p14="http://schemas.microsoft.com/office/powerpoint/2010/main" val="776518171"/>
              </p:ext>
            </p:extLst>
          </p:nvPr>
        </p:nvGraphicFramePr>
        <p:xfrm>
          <a:off x="531054" y="1569589"/>
          <a:ext cx="8384346" cy="4891920"/>
        </p:xfrm>
        <a:graphic>
          <a:graphicData uri="http://schemas.openxmlformats.org/drawingml/2006/table">
            <a:tbl>
              <a:tblPr firstRow="1" bandRow="1">
                <a:tableStyleId>{5C22544A-7EE6-4342-B048-85BDC9FD1C3A}</a:tableStyleId>
              </a:tblPr>
              <a:tblGrid>
                <a:gridCol w="3203782">
                  <a:extLst>
                    <a:ext uri="{9D8B030D-6E8A-4147-A177-3AD203B41FA5}">
                      <a16:colId xmlns:a16="http://schemas.microsoft.com/office/drawing/2014/main" val="20000"/>
                    </a:ext>
                  </a:extLst>
                </a:gridCol>
                <a:gridCol w="5180564">
                  <a:extLst>
                    <a:ext uri="{9D8B030D-6E8A-4147-A177-3AD203B41FA5}">
                      <a16:colId xmlns:a16="http://schemas.microsoft.com/office/drawing/2014/main" val="20001"/>
                    </a:ext>
                  </a:extLst>
                </a:gridCol>
              </a:tblGrid>
              <a:tr h="1476198">
                <a:tc>
                  <a:txBody>
                    <a:bodyPr/>
                    <a:lstStyle/>
                    <a:p>
                      <a:pPr algn="ctr"/>
                      <a:r>
                        <a:rPr lang="en-US" sz="1600" b="1" dirty="0">
                          <a:solidFill>
                            <a:srgbClr val="000000"/>
                          </a:solidFill>
                          <a:latin typeface="Arial" panose="020B0604020202020204" pitchFamily="34" charset="0"/>
                          <a:cs typeface="Arial" panose="020B0604020202020204" pitchFamily="34" charset="0"/>
                        </a:rPr>
                        <a:t>January 7, 2020</a:t>
                      </a: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kern="1200" dirty="0">
                          <a:solidFill>
                            <a:schemeClr val="dk1"/>
                          </a:solidFill>
                          <a:effectLst/>
                          <a:latin typeface="Arial" panose="020B0604020202020204" pitchFamily="34" charset="0"/>
                          <a:ea typeface="+mn-ea"/>
                          <a:cs typeface="Arial" panose="020B0604020202020204" pitchFamily="34" charset="0"/>
                        </a:rPr>
                        <a:t>North: </a:t>
                      </a:r>
                      <a:r>
                        <a:rPr lang="en-US" sz="1600" b="0" kern="1200" dirty="0">
                          <a:solidFill>
                            <a:schemeClr val="dk1"/>
                          </a:solidFill>
                          <a:effectLst/>
                          <a:latin typeface="Arial" panose="020B0604020202020204" pitchFamily="34" charset="0"/>
                          <a:ea typeface="+mn-ea"/>
                          <a:cs typeface="Arial" panose="020B0604020202020204" pitchFamily="34" charset="0"/>
                        </a:rPr>
                        <a:t>Center for Professional Learning - Kindergarten</a:t>
                      </a:r>
                      <a:br>
                        <a:rPr lang="en-US" sz="1600" kern="1200" dirty="0">
                          <a:solidFill>
                            <a:schemeClr val="dk1"/>
                          </a:solidFill>
                          <a:effectLst/>
                          <a:latin typeface="Arial" panose="020B0604020202020204" pitchFamily="34" charset="0"/>
                          <a:ea typeface="+mn-ea"/>
                          <a:cs typeface="Arial" panose="020B0604020202020204" pitchFamily="34" charset="0"/>
                        </a:rPr>
                      </a:br>
                      <a:r>
                        <a:rPr lang="en-US" sz="1600" b="1" kern="1200" dirty="0">
                          <a:solidFill>
                            <a:schemeClr val="dk1"/>
                          </a:solidFill>
                          <a:effectLst/>
                          <a:latin typeface="Arial" panose="020B0604020202020204" pitchFamily="34" charset="0"/>
                          <a:ea typeface="+mn-ea"/>
                          <a:cs typeface="Arial" panose="020B0604020202020204" pitchFamily="34" charset="0"/>
                        </a:rPr>
                        <a:t>Central: </a:t>
                      </a:r>
                      <a:r>
                        <a:rPr lang="en-US" sz="1600" b="0" kern="1200" dirty="0">
                          <a:solidFill>
                            <a:schemeClr val="dk1"/>
                          </a:solidFill>
                          <a:effectLst/>
                          <a:latin typeface="Arial" panose="020B0604020202020204" pitchFamily="34" charset="0"/>
                          <a:ea typeface="+mn-ea"/>
                          <a:cs typeface="Arial" panose="020B0604020202020204" pitchFamily="34" charset="0"/>
                        </a:rPr>
                        <a:t>Everglades K8 Center - Grades 1-5 One-on-One Speaking Section </a:t>
                      </a:r>
                      <a:br>
                        <a:rPr lang="en-US" sz="1600" kern="1200" dirty="0">
                          <a:solidFill>
                            <a:schemeClr val="dk1"/>
                          </a:solidFill>
                          <a:effectLst/>
                          <a:latin typeface="Arial" panose="020B0604020202020204" pitchFamily="34" charset="0"/>
                          <a:ea typeface="+mn-ea"/>
                          <a:cs typeface="Arial" panose="020B0604020202020204" pitchFamily="34" charset="0"/>
                        </a:rPr>
                      </a:br>
                      <a:r>
                        <a:rPr lang="en-US" sz="1600" b="1" kern="1200" dirty="0">
                          <a:solidFill>
                            <a:schemeClr val="dk1"/>
                          </a:solidFill>
                          <a:effectLst/>
                          <a:latin typeface="Arial" panose="020B0604020202020204" pitchFamily="34" charset="0"/>
                          <a:ea typeface="+mn-ea"/>
                          <a:cs typeface="Arial" panose="020B0604020202020204" pitchFamily="34" charset="0"/>
                        </a:rPr>
                        <a:t>South: </a:t>
                      </a:r>
                      <a:r>
                        <a:rPr lang="en-US" sz="1600" b="0" kern="1200" dirty="0">
                          <a:solidFill>
                            <a:schemeClr val="dk1"/>
                          </a:solidFill>
                          <a:effectLst/>
                          <a:latin typeface="Arial" panose="020B0604020202020204" pitchFamily="34" charset="0"/>
                          <a:ea typeface="+mn-ea"/>
                          <a:cs typeface="Arial" panose="020B0604020202020204" pitchFamily="34" charset="0"/>
                        </a:rPr>
                        <a:t>Bent Tree Elementary - Grades 6-12 One-on-One Speaking Section</a:t>
                      </a:r>
                      <a:r>
                        <a:rPr lang="en-US" sz="1600" kern="1200" dirty="0">
                          <a:solidFill>
                            <a:schemeClr val="dk1"/>
                          </a:solidFill>
                          <a:effectLst/>
                          <a:latin typeface="Arial" panose="020B0604020202020204" pitchFamily="34" charset="0"/>
                          <a:ea typeface="+mn-ea"/>
                          <a:cs typeface="Arial" panose="020B0604020202020204" pitchFamily="34" charset="0"/>
                        </a:rPr>
                        <a:t>  </a:t>
                      </a:r>
                    </a:p>
                    <a:p>
                      <a:pPr algn="ctr"/>
                      <a:r>
                        <a:rPr lang="en-US" sz="1600" b="0" kern="1200" dirty="0">
                          <a:solidFill>
                            <a:schemeClr val="dk1"/>
                          </a:solidFill>
                          <a:effectLst/>
                          <a:latin typeface="Arial" panose="020B0604020202020204" pitchFamily="34" charset="0"/>
                          <a:ea typeface="+mn-ea"/>
                          <a:cs typeface="Arial" panose="020B0604020202020204" pitchFamily="34" charset="0"/>
                        </a:rPr>
                        <a:t>8:30 a.m. – 11:30 a.m. or  12:30 p.m. – 3:30 p.m.</a:t>
                      </a:r>
                      <a:endParaRPr lang="en-US" sz="1600" b="0" dirty="0">
                        <a:solidFill>
                          <a:schemeClr val="tx1"/>
                        </a:solidFill>
                        <a:latin typeface="Arial" panose="020B0604020202020204" pitchFamily="34" charset="0"/>
                        <a:cs typeface="Arial" panose="020B0604020202020204" pitchFamily="34" charset="0"/>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615746"/>
                  </a:ext>
                </a:extLst>
              </a:tr>
              <a:tr h="1276032">
                <a:tc>
                  <a:txBody>
                    <a:bodyPr/>
                    <a:lstStyle/>
                    <a:p>
                      <a:pPr algn="ctr"/>
                      <a:r>
                        <a:rPr lang="en-US" sz="1500" b="1" dirty="0">
                          <a:solidFill>
                            <a:srgbClr val="000000"/>
                          </a:solidFill>
                          <a:latin typeface="Arial" pitchFamily="34" charset="0"/>
                          <a:cs typeface="Arial" pitchFamily="34" charset="0"/>
                        </a:rPr>
                        <a:t>January 8, 2020</a:t>
                      </a: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1" kern="1200" dirty="0">
                          <a:solidFill>
                            <a:schemeClr val="dk1"/>
                          </a:solidFill>
                          <a:effectLst/>
                          <a:latin typeface="Arial" panose="020B0604020202020204" pitchFamily="34" charset="0"/>
                          <a:ea typeface="+mn-ea"/>
                          <a:cs typeface="Arial" panose="020B0604020202020204" pitchFamily="34" charset="0"/>
                        </a:rPr>
                        <a:t>North: </a:t>
                      </a:r>
                      <a:r>
                        <a:rPr lang="en-US" sz="1600" kern="1200" dirty="0">
                          <a:solidFill>
                            <a:schemeClr val="dk1"/>
                          </a:solidFill>
                          <a:effectLst/>
                          <a:latin typeface="Arial" panose="020B0604020202020204" pitchFamily="34" charset="0"/>
                          <a:ea typeface="+mn-ea"/>
                          <a:cs typeface="Arial" panose="020B0604020202020204" pitchFamily="34" charset="0"/>
                        </a:rPr>
                        <a:t>Center for Professional Learning - Grades 1-5 One-on-One Speaking Section </a:t>
                      </a:r>
                      <a:br>
                        <a:rPr lang="en-US" sz="1600" kern="1200" dirty="0">
                          <a:solidFill>
                            <a:schemeClr val="dk1"/>
                          </a:solidFill>
                          <a:effectLst/>
                          <a:latin typeface="Arial" panose="020B0604020202020204" pitchFamily="34" charset="0"/>
                          <a:ea typeface="+mn-ea"/>
                          <a:cs typeface="Arial" panose="020B0604020202020204" pitchFamily="34" charset="0"/>
                        </a:rPr>
                      </a:br>
                      <a:r>
                        <a:rPr lang="en-US" sz="1600" b="1" kern="1200" dirty="0">
                          <a:solidFill>
                            <a:schemeClr val="dk1"/>
                          </a:solidFill>
                          <a:effectLst/>
                          <a:latin typeface="Arial" panose="020B0604020202020204" pitchFamily="34" charset="0"/>
                          <a:ea typeface="+mn-ea"/>
                          <a:cs typeface="Arial" panose="020B0604020202020204" pitchFamily="34" charset="0"/>
                        </a:rPr>
                        <a:t>Central: </a:t>
                      </a:r>
                      <a:r>
                        <a:rPr lang="en-US" sz="1600" kern="1200" dirty="0">
                          <a:solidFill>
                            <a:schemeClr val="dk1"/>
                          </a:solidFill>
                          <a:effectLst/>
                          <a:latin typeface="Arial" panose="020B0604020202020204" pitchFamily="34" charset="0"/>
                          <a:ea typeface="+mn-ea"/>
                          <a:cs typeface="Arial" panose="020B0604020202020204" pitchFamily="34" charset="0"/>
                        </a:rPr>
                        <a:t>Everglades K-8 Center - Grades 6-12 One-on-One Speaking Section</a:t>
                      </a:r>
                      <a:br>
                        <a:rPr lang="en-US" sz="1600" kern="1200" dirty="0">
                          <a:solidFill>
                            <a:schemeClr val="dk1"/>
                          </a:solidFill>
                          <a:effectLst/>
                          <a:latin typeface="Arial" panose="020B0604020202020204" pitchFamily="34" charset="0"/>
                          <a:ea typeface="+mn-ea"/>
                          <a:cs typeface="Arial" panose="020B0604020202020204" pitchFamily="34" charset="0"/>
                        </a:rPr>
                      </a:br>
                      <a:r>
                        <a:rPr lang="en-US" sz="1600" b="1" kern="1200" dirty="0">
                          <a:solidFill>
                            <a:schemeClr val="dk1"/>
                          </a:solidFill>
                          <a:effectLst/>
                          <a:latin typeface="Arial" panose="020B0604020202020204" pitchFamily="34" charset="0"/>
                          <a:ea typeface="+mn-ea"/>
                          <a:cs typeface="Arial" panose="020B0604020202020204" pitchFamily="34" charset="0"/>
                        </a:rPr>
                        <a:t>South: </a:t>
                      </a:r>
                      <a:r>
                        <a:rPr lang="en-US" sz="1600" kern="1200" dirty="0">
                          <a:solidFill>
                            <a:schemeClr val="dk1"/>
                          </a:solidFill>
                          <a:effectLst/>
                          <a:latin typeface="Arial" panose="020B0604020202020204" pitchFamily="34" charset="0"/>
                          <a:ea typeface="+mn-ea"/>
                          <a:cs typeface="Arial" panose="020B0604020202020204" pitchFamily="34" charset="0"/>
                        </a:rPr>
                        <a:t>Bent Tree Elementary - Kindergarten </a:t>
                      </a:r>
                      <a:br>
                        <a:rPr lang="en-US" sz="1600" kern="1200" dirty="0">
                          <a:solidFill>
                            <a:schemeClr val="dk1"/>
                          </a:solidFill>
                          <a:effectLst/>
                          <a:latin typeface="Arial" panose="020B0604020202020204" pitchFamily="34" charset="0"/>
                          <a:ea typeface="+mn-ea"/>
                          <a:cs typeface="Arial" panose="020B0604020202020204" pitchFamily="34" charset="0"/>
                        </a:rPr>
                      </a:br>
                      <a:r>
                        <a:rPr lang="en-US" sz="1600" kern="1200" dirty="0">
                          <a:solidFill>
                            <a:schemeClr val="dk1"/>
                          </a:solidFill>
                          <a:effectLst/>
                          <a:latin typeface="Arial" panose="020B0604020202020204" pitchFamily="34" charset="0"/>
                          <a:ea typeface="+mn-ea"/>
                          <a:cs typeface="Arial" panose="020B0604020202020204" pitchFamily="34" charset="0"/>
                        </a:rPr>
                        <a:t>8:30 a.m. – 11:30 a.m. or 12:30 p.m. – 3:30 p.m.</a:t>
                      </a:r>
                      <a:endParaRPr lang="en-US" sz="1600" dirty="0">
                        <a:solidFill>
                          <a:schemeClr val="tx1"/>
                        </a:solidFill>
                        <a:latin typeface="Arial" pitchFamily="34" charset="0"/>
                        <a:cs typeface="Arial" pitchFamily="34" charset="0"/>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463688">
                <a:tc>
                  <a:txBody>
                    <a:bodyPr/>
                    <a:lstStyle/>
                    <a:p>
                      <a:pPr algn="ctr"/>
                      <a:r>
                        <a:rPr lang="en-US" sz="1500" b="1" dirty="0">
                          <a:solidFill>
                            <a:srgbClr val="000000"/>
                          </a:solidFill>
                          <a:latin typeface="Arial" pitchFamily="34" charset="0"/>
                          <a:cs typeface="Arial" pitchFamily="34" charset="0"/>
                        </a:rPr>
                        <a:t>January 9, 2020</a:t>
                      </a: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dk1"/>
                          </a:solidFill>
                          <a:effectLst/>
                          <a:latin typeface="Arial" panose="020B0604020202020204" pitchFamily="34" charset="0"/>
                          <a:ea typeface="+mn-ea"/>
                          <a:cs typeface="Arial" panose="020B0604020202020204" pitchFamily="34" charset="0"/>
                        </a:rPr>
                        <a:t>North: </a:t>
                      </a:r>
                      <a:r>
                        <a:rPr lang="en-US" sz="1600" kern="1200" dirty="0">
                          <a:solidFill>
                            <a:schemeClr val="dk1"/>
                          </a:solidFill>
                          <a:effectLst/>
                          <a:latin typeface="Arial" panose="020B0604020202020204" pitchFamily="34" charset="0"/>
                          <a:ea typeface="+mn-ea"/>
                          <a:cs typeface="Arial" panose="020B0604020202020204" pitchFamily="34" charset="0"/>
                        </a:rPr>
                        <a:t>Center for Professional Learning – Grades 6-12 One-on- One Speaking Section </a:t>
                      </a:r>
                    </a:p>
                    <a:p>
                      <a:r>
                        <a:rPr lang="en-US" sz="1600" b="1" kern="1200" dirty="0">
                          <a:solidFill>
                            <a:schemeClr val="dk1"/>
                          </a:solidFill>
                          <a:effectLst/>
                          <a:latin typeface="Arial" panose="020B0604020202020204" pitchFamily="34" charset="0"/>
                          <a:ea typeface="+mn-ea"/>
                          <a:cs typeface="Arial" panose="020B0604020202020204" pitchFamily="34" charset="0"/>
                        </a:rPr>
                        <a:t>Central: </a:t>
                      </a:r>
                      <a:r>
                        <a:rPr lang="en-US" sz="1600" kern="1200" dirty="0">
                          <a:solidFill>
                            <a:schemeClr val="dk1"/>
                          </a:solidFill>
                          <a:effectLst/>
                          <a:latin typeface="Arial" panose="020B0604020202020204" pitchFamily="34" charset="0"/>
                          <a:ea typeface="+mn-ea"/>
                          <a:cs typeface="Arial" panose="020B0604020202020204" pitchFamily="34" charset="0"/>
                        </a:rPr>
                        <a:t>Everglades K-8 Center - Kindergarten </a:t>
                      </a:r>
                    </a:p>
                    <a:p>
                      <a:r>
                        <a:rPr lang="en-US" sz="1600" b="1" kern="1200" dirty="0">
                          <a:solidFill>
                            <a:schemeClr val="dk1"/>
                          </a:solidFill>
                          <a:effectLst/>
                          <a:latin typeface="Arial" panose="020B0604020202020204" pitchFamily="34" charset="0"/>
                          <a:ea typeface="+mn-ea"/>
                          <a:cs typeface="Arial" panose="020B0604020202020204" pitchFamily="34" charset="0"/>
                        </a:rPr>
                        <a:t>South: </a:t>
                      </a:r>
                      <a:r>
                        <a:rPr lang="en-US" sz="1600" kern="1200" dirty="0">
                          <a:solidFill>
                            <a:schemeClr val="dk1"/>
                          </a:solidFill>
                          <a:effectLst/>
                          <a:latin typeface="Arial" panose="020B0604020202020204" pitchFamily="34" charset="0"/>
                          <a:ea typeface="+mn-ea"/>
                          <a:cs typeface="Arial" panose="020B0604020202020204" pitchFamily="34" charset="0"/>
                        </a:rPr>
                        <a:t>Bent Tree Elementary - Grades 1-5 One-on-One Speaking Section  </a:t>
                      </a:r>
                    </a:p>
                    <a:p>
                      <a:pPr algn="ctr"/>
                      <a:r>
                        <a:rPr lang="en-US" sz="1600" kern="1200" dirty="0">
                          <a:solidFill>
                            <a:schemeClr val="dk1"/>
                          </a:solidFill>
                          <a:effectLst/>
                          <a:latin typeface="Arial" panose="020B0604020202020204" pitchFamily="34" charset="0"/>
                          <a:ea typeface="+mn-ea"/>
                          <a:cs typeface="Arial" panose="020B0604020202020204" pitchFamily="34" charset="0"/>
                        </a:rPr>
                        <a:t>8:30 a.m. – 11:30 a.m. or 12:30 p.m. – 3:30 p.m. </a:t>
                      </a:r>
                    </a:p>
                    <a:p>
                      <a:pPr algn="ctr"/>
                      <a:endParaRPr lang="en-US" sz="1500" dirty="0">
                        <a:solidFill>
                          <a:srgbClr val="FF0000"/>
                        </a:solidFill>
                        <a:latin typeface="Arial" pitchFamily="34" charset="0"/>
                        <a:cs typeface="Arial" pitchFamily="34" charset="0"/>
                      </a:endParaRPr>
                    </a:p>
                  </a:txBody>
                  <a:tcPr marT="45700" marB="45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8460" name="TextBox 7"/>
          <p:cNvSpPr txBox="1">
            <a:spLocks noChangeArrowheads="1"/>
          </p:cNvSpPr>
          <p:nvPr/>
        </p:nvSpPr>
        <p:spPr bwMode="auto">
          <a:xfrm>
            <a:off x="913228" y="152651"/>
            <a:ext cx="7848600"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t>Review of Online Training Modules</a:t>
            </a:r>
          </a:p>
          <a:p>
            <a:pPr algn="ctr"/>
            <a:r>
              <a:rPr lang="en-US" altLang="en-US" b="1" dirty="0"/>
              <a:t>Conducted by Department of Bilingual Education and World Languages and Department of Exceptional Student Education</a:t>
            </a:r>
          </a:p>
          <a:p>
            <a:pPr algn="ctr"/>
            <a:r>
              <a:rPr lang="en-US" altLang="en-US" b="1" dirty="0"/>
              <a:t>(Briefing # 26754)</a:t>
            </a:r>
          </a:p>
        </p:txBody>
      </p:sp>
      <p:sp>
        <p:nvSpPr>
          <p:cNvPr id="1846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DF1FECCF-173D-489D-9686-B5E28D273FF0}" type="slidenum">
              <a:rPr lang="en-US" altLang="en-US" smtClean="0">
                <a:solidFill>
                  <a:srgbClr val="FEFEFE"/>
                </a:solidFill>
              </a:rPr>
              <a:pPr/>
              <a:t>19</a:t>
            </a:fld>
            <a:endParaRPr lang="en-US" altLang="en-US" dirty="0">
              <a:solidFill>
                <a:srgbClr val="FEFEFE"/>
              </a:solidFill>
            </a:endParaRPr>
          </a:p>
        </p:txBody>
      </p:sp>
    </p:spTree>
    <p:extLst>
      <p:ext uri="{BB962C8B-B14F-4D97-AF65-F5344CB8AC3E}">
        <p14:creationId xmlns:p14="http://schemas.microsoft.com/office/powerpoint/2010/main" val="3040234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A6BCB8-0CE8-4260-A0CF-16BC186F51E9}"/>
              </a:ext>
            </a:extLst>
          </p:cNvPr>
          <p:cNvSpPr>
            <a:spLocks noGrp="1"/>
          </p:cNvSpPr>
          <p:nvPr>
            <p:ph type="sldNum" sz="quarter" idx="12"/>
          </p:nvPr>
        </p:nvSpPr>
        <p:spPr>
          <a:xfrm>
            <a:off x="7162800" y="6188621"/>
            <a:ext cx="458148" cy="377366"/>
          </a:xfrm>
        </p:spPr>
        <p:txBody>
          <a:bodyPr/>
          <a:lstStyle/>
          <a:p>
            <a:pPr>
              <a:defRPr/>
            </a:pPr>
            <a:fld id="{5257CC6E-9804-461C-8190-BEF0BEA28044}" type="slidenum">
              <a:rPr lang="en-US" smtClean="0">
                <a:solidFill>
                  <a:schemeClr val="tx1"/>
                </a:solidFill>
              </a:rPr>
              <a:pPr>
                <a:defRPr/>
              </a:pPr>
              <a:t>2</a:t>
            </a:fld>
            <a:endParaRPr lang="en-US" dirty="0">
              <a:solidFill>
                <a:schemeClr val="tx1"/>
              </a:solidFill>
            </a:endParaRPr>
          </a:p>
        </p:txBody>
      </p:sp>
      <p:grpSp>
        <p:nvGrpSpPr>
          <p:cNvPr id="4" name="Group 3">
            <a:extLst>
              <a:ext uri="{FF2B5EF4-FFF2-40B4-BE49-F238E27FC236}">
                <a16:creationId xmlns:a16="http://schemas.microsoft.com/office/drawing/2014/main" id="{4050AB1A-33A9-4087-9187-8BF621E4F668}"/>
              </a:ext>
            </a:extLst>
          </p:cNvPr>
          <p:cNvGrpSpPr/>
          <p:nvPr/>
        </p:nvGrpSpPr>
        <p:grpSpPr>
          <a:xfrm>
            <a:off x="886079" y="1383895"/>
            <a:ext cx="7724521" cy="4701021"/>
            <a:chOff x="978323" y="1212424"/>
            <a:chExt cx="7756498" cy="4701021"/>
          </a:xfrm>
        </p:grpSpPr>
        <p:grpSp>
          <p:nvGrpSpPr>
            <p:cNvPr id="5" name="Group 4">
              <a:extLst>
                <a:ext uri="{FF2B5EF4-FFF2-40B4-BE49-F238E27FC236}">
                  <a16:creationId xmlns:a16="http://schemas.microsoft.com/office/drawing/2014/main" id="{BF9A6FFC-22E6-4128-BFA2-404392671329}"/>
                </a:ext>
              </a:extLst>
            </p:cNvPr>
            <p:cNvGrpSpPr/>
            <p:nvPr/>
          </p:nvGrpSpPr>
          <p:grpSpPr>
            <a:xfrm>
              <a:off x="978323" y="1212424"/>
              <a:ext cx="7756498" cy="4701021"/>
              <a:chOff x="1515931" y="2165828"/>
              <a:chExt cx="7673296" cy="4642868"/>
            </a:xfrm>
          </p:grpSpPr>
          <p:sp>
            <p:nvSpPr>
              <p:cNvPr id="7" name="Freeform 8">
                <a:extLst>
                  <a:ext uri="{FF2B5EF4-FFF2-40B4-BE49-F238E27FC236}">
                    <a16:creationId xmlns:a16="http://schemas.microsoft.com/office/drawing/2014/main" id="{5681A4F9-2DCF-441E-9AAC-1D0A1602B4D0}"/>
                  </a:ext>
                </a:extLst>
              </p:cNvPr>
              <p:cNvSpPr/>
              <p:nvPr/>
            </p:nvSpPr>
            <p:spPr>
              <a:xfrm>
                <a:off x="1515931" y="4770827"/>
                <a:ext cx="3657605" cy="2037869"/>
              </a:xfrm>
              <a:custGeom>
                <a:avLst/>
                <a:gdLst>
                  <a:gd name="connsiteX0" fmla="*/ 0 w 3657605"/>
                  <a:gd name="connsiteY0" fmla="*/ 274326 h 1645923"/>
                  <a:gd name="connsiteX1" fmla="*/ 274326 w 3657605"/>
                  <a:gd name="connsiteY1" fmla="*/ 0 h 1645923"/>
                  <a:gd name="connsiteX2" fmla="*/ 3383279 w 3657605"/>
                  <a:gd name="connsiteY2" fmla="*/ 0 h 1645923"/>
                  <a:gd name="connsiteX3" fmla="*/ 3657605 w 3657605"/>
                  <a:gd name="connsiteY3" fmla="*/ 274326 h 1645923"/>
                  <a:gd name="connsiteX4" fmla="*/ 3657605 w 3657605"/>
                  <a:gd name="connsiteY4" fmla="*/ 1371597 h 1645923"/>
                  <a:gd name="connsiteX5" fmla="*/ 3383279 w 3657605"/>
                  <a:gd name="connsiteY5" fmla="*/ 1645923 h 1645923"/>
                  <a:gd name="connsiteX6" fmla="*/ 274326 w 3657605"/>
                  <a:gd name="connsiteY6" fmla="*/ 1645923 h 1645923"/>
                  <a:gd name="connsiteX7" fmla="*/ 0 w 3657605"/>
                  <a:gd name="connsiteY7" fmla="*/ 1371597 h 1645923"/>
                  <a:gd name="connsiteX8" fmla="*/ 0 w 3657605"/>
                  <a:gd name="connsiteY8" fmla="*/ 274326 h 164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605" h="1645923">
                    <a:moveTo>
                      <a:pt x="0" y="274326"/>
                    </a:moveTo>
                    <a:cubicBezTo>
                      <a:pt x="0" y="122820"/>
                      <a:pt x="122820" y="0"/>
                      <a:pt x="274326" y="0"/>
                    </a:cubicBezTo>
                    <a:lnTo>
                      <a:pt x="3383279" y="0"/>
                    </a:lnTo>
                    <a:cubicBezTo>
                      <a:pt x="3534785" y="0"/>
                      <a:pt x="3657605" y="122820"/>
                      <a:pt x="3657605" y="274326"/>
                    </a:cubicBezTo>
                    <a:lnTo>
                      <a:pt x="3657605" y="1371597"/>
                    </a:lnTo>
                    <a:cubicBezTo>
                      <a:pt x="3657605" y="1523103"/>
                      <a:pt x="3534785" y="1645923"/>
                      <a:pt x="3383279" y="1645923"/>
                    </a:cubicBezTo>
                    <a:lnTo>
                      <a:pt x="274326" y="1645923"/>
                    </a:lnTo>
                    <a:cubicBezTo>
                      <a:pt x="122820" y="1645923"/>
                      <a:pt x="0" y="1523103"/>
                      <a:pt x="0" y="1371597"/>
                    </a:cubicBezTo>
                    <a:lnTo>
                      <a:pt x="0" y="274326"/>
                    </a:lnTo>
                    <a:close/>
                  </a:path>
                </a:pathLst>
              </a:cu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3">
                  <a:hueOff val="3750088"/>
                  <a:satOff val="-5627"/>
                  <a:lumOff val="-915"/>
                  <a:alphaOff val="0"/>
                </a:schemeClr>
              </a:effectRef>
              <a:fontRef idx="minor">
                <a:schemeClr val="lt1"/>
              </a:fontRef>
            </p:style>
            <p:txBody>
              <a:bodyPr spcFirstLastPara="0" vert="horz" wrap="square" lIns="146387" tIns="146387" rIns="146387" bIns="146387" numCol="1" spcCol="1270" anchor="ctr" anchorCtr="0">
                <a:noAutofit/>
              </a:bodyPr>
              <a:lstStyle/>
              <a:p>
                <a:pPr lvl="0" algn="ctr" defTabSz="1155700">
                  <a:lnSpc>
                    <a:spcPct val="90000"/>
                  </a:lnSpc>
                  <a:spcBef>
                    <a:spcPct val="0"/>
                  </a:spcBef>
                  <a:spcAft>
                    <a:spcPct val="35000"/>
                  </a:spcAft>
                </a:pPr>
                <a:r>
                  <a:rPr lang="en-US" sz="2800" b="1" dirty="0">
                    <a:solidFill>
                      <a:schemeClr val="tx1"/>
                    </a:solidFill>
                    <a:effectLst>
                      <a:outerShdw blurRad="38100" dist="38100" dir="2700000" algn="tl">
                        <a:srgbClr val="000000">
                          <a:alpha val="43137"/>
                        </a:srgbClr>
                      </a:outerShdw>
                    </a:effectLst>
                    <a:cs typeface="Arial" panose="020B0604020202020204" pitchFamily="34" charset="0"/>
                  </a:rPr>
                  <a:t>School Assessment Coordinator</a:t>
                </a:r>
              </a:p>
              <a:p>
                <a:pPr lvl="0" algn="ctr" defTabSz="1155700">
                  <a:lnSpc>
                    <a:spcPct val="90000"/>
                  </a:lnSpc>
                  <a:spcBef>
                    <a:spcPct val="0"/>
                  </a:spcBef>
                  <a:spcAft>
                    <a:spcPct val="35000"/>
                  </a:spcAft>
                </a:pPr>
                <a:r>
                  <a:rPr lang="en-US" sz="2400" b="1" dirty="0">
                    <a:solidFill>
                      <a:schemeClr val="tx1"/>
                    </a:solidFill>
                    <a:effectLst>
                      <a:outerShdw blurRad="38100" dist="38100" dir="2700000" algn="tl">
                        <a:srgbClr val="000000">
                          <a:alpha val="43137"/>
                        </a:srgbClr>
                      </a:outerShdw>
                    </a:effectLst>
                    <a:cs typeface="Arial" panose="020B0604020202020204" pitchFamily="34" charset="0"/>
                  </a:rPr>
                  <a:t>Facilitates the overall </a:t>
                </a:r>
                <a:r>
                  <a:rPr lang="en-US" sz="2400" b="1" i="0" kern="1200" dirty="0">
                    <a:solidFill>
                      <a:schemeClr val="tx1"/>
                    </a:solidFill>
                    <a:effectLst>
                      <a:outerShdw blurRad="38100" dist="38100" dir="2700000" algn="tl">
                        <a:srgbClr val="000000">
                          <a:alpha val="43137"/>
                        </a:srgbClr>
                      </a:outerShdw>
                    </a:effectLst>
                    <a:cs typeface="Arial" panose="020B0604020202020204" pitchFamily="34" charset="0"/>
                  </a:rPr>
                  <a:t>administration from start to finish </a:t>
                </a:r>
                <a:endParaRPr lang="en-US" sz="2400" b="1" kern="1200" dirty="0">
                  <a:solidFill>
                    <a:schemeClr val="tx1"/>
                  </a:solidFill>
                  <a:effectLst>
                    <a:outerShdw blurRad="38100" dist="38100" dir="2700000" algn="tl">
                      <a:srgbClr val="000000">
                        <a:alpha val="43137"/>
                      </a:srgbClr>
                    </a:outerShdw>
                  </a:effectLst>
                  <a:cs typeface="Arial" panose="020B0604020202020204" pitchFamily="34" charset="0"/>
                </a:endParaRPr>
              </a:p>
            </p:txBody>
          </p:sp>
          <p:sp>
            <p:nvSpPr>
              <p:cNvPr id="8" name="Freeform 9">
                <a:extLst>
                  <a:ext uri="{FF2B5EF4-FFF2-40B4-BE49-F238E27FC236}">
                    <a16:creationId xmlns:a16="http://schemas.microsoft.com/office/drawing/2014/main" id="{184789DA-9B0B-49D5-B506-117379D912CC}"/>
                  </a:ext>
                </a:extLst>
              </p:cNvPr>
              <p:cNvSpPr/>
              <p:nvPr/>
            </p:nvSpPr>
            <p:spPr>
              <a:xfrm rot="3377728">
                <a:off x="5579560" y="4588255"/>
                <a:ext cx="1476682" cy="45229"/>
              </a:xfrm>
              <a:custGeom>
                <a:avLst/>
                <a:gdLst/>
                <a:ahLst/>
                <a:cxnLst/>
                <a:rect l="0" t="0" r="0" b="0"/>
                <a:pathLst>
                  <a:path>
                    <a:moveTo>
                      <a:pt x="0" y="0"/>
                    </a:moveTo>
                    <a:lnTo>
                      <a:pt x="781223" y="0"/>
                    </a:lnTo>
                  </a:path>
                </a:pathLst>
              </a:custGeom>
              <a:noFill/>
              <a:ln w="57150">
                <a:solidFill>
                  <a:schemeClr val="tx1"/>
                </a:solidFill>
              </a:ln>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9" name="Freeform 10">
                <a:extLst>
                  <a:ext uri="{FF2B5EF4-FFF2-40B4-BE49-F238E27FC236}">
                    <a16:creationId xmlns:a16="http://schemas.microsoft.com/office/drawing/2014/main" id="{2CDB1287-B2C0-406E-BF21-08124E381B64}"/>
                  </a:ext>
                </a:extLst>
              </p:cNvPr>
              <p:cNvSpPr/>
              <p:nvPr/>
            </p:nvSpPr>
            <p:spPr>
              <a:xfrm>
                <a:off x="5531622" y="4770827"/>
                <a:ext cx="3657605" cy="2037869"/>
              </a:xfrm>
              <a:custGeom>
                <a:avLst/>
                <a:gdLst>
                  <a:gd name="connsiteX0" fmla="*/ 0 w 3657605"/>
                  <a:gd name="connsiteY0" fmla="*/ 274326 h 1645923"/>
                  <a:gd name="connsiteX1" fmla="*/ 274326 w 3657605"/>
                  <a:gd name="connsiteY1" fmla="*/ 0 h 1645923"/>
                  <a:gd name="connsiteX2" fmla="*/ 3383279 w 3657605"/>
                  <a:gd name="connsiteY2" fmla="*/ 0 h 1645923"/>
                  <a:gd name="connsiteX3" fmla="*/ 3657605 w 3657605"/>
                  <a:gd name="connsiteY3" fmla="*/ 274326 h 1645923"/>
                  <a:gd name="connsiteX4" fmla="*/ 3657605 w 3657605"/>
                  <a:gd name="connsiteY4" fmla="*/ 1371597 h 1645923"/>
                  <a:gd name="connsiteX5" fmla="*/ 3383279 w 3657605"/>
                  <a:gd name="connsiteY5" fmla="*/ 1645923 h 1645923"/>
                  <a:gd name="connsiteX6" fmla="*/ 274326 w 3657605"/>
                  <a:gd name="connsiteY6" fmla="*/ 1645923 h 1645923"/>
                  <a:gd name="connsiteX7" fmla="*/ 0 w 3657605"/>
                  <a:gd name="connsiteY7" fmla="*/ 1371597 h 1645923"/>
                  <a:gd name="connsiteX8" fmla="*/ 0 w 3657605"/>
                  <a:gd name="connsiteY8" fmla="*/ 274326 h 164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605" h="1645923">
                    <a:moveTo>
                      <a:pt x="0" y="274326"/>
                    </a:moveTo>
                    <a:cubicBezTo>
                      <a:pt x="0" y="122820"/>
                      <a:pt x="122820" y="0"/>
                      <a:pt x="274326" y="0"/>
                    </a:cubicBezTo>
                    <a:lnTo>
                      <a:pt x="3383279" y="0"/>
                    </a:lnTo>
                    <a:cubicBezTo>
                      <a:pt x="3534785" y="0"/>
                      <a:pt x="3657605" y="122820"/>
                      <a:pt x="3657605" y="274326"/>
                    </a:cubicBezTo>
                    <a:lnTo>
                      <a:pt x="3657605" y="1371597"/>
                    </a:lnTo>
                    <a:cubicBezTo>
                      <a:pt x="3657605" y="1523103"/>
                      <a:pt x="3534785" y="1645923"/>
                      <a:pt x="3383279" y="1645923"/>
                    </a:cubicBezTo>
                    <a:lnTo>
                      <a:pt x="274326" y="1645923"/>
                    </a:lnTo>
                    <a:cubicBezTo>
                      <a:pt x="122820" y="1645923"/>
                      <a:pt x="0" y="1523103"/>
                      <a:pt x="0" y="1371597"/>
                    </a:cubicBezTo>
                    <a:lnTo>
                      <a:pt x="0" y="274326"/>
                    </a:lnTo>
                    <a:close/>
                  </a:path>
                </a:pathLst>
              </a:cu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3">
                  <a:hueOff val="7500176"/>
                  <a:satOff val="-11253"/>
                  <a:lumOff val="-1830"/>
                  <a:alphaOff val="0"/>
                </a:schemeClr>
              </a:effectRef>
              <a:fontRef idx="minor">
                <a:schemeClr val="lt1"/>
              </a:fontRef>
            </p:style>
            <p:txBody>
              <a:bodyPr spcFirstLastPara="0" vert="horz" wrap="square" lIns="146387" tIns="146387" rIns="146387" bIns="146387" numCol="1" spcCol="1270" anchor="ctr" anchorCtr="0">
                <a:noAutofit/>
              </a:bodyPr>
              <a:lstStyle/>
              <a:p>
                <a:pPr lvl="0" algn="ctr" defTabSz="1155700">
                  <a:lnSpc>
                    <a:spcPct val="90000"/>
                  </a:lnSpc>
                  <a:spcBef>
                    <a:spcPct val="0"/>
                  </a:spcBef>
                  <a:spcAft>
                    <a:spcPct val="35000"/>
                  </a:spcAft>
                </a:pPr>
                <a:r>
                  <a:rPr lang="en-US" sz="3200" b="1" kern="1200" dirty="0">
                    <a:solidFill>
                      <a:schemeClr val="tx1"/>
                    </a:solidFill>
                    <a:effectLst>
                      <a:outerShdw blurRad="38100" dist="38100" dir="2700000" algn="tl">
                        <a:srgbClr val="000000">
                          <a:alpha val="43137"/>
                        </a:srgbClr>
                      </a:outerShdw>
                    </a:effectLst>
                    <a:cs typeface="Arial" panose="020B0604020202020204" pitchFamily="34" charset="0"/>
                  </a:rPr>
                  <a:t>Test Administrator </a:t>
                </a:r>
                <a:r>
                  <a:rPr lang="en-US" sz="2400" b="1" kern="1200" dirty="0">
                    <a:solidFill>
                      <a:schemeClr val="tx1"/>
                    </a:solidFill>
                    <a:effectLst>
                      <a:outerShdw blurRad="38100" dist="38100" dir="2700000" algn="tl">
                        <a:srgbClr val="000000">
                          <a:alpha val="43137"/>
                        </a:srgbClr>
                      </a:outerShdw>
                    </a:effectLst>
                    <a:cs typeface="Arial" panose="020B0604020202020204" pitchFamily="34" charset="0"/>
                  </a:rPr>
                  <a:t>Administers and Monitors the test</a:t>
                </a:r>
              </a:p>
            </p:txBody>
          </p:sp>
          <p:sp>
            <p:nvSpPr>
              <p:cNvPr id="10" name="Oval 9">
                <a:extLst>
                  <a:ext uri="{FF2B5EF4-FFF2-40B4-BE49-F238E27FC236}">
                    <a16:creationId xmlns:a16="http://schemas.microsoft.com/office/drawing/2014/main" id="{E9A57984-AC2F-4FA5-873E-05FFE0A17ED6}"/>
                  </a:ext>
                </a:extLst>
              </p:cNvPr>
              <p:cNvSpPr/>
              <p:nvPr/>
            </p:nvSpPr>
            <p:spPr>
              <a:xfrm>
                <a:off x="3806031" y="2165828"/>
                <a:ext cx="2651760" cy="1920240"/>
              </a:xfrm>
              <a:prstGeom prst="ellipse">
                <a:avLst/>
              </a:prstGeom>
              <a:solidFill>
                <a:srgbClr val="EA801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48236" tIns="148236" rIns="148236" bIns="148236" numCol="1" spcCol="1270" anchor="ctr" anchorCtr="0">
                <a:noAutofit/>
              </a:bodyPr>
              <a:lstStyle/>
              <a:p>
                <a:pPr lvl="0" algn="ctr" defTabSz="1422400">
                  <a:lnSpc>
                    <a:spcPct val="90000"/>
                  </a:lnSpc>
                  <a:spcBef>
                    <a:spcPct val="0"/>
                  </a:spcBef>
                  <a:spcAft>
                    <a:spcPct val="35000"/>
                  </a:spcAft>
                </a:pPr>
                <a:r>
                  <a:rPr lang="en-US" sz="3600" b="1" dirty="0">
                    <a:solidFill>
                      <a:schemeClr val="tx1"/>
                    </a:solidFill>
                    <a:effectLst>
                      <a:outerShdw blurRad="38100" dist="38100" dir="2700000" algn="tl">
                        <a:srgbClr val="000000">
                          <a:alpha val="43137"/>
                        </a:srgbClr>
                      </a:outerShdw>
                    </a:effectLst>
                    <a:cs typeface="Arial" panose="020B0604020202020204" pitchFamily="34" charset="0"/>
                  </a:rPr>
                  <a:t>2</a:t>
                </a:r>
                <a:r>
                  <a:rPr lang="en-US" sz="3600" b="1" kern="1200" dirty="0">
                    <a:solidFill>
                      <a:schemeClr val="tx1"/>
                    </a:solidFill>
                    <a:effectLst>
                      <a:outerShdw blurRad="38100" dist="38100" dir="2700000" algn="tl">
                        <a:srgbClr val="000000">
                          <a:alpha val="43137"/>
                        </a:srgbClr>
                      </a:outerShdw>
                    </a:effectLst>
                    <a:cs typeface="Arial" panose="020B0604020202020204" pitchFamily="34" charset="0"/>
                  </a:rPr>
                  <a:t> Main Testing Roles</a:t>
                </a:r>
              </a:p>
            </p:txBody>
          </p:sp>
        </p:grpSp>
        <p:sp>
          <p:nvSpPr>
            <p:cNvPr id="6" name="Freeform 17">
              <a:extLst>
                <a:ext uri="{FF2B5EF4-FFF2-40B4-BE49-F238E27FC236}">
                  <a16:creationId xmlns:a16="http://schemas.microsoft.com/office/drawing/2014/main" id="{EA85AC3A-2FA4-464A-AD8F-427CE2B92A97}"/>
                </a:ext>
              </a:extLst>
            </p:cNvPr>
            <p:cNvSpPr/>
            <p:nvPr/>
          </p:nvSpPr>
          <p:spPr>
            <a:xfrm rot="7670674" flipV="1">
              <a:off x="2694069" y="3673074"/>
              <a:ext cx="1539978" cy="51547"/>
            </a:xfrm>
            <a:custGeom>
              <a:avLst/>
              <a:gdLst/>
              <a:ahLst/>
              <a:cxnLst/>
              <a:rect l="0" t="0" r="0" b="0"/>
              <a:pathLst>
                <a:path>
                  <a:moveTo>
                    <a:pt x="0" y="0"/>
                  </a:moveTo>
                  <a:lnTo>
                    <a:pt x="781223" y="0"/>
                  </a:lnTo>
                </a:path>
              </a:pathLst>
            </a:custGeom>
            <a:noFill/>
            <a:ln w="57150">
              <a:solidFill>
                <a:schemeClr val="tx1"/>
              </a:solidFill>
            </a:ln>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grpSp>
      <p:sp>
        <p:nvSpPr>
          <p:cNvPr id="3" name="TextBox 2">
            <a:extLst>
              <a:ext uri="{FF2B5EF4-FFF2-40B4-BE49-F238E27FC236}">
                <a16:creationId xmlns:a16="http://schemas.microsoft.com/office/drawing/2014/main" id="{8E406955-8369-42AF-8FDE-F96CD8F4131A}"/>
              </a:ext>
            </a:extLst>
          </p:cNvPr>
          <p:cNvSpPr txBox="1"/>
          <p:nvPr/>
        </p:nvSpPr>
        <p:spPr>
          <a:xfrm>
            <a:off x="1143948" y="398171"/>
            <a:ext cx="6477000" cy="58477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ACCESS for ELLs</a:t>
            </a:r>
          </a:p>
        </p:txBody>
      </p:sp>
    </p:spTree>
    <p:extLst>
      <p:ext uri="{BB962C8B-B14F-4D97-AF65-F5344CB8AC3E}">
        <p14:creationId xmlns:p14="http://schemas.microsoft.com/office/powerpoint/2010/main" val="2797696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5CACD8-6222-4C04-8BB2-360A36FA250B}"/>
              </a:ext>
            </a:extLst>
          </p:cNvPr>
          <p:cNvSpPr>
            <a:spLocks noGrp="1"/>
          </p:cNvSpPr>
          <p:nvPr>
            <p:ph type="sldNum" sz="quarter" idx="12"/>
          </p:nvPr>
        </p:nvSpPr>
        <p:spPr>
          <a:xfrm>
            <a:off x="8382000" y="6400800"/>
            <a:ext cx="512638" cy="365125"/>
          </a:xfrm>
        </p:spPr>
        <p:txBody>
          <a:bodyPr/>
          <a:lstStyle/>
          <a:p>
            <a:pPr>
              <a:defRPr/>
            </a:pPr>
            <a:fld id="{5257CC6E-9804-461C-8190-BEF0BEA28044}" type="slidenum">
              <a:rPr lang="en-US" smtClean="0">
                <a:solidFill>
                  <a:prstClr val="black">
                    <a:lumMod val="50000"/>
                    <a:lumOff val="50000"/>
                  </a:prstClr>
                </a:solidFill>
              </a:rPr>
              <a:pPr>
                <a:defRPr/>
              </a:pPr>
              <a:t>20</a:t>
            </a:fld>
            <a:endParaRPr lang="en-US" dirty="0">
              <a:solidFill>
                <a:prstClr val="black">
                  <a:lumMod val="50000"/>
                  <a:lumOff val="50000"/>
                </a:prstClr>
              </a:solidFill>
            </a:endParaRPr>
          </a:p>
        </p:txBody>
      </p:sp>
      <p:sp>
        <p:nvSpPr>
          <p:cNvPr id="3" name="Title 1">
            <a:extLst>
              <a:ext uri="{FF2B5EF4-FFF2-40B4-BE49-F238E27FC236}">
                <a16:creationId xmlns:a16="http://schemas.microsoft.com/office/drawing/2014/main" id="{F691159E-CF8C-444E-9620-3654CE089019}"/>
              </a:ext>
            </a:extLst>
          </p:cNvPr>
          <p:cNvSpPr txBox="1">
            <a:spLocks/>
          </p:cNvSpPr>
          <p:nvPr/>
        </p:nvSpPr>
        <p:spPr>
          <a:xfrm>
            <a:off x="762000" y="228600"/>
            <a:ext cx="7543800" cy="1229295"/>
          </a:xfrm>
          <a:prstGeom prst="rect">
            <a:avLst/>
          </a:prstGeom>
        </p:spPr>
        <p:txBody>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atin typeface="Calibri" panose="020F0502020204030204" pitchFamily="34" charset="0"/>
                <a:cs typeface="Calibri" panose="020F0502020204030204" pitchFamily="34" charset="0"/>
              </a:rPr>
              <a:t>What’s New for Spring 2020</a:t>
            </a:r>
          </a:p>
        </p:txBody>
      </p:sp>
      <p:sp>
        <p:nvSpPr>
          <p:cNvPr id="4" name="TextBox 3">
            <a:extLst>
              <a:ext uri="{FF2B5EF4-FFF2-40B4-BE49-F238E27FC236}">
                <a16:creationId xmlns:a16="http://schemas.microsoft.com/office/drawing/2014/main" id="{7B6246FA-C572-49FC-AFDB-D17820AEE091}"/>
              </a:ext>
            </a:extLst>
          </p:cNvPr>
          <p:cNvSpPr txBox="1"/>
          <p:nvPr/>
        </p:nvSpPr>
        <p:spPr>
          <a:xfrm>
            <a:off x="457200" y="843247"/>
            <a:ext cx="7696200" cy="5909310"/>
          </a:xfrm>
          <a:prstGeom prst="rect">
            <a:avLst/>
          </a:prstGeom>
          <a:noFill/>
        </p:spPr>
        <p:txBody>
          <a:bodyPr wrap="square" rtlCol="0">
            <a:spAutoFit/>
          </a:bodyPr>
          <a:lstStyle/>
          <a:p>
            <a:pPr marL="342900" indent="-342900">
              <a:buAutoNum type="arabicPeriod"/>
            </a:pPr>
            <a:endParaRPr lang="en-US" b="1" dirty="0"/>
          </a:p>
          <a:p>
            <a:pPr marL="342900" indent="-342900">
              <a:buFontTx/>
              <a:buAutoNum type="arabicPeriod"/>
            </a:pPr>
            <a:r>
              <a:rPr lang="en-US" sz="2000" dirty="0">
                <a:latin typeface="Calibri" panose="020F0502020204030204" pitchFamily="34" charset="0"/>
                <a:cs typeface="Calibri" panose="020F0502020204030204" pitchFamily="34" charset="0"/>
              </a:rPr>
              <a:t>The WIDA website new </a:t>
            </a:r>
            <a:r>
              <a:rPr lang="en-US" sz="2000" dirty="0" err="1">
                <a:latin typeface="Calibri" panose="020F0502020204030204" pitchFamily="34" charset="0"/>
                <a:cs typeface="Calibri" panose="020F0502020204030204" pitchFamily="34" charset="0"/>
              </a:rPr>
              <a:t>url</a:t>
            </a:r>
            <a:r>
              <a:rPr lang="en-US" sz="2000" dirty="0">
                <a:latin typeface="Calibri" panose="020F0502020204030204" pitchFamily="34" charset="0"/>
                <a:cs typeface="Calibri" panose="020F0502020204030204" pitchFamily="34" charset="0"/>
              </a:rPr>
              <a:t> address is </a:t>
            </a:r>
            <a:r>
              <a:rPr lang="en-US" sz="2000" dirty="0">
                <a:latin typeface="Calibri" panose="020F0502020204030204" pitchFamily="34" charset="0"/>
                <a:cs typeface="Calibri" panose="020F0502020204030204" pitchFamily="34" charset="0"/>
                <a:hlinkClick r:id="rId3"/>
              </a:rPr>
              <a:t>https://wida.wisc.edu/</a:t>
            </a:r>
            <a:endParaRPr lang="en-US" sz="2000" dirty="0">
              <a:latin typeface="Calibri" panose="020F0502020204030204" pitchFamily="34" charset="0"/>
              <a:cs typeface="Calibri" panose="020F0502020204030204" pitchFamily="34" charset="0"/>
            </a:endParaRPr>
          </a:p>
          <a:p>
            <a:pPr marL="342900" indent="-342900">
              <a:buAutoNum type="arabicPeriod"/>
            </a:pPr>
            <a:r>
              <a:rPr lang="en-US" sz="2000" dirty="0">
                <a:latin typeface="Calibri" panose="020F0502020204030204" pitchFamily="34" charset="0"/>
                <a:cs typeface="Calibri" panose="020F0502020204030204" pitchFamily="34" charset="0"/>
              </a:rPr>
              <a:t>The Spring 2020 FLORIDA ACCESS for ELLs Test Administration Manual and the 2020 FLORIDA Accessibility and Accommodations Supplement have replaced the following WIDA manuals:</a:t>
            </a:r>
          </a:p>
          <a:p>
            <a:pPr marL="800100" lvl="1"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2019 – 2020 District and School Assessment Coordinator Manual</a:t>
            </a:r>
          </a:p>
          <a:p>
            <a:pPr marL="800100" lvl="1"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2019 – 2020 Test Administrator Manual</a:t>
            </a:r>
          </a:p>
          <a:p>
            <a:pPr marL="800100" lvl="1"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2019 – 2020 Accessibility and Accommodations Supplement</a:t>
            </a:r>
          </a:p>
          <a:p>
            <a:pPr marL="342900" indent="-342900">
              <a:buAutoNum type="arabicPeriod"/>
            </a:pPr>
            <a:r>
              <a:rPr lang="en-US" sz="2000" dirty="0">
                <a:latin typeface="Calibri" panose="020F0502020204030204" pitchFamily="34" charset="0"/>
                <a:cs typeface="Calibri" panose="020F0502020204030204" pitchFamily="34" charset="0"/>
              </a:rPr>
              <a:t>Test Administrators with training certificates </a:t>
            </a:r>
            <a:r>
              <a:rPr lang="en-US" sz="2000" b="1" dirty="0">
                <a:latin typeface="Calibri" panose="020F0502020204030204" pitchFamily="34" charset="0"/>
                <a:cs typeface="Calibri" panose="020F0502020204030204" pitchFamily="34" charset="0"/>
              </a:rPr>
              <a:t>awarded prior to July 2018 must recertify </a:t>
            </a:r>
            <a:r>
              <a:rPr lang="en-US" sz="2000" dirty="0">
                <a:latin typeface="Calibri" panose="020F0502020204030204" pitchFamily="34" charset="0"/>
                <a:cs typeface="Calibri" panose="020F0502020204030204" pitchFamily="34" charset="0"/>
              </a:rPr>
              <a:t>to administer during the Spring 2020 administration. </a:t>
            </a:r>
          </a:p>
          <a:p>
            <a:pPr marL="342900" indent="-342900">
              <a:buAutoNum type="arabicPeriod"/>
            </a:pPr>
            <a:r>
              <a:rPr lang="en-US" sz="2000" dirty="0">
                <a:latin typeface="Calibri" panose="020F0502020204030204" pitchFamily="34" charset="0"/>
                <a:cs typeface="Calibri" panose="020F0502020204030204" pitchFamily="34" charset="0"/>
              </a:rPr>
              <a:t>Students included in the initial Pre-ID file in October will have the Test Assignment (Tier) listed on the Pre-ID label in the District ID field.</a:t>
            </a:r>
          </a:p>
          <a:p>
            <a:pPr marL="342900" indent="-342900">
              <a:buAutoNum type="arabicPeriod"/>
            </a:pPr>
            <a:r>
              <a:rPr lang="en-US" sz="2000" dirty="0">
                <a:latin typeface="Calibri" panose="020F0502020204030204" pitchFamily="34" charset="0"/>
                <a:cs typeface="Calibri" panose="020F0502020204030204" pitchFamily="34" charset="0"/>
              </a:rPr>
              <a:t>Florida’s administration forms are located in the State-Specific Directions document.</a:t>
            </a:r>
          </a:p>
          <a:p>
            <a:pPr marL="342900" indent="-342900">
              <a:buAutoNum type="arabicPeriod"/>
            </a:pPr>
            <a:r>
              <a:rPr lang="en-US" sz="2000" dirty="0">
                <a:latin typeface="Calibri" panose="020F0502020204030204" pitchFamily="34" charset="0"/>
                <a:cs typeface="Calibri" panose="020F0502020204030204" pitchFamily="34" charset="0"/>
              </a:rPr>
              <a:t>ACCESS for ELLs Paper Grades 1 – 12 test forms are available in Unified English Braille (UEB) only, contracted and uncontracted</a:t>
            </a:r>
          </a:p>
          <a:p>
            <a:endParaRPr lang="en-US" sz="2000" dirty="0"/>
          </a:p>
        </p:txBody>
      </p:sp>
    </p:spTree>
    <p:extLst>
      <p:ext uri="{BB962C8B-B14F-4D97-AF65-F5344CB8AC3E}">
        <p14:creationId xmlns:p14="http://schemas.microsoft.com/office/powerpoint/2010/main" val="470297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2" name="Straight Connector 11">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20">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3730752" y="1265314"/>
            <a:ext cx="3224750" cy="3249131"/>
          </a:xfrm>
        </p:spPr>
        <p:txBody>
          <a:bodyPr vert="horz" lIns="91440" tIns="45720" rIns="91440" bIns="45720" rtlCol="0" anchor="b">
            <a:normAutofit/>
          </a:bodyPr>
          <a:lstStyle/>
          <a:p>
            <a:r>
              <a:rPr lang="en-US" sz="5400" kern="1200" dirty="0">
                <a:solidFill>
                  <a:schemeClr val="tx1"/>
                </a:solidFill>
                <a:latin typeface="+mj-lt"/>
                <a:ea typeface="+mj-ea"/>
                <a:cs typeface="+mj-cs"/>
              </a:rPr>
              <a:t>ACCESS for ELLs Resources</a:t>
            </a:r>
          </a:p>
        </p:txBody>
      </p:sp>
      <p:sp>
        <p:nvSpPr>
          <p:cNvPr id="34" name="Isosceles Triangle 22">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80" y="1270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8" name="Graphic 7" descr="Books on Shelf">
            <a:extLst>
              <a:ext uri="{FF2B5EF4-FFF2-40B4-BE49-F238E27FC236}">
                <a16:creationId xmlns:a16="http://schemas.microsoft.com/office/drawing/2014/main" id="{5D1ABA69-2713-42FD-9A99-211CB513A7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6453" y="2020850"/>
            <a:ext cx="2824269" cy="2824269"/>
          </a:xfrm>
          <a:prstGeom prst="rect">
            <a:avLst/>
          </a:prstGeom>
        </p:spPr>
      </p:pic>
      <p:sp>
        <p:nvSpPr>
          <p:cNvPr id="4" name="Slide Number Placeholder 3"/>
          <p:cNvSpPr>
            <a:spLocks noGrp="1"/>
          </p:cNvSpPr>
          <p:nvPr>
            <p:ph type="sldNum" sz="quarter" idx="12"/>
          </p:nvPr>
        </p:nvSpPr>
        <p:spPr>
          <a:xfrm>
            <a:off x="6442997" y="6041362"/>
            <a:ext cx="512504" cy="365125"/>
          </a:xfrm>
        </p:spPr>
        <p:txBody>
          <a:bodyPr vert="horz" lIns="91440" tIns="45720" rIns="91440" bIns="45720" rtlCol="0" anchor="ctr">
            <a:normAutofit/>
          </a:bodyPr>
          <a:lstStyle/>
          <a:p>
            <a:pPr defTabSz="914400">
              <a:spcAft>
                <a:spcPts val="600"/>
              </a:spcAft>
              <a:defRPr/>
            </a:pPr>
            <a:fld id="{B2602490-41B2-4B2A-81CE-4E98F588146C}" type="slidenum">
              <a:rPr lang="en-US" smtClean="0"/>
              <a:pPr defTabSz="914400">
                <a:spcAft>
                  <a:spcPts val="600"/>
                </a:spcAft>
                <a:defRPr/>
              </a:pPr>
              <a:t>21</a:t>
            </a:fld>
            <a:endParaRPr lang="en-US"/>
          </a:p>
        </p:txBody>
      </p:sp>
    </p:spTree>
    <p:extLst>
      <p:ext uri="{BB962C8B-B14F-4D97-AF65-F5344CB8AC3E}">
        <p14:creationId xmlns:p14="http://schemas.microsoft.com/office/powerpoint/2010/main" val="588084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FA9039-33DB-414A-B9A6-A29F2B213DDC}"/>
              </a:ext>
            </a:extLst>
          </p:cNvPr>
          <p:cNvSpPr>
            <a:spLocks noGrp="1"/>
          </p:cNvSpPr>
          <p:nvPr>
            <p:ph type="sldNum" sz="quarter" idx="12"/>
          </p:nvPr>
        </p:nvSpPr>
        <p:spPr>
          <a:xfrm>
            <a:off x="8382000" y="6400800"/>
            <a:ext cx="512638" cy="365125"/>
          </a:xfrm>
        </p:spPr>
        <p:txBody>
          <a:bodyPr/>
          <a:lstStyle/>
          <a:p>
            <a:pPr>
              <a:defRPr/>
            </a:pPr>
            <a:fld id="{5257CC6E-9804-461C-8190-BEF0BEA28044}" type="slidenum">
              <a:rPr lang="en-US" smtClean="0">
                <a:solidFill>
                  <a:schemeClr val="tx1"/>
                </a:solidFill>
              </a:rPr>
              <a:pPr>
                <a:defRPr/>
              </a:pPr>
              <a:t>22</a:t>
            </a:fld>
            <a:endParaRPr lang="en-US" dirty="0">
              <a:solidFill>
                <a:schemeClr val="tx1"/>
              </a:solidFill>
            </a:endParaRPr>
          </a:p>
        </p:txBody>
      </p:sp>
      <p:pic>
        <p:nvPicPr>
          <p:cNvPr id="3" name="Picture 2">
            <a:extLst>
              <a:ext uri="{FF2B5EF4-FFF2-40B4-BE49-F238E27FC236}">
                <a16:creationId xmlns:a16="http://schemas.microsoft.com/office/drawing/2014/main" id="{11001E1C-FA66-4DBF-B5B1-6D0BB522AB71}"/>
              </a:ext>
            </a:extLst>
          </p:cNvPr>
          <p:cNvPicPr>
            <a:picLocks noChangeAspect="1"/>
          </p:cNvPicPr>
          <p:nvPr/>
        </p:nvPicPr>
        <p:blipFill>
          <a:blip r:embed="rId3"/>
          <a:stretch>
            <a:fillRect/>
          </a:stretch>
        </p:blipFill>
        <p:spPr>
          <a:xfrm>
            <a:off x="879941" y="1151953"/>
            <a:ext cx="6910388" cy="4876800"/>
          </a:xfrm>
          <a:prstGeom prst="rect">
            <a:avLst/>
          </a:prstGeom>
        </p:spPr>
      </p:pic>
      <p:sp>
        <p:nvSpPr>
          <p:cNvPr id="5" name="TextBox 4">
            <a:extLst>
              <a:ext uri="{FF2B5EF4-FFF2-40B4-BE49-F238E27FC236}">
                <a16:creationId xmlns:a16="http://schemas.microsoft.com/office/drawing/2014/main" id="{33C2E2A3-D9E8-4325-9426-C7059DC18F4B}"/>
              </a:ext>
            </a:extLst>
          </p:cNvPr>
          <p:cNvSpPr txBox="1"/>
          <p:nvPr/>
        </p:nvSpPr>
        <p:spPr>
          <a:xfrm flipH="1">
            <a:off x="2133600" y="170306"/>
            <a:ext cx="4876800"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Key WIDA Websites</a:t>
            </a:r>
          </a:p>
        </p:txBody>
      </p:sp>
      <p:sp>
        <p:nvSpPr>
          <p:cNvPr id="11" name="Speech Bubble: Oval 10">
            <a:extLst>
              <a:ext uri="{FF2B5EF4-FFF2-40B4-BE49-F238E27FC236}">
                <a16:creationId xmlns:a16="http://schemas.microsoft.com/office/drawing/2014/main" id="{A39591A0-ED32-445F-8F14-0DD59561D9C7}"/>
              </a:ext>
            </a:extLst>
          </p:cNvPr>
          <p:cNvSpPr/>
          <p:nvPr/>
        </p:nvSpPr>
        <p:spPr>
          <a:xfrm rot="1595428">
            <a:off x="6122858" y="1617667"/>
            <a:ext cx="2455738" cy="847153"/>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Access for School Assessment Coordinators and Test Administrators</a:t>
            </a:r>
          </a:p>
        </p:txBody>
      </p:sp>
      <p:sp>
        <p:nvSpPr>
          <p:cNvPr id="13" name="Speech Bubble: Oval 12">
            <a:extLst>
              <a:ext uri="{FF2B5EF4-FFF2-40B4-BE49-F238E27FC236}">
                <a16:creationId xmlns:a16="http://schemas.microsoft.com/office/drawing/2014/main" id="{AB023348-CF3F-4416-9DDF-B6D4165E8960}"/>
              </a:ext>
            </a:extLst>
          </p:cNvPr>
          <p:cNvSpPr/>
          <p:nvPr/>
        </p:nvSpPr>
        <p:spPr>
          <a:xfrm rot="1595428">
            <a:off x="6379176" y="4144476"/>
            <a:ext cx="2455738" cy="847153"/>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Access for Principals and  School Assessment Coordinators </a:t>
            </a:r>
          </a:p>
        </p:txBody>
      </p:sp>
      <p:sp>
        <p:nvSpPr>
          <p:cNvPr id="15" name="&quot;Not Allowed&quot; Symbol 14">
            <a:extLst>
              <a:ext uri="{FF2B5EF4-FFF2-40B4-BE49-F238E27FC236}">
                <a16:creationId xmlns:a16="http://schemas.microsoft.com/office/drawing/2014/main" id="{8AF224BC-2D20-4DED-91EB-AD2556AC5288}"/>
              </a:ext>
            </a:extLst>
          </p:cNvPr>
          <p:cNvSpPr/>
          <p:nvPr/>
        </p:nvSpPr>
        <p:spPr>
          <a:xfrm>
            <a:off x="990600" y="3775211"/>
            <a:ext cx="3048000" cy="2554068"/>
          </a:xfrm>
          <a:prstGeom prst="noSmoking">
            <a:avLst>
              <a:gd name="adj" fmla="val 6185"/>
            </a:avLst>
          </a:prstGeom>
          <a:solidFill>
            <a:srgbClr val="D81A0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76284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FF88A-C928-46DC-827E-DF3F18F14DF6}"/>
              </a:ext>
            </a:extLst>
          </p:cNvPr>
          <p:cNvSpPr>
            <a:spLocks noGrp="1"/>
          </p:cNvSpPr>
          <p:nvPr>
            <p:ph type="title"/>
          </p:nvPr>
        </p:nvSpPr>
        <p:spPr/>
        <p:txBody>
          <a:bodyPr/>
          <a:lstStyle/>
          <a:p>
            <a:r>
              <a:rPr lang="en-US" dirty="0">
                <a:solidFill>
                  <a:schemeClr val="tx1"/>
                </a:solidFill>
              </a:rPr>
              <a:t>Creating a New Account – WIDA Secure Portal</a:t>
            </a:r>
          </a:p>
        </p:txBody>
      </p:sp>
      <p:sp>
        <p:nvSpPr>
          <p:cNvPr id="4" name="Slide Number Placeholder 3">
            <a:extLst>
              <a:ext uri="{FF2B5EF4-FFF2-40B4-BE49-F238E27FC236}">
                <a16:creationId xmlns:a16="http://schemas.microsoft.com/office/drawing/2014/main" id="{FEF580E6-E6C5-4A31-B4A6-10305CB44CF4}"/>
              </a:ext>
            </a:extLst>
          </p:cNvPr>
          <p:cNvSpPr>
            <a:spLocks noGrp="1"/>
          </p:cNvSpPr>
          <p:nvPr>
            <p:ph type="sldNum" sz="quarter" idx="12"/>
          </p:nvPr>
        </p:nvSpPr>
        <p:spPr>
          <a:xfrm>
            <a:off x="8305800" y="6248400"/>
            <a:ext cx="512638" cy="365125"/>
          </a:xfrm>
        </p:spPr>
        <p:txBody>
          <a:bodyPr/>
          <a:lstStyle/>
          <a:p>
            <a:pPr>
              <a:defRPr/>
            </a:pPr>
            <a:fld id="{B2602490-41B2-4B2A-81CE-4E98F588146C}" type="slidenum">
              <a:rPr lang="en-US" smtClean="0">
                <a:solidFill>
                  <a:schemeClr val="tx1"/>
                </a:solidFill>
              </a:rPr>
              <a:pPr>
                <a:defRPr/>
              </a:pPr>
              <a:t>23</a:t>
            </a:fld>
            <a:endParaRPr lang="en-US" dirty="0">
              <a:solidFill>
                <a:schemeClr val="tx1"/>
              </a:solidFill>
            </a:endParaRPr>
          </a:p>
        </p:txBody>
      </p:sp>
      <p:sp>
        <p:nvSpPr>
          <p:cNvPr id="6" name="Rectangle 5">
            <a:extLst>
              <a:ext uri="{FF2B5EF4-FFF2-40B4-BE49-F238E27FC236}">
                <a16:creationId xmlns:a16="http://schemas.microsoft.com/office/drawing/2014/main" id="{FAB6474B-9F53-4FE3-98BF-CAA2801C260F}"/>
              </a:ext>
            </a:extLst>
          </p:cNvPr>
          <p:cNvSpPr/>
          <p:nvPr/>
        </p:nvSpPr>
        <p:spPr>
          <a:xfrm>
            <a:off x="1371600" y="3339550"/>
            <a:ext cx="5059629" cy="369332"/>
          </a:xfrm>
          <a:prstGeom prst="rect">
            <a:avLst/>
          </a:prstGeom>
        </p:spPr>
        <p:txBody>
          <a:bodyPr wrap="square">
            <a:spAutoFit/>
          </a:bodyPr>
          <a:lstStyle/>
          <a:p>
            <a:r>
              <a:rPr lang="en-US" u="sng" dirty="0">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WIDA Secure Portal New Account Creation Form</a:t>
            </a:r>
            <a:endParaRPr lang="en-US" dirty="0">
              <a:latin typeface="Calibri" panose="020F0502020204030204" pitchFamily="34" charset="0"/>
              <a:ea typeface="Calibri" panose="020F0502020204030204" pitchFamily="34" charset="0"/>
            </a:endParaRPr>
          </a:p>
        </p:txBody>
      </p:sp>
      <p:pic>
        <p:nvPicPr>
          <p:cNvPr id="1028" name="Picture 4" descr="Image result for click here">
            <a:extLst>
              <a:ext uri="{FF2B5EF4-FFF2-40B4-BE49-F238E27FC236}">
                <a16:creationId xmlns:a16="http://schemas.microsoft.com/office/drawing/2014/main" id="{4CB6F41E-270F-4AD8-A906-97CB1763CB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534968"/>
            <a:ext cx="1428750" cy="8001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1A7A6C5-22F4-4D85-9F9C-6F3A06AA4E5C}"/>
              </a:ext>
            </a:extLst>
          </p:cNvPr>
          <p:cNvPicPr>
            <a:picLocks noChangeAspect="1"/>
          </p:cNvPicPr>
          <p:nvPr/>
        </p:nvPicPr>
        <p:blipFill>
          <a:blip r:embed="rId5"/>
          <a:stretch>
            <a:fillRect/>
          </a:stretch>
        </p:blipFill>
        <p:spPr>
          <a:xfrm>
            <a:off x="1955006" y="4399930"/>
            <a:ext cx="3157538" cy="1899622"/>
          </a:xfrm>
          <a:prstGeom prst="rect">
            <a:avLst/>
          </a:prstGeom>
        </p:spPr>
      </p:pic>
      <p:sp>
        <p:nvSpPr>
          <p:cNvPr id="5" name="TextBox 4">
            <a:extLst>
              <a:ext uri="{FF2B5EF4-FFF2-40B4-BE49-F238E27FC236}">
                <a16:creationId xmlns:a16="http://schemas.microsoft.com/office/drawing/2014/main" id="{26B5C51A-53F8-4054-AFA6-3F0744E8C107}"/>
              </a:ext>
            </a:extLst>
          </p:cNvPr>
          <p:cNvSpPr txBox="1"/>
          <p:nvPr/>
        </p:nvSpPr>
        <p:spPr>
          <a:xfrm>
            <a:off x="1066800" y="4107543"/>
            <a:ext cx="6553200" cy="338554"/>
          </a:xfrm>
          <a:prstGeom prst="rect">
            <a:avLst/>
          </a:prstGeom>
          <a:noFill/>
        </p:spPr>
        <p:txBody>
          <a:bodyPr wrap="square" rtlCol="0">
            <a:spAutoFit/>
          </a:bodyPr>
          <a:lstStyle/>
          <a:p>
            <a:r>
              <a:rPr lang="en-US" sz="1600" dirty="0"/>
              <a:t>Forgot your password?  Click log in, then choose “Forgot password”.</a:t>
            </a:r>
          </a:p>
        </p:txBody>
      </p:sp>
    </p:spTree>
    <p:extLst>
      <p:ext uri="{BB962C8B-B14F-4D97-AF65-F5344CB8AC3E}">
        <p14:creationId xmlns:p14="http://schemas.microsoft.com/office/powerpoint/2010/main" val="3991500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CCDA81-CC9A-8840-B0A4-6E42874D18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02673"/>
            <a:ext cx="8229600" cy="3952524"/>
          </a:xfrm>
          <a:prstGeom prst="rect">
            <a:avLst/>
          </a:prstGeom>
          <a:ln>
            <a:solidFill>
              <a:srgbClr val="262A63"/>
            </a:solidFill>
          </a:ln>
        </p:spPr>
      </p:pic>
      <p:sp>
        <p:nvSpPr>
          <p:cNvPr id="35842" name="Title 1"/>
          <p:cNvSpPr>
            <a:spLocks noGrp="1"/>
          </p:cNvSpPr>
          <p:nvPr>
            <p:ph type="title"/>
          </p:nvPr>
        </p:nvSpPr>
        <p:spPr>
          <a:xfrm>
            <a:off x="1105019" y="413229"/>
            <a:ext cx="6798734" cy="1303867"/>
          </a:xfrm>
        </p:spPr>
        <p:txBody>
          <a:bodyPr anchor="ctr">
            <a:normAutofit/>
          </a:bodyPr>
          <a:lstStyle/>
          <a:p>
            <a:r>
              <a:rPr altLang="en-US" b="1" dirty="0">
                <a:solidFill>
                  <a:schemeClr val="tx1"/>
                </a:solidFill>
                <a:latin typeface="Calibri" panose="020F0502020204030204" pitchFamily="34" charset="0"/>
                <a:cs typeface="Calibri" panose="020F0502020204030204" pitchFamily="34" charset="0"/>
              </a:rPr>
              <a:t>WIDA Website </a:t>
            </a:r>
            <a:r>
              <a:rPr lang="en-US" altLang="en-US" dirty="0">
                <a:cs typeface="Times New Roman" pitchFamily="18" charset="0"/>
                <a:hlinkClick r:id="rId4"/>
              </a:rPr>
              <a:t>https://wida.wisc.edu/</a:t>
            </a:r>
            <a:r>
              <a:rPr altLang="en-US" dirty="0">
                <a:cs typeface="Times New Roman" pitchFamily="18" charset="0"/>
              </a:rPr>
              <a:t> </a:t>
            </a:r>
          </a:p>
        </p:txBody>
      </p:sp>
      <p:sp>
        <p:nvSpPr>
          <p:cNvPr id="5" name="Rectangular Callout 4"/>
          <p:cNvSpPr/>
          <p:nvPr/>
        </p:nvSpPr>
        <p:spPr>
          <a:xfrm>
            <a:off x="1905000" y="3312002"/>
            <a:ext cx="2667000" cy="840278"/>
          </a:xfrm>
          <a:prstGeom prst="wedgeRectCallout">
            <a:avLst>
              <a:gd name="adj1" fmla="val 57587"/>
              <a:gd name="adj2" fmla="val -116854"/>
            </a:avLst>
          </a:prstGeom>
          <a:solidFill>
            <a:schemeClr val="accent1">
              <a:lumMod val="40000"/>
              <a:lumOff val="60000"/>
            </a:schemeClr>
          </a:solidFill>
          <a:ln>
            <a:solidFill>
              <a:schemeClr val="accent2">
                <a:lumMod val="20000"/>
                <a:lumOff val="80000"/>
              </a:schemeClr>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b="1" dirty="0">
                <a:solidFill>
                  <a:schemeClr val="tx1"/>
                </a:solidFill>
                <a:cs typeface="Times New Roman" panose="02020603050405020304" pitchFamily="18" charset="0"/>
              </a:rPr>
              <a:t>For more information on WIDA Assessments</a:t>
            </a:r>
            <a:endParaRPr lang="en-US" sz="1400" b="1" dirty="0">
              <a:solidFill>
                <a:schemeClr val="tx1"/>
              </a:solidFill>
              <a:cs typeface="Times New Roman" panose="02020603050405020304" pitchFamily="18" charset="0"/>
            </a:endParaRPr>
          </a:p>
        </p:txBody>
      </p:sp>
      <p:sp>
        <p:nvSpPr>
          <p:cNvPr id="3" name="Frame 2"/>
          <p:cNvSpPr/>
          <p:nvPr/>
        </p:nvSpPr>
        <p:spPr>
          <a:xfrm>
            <a:off x="4474453" y="2460485"/>
            <a:ext cx="436607" cy="293705"/>
          </a:xfrm>
          <a:prstGeom prst="frame">
            <a:avLst>
              <a:gd name="adj1" fmla="val 6409"/>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a:solidFill>
                <a:schemeClr val="tx1"/>
              </a:solidFill>
            </a:endParaRPr>
          </a:p>
        </p:txBody>
      </p:sp>
      <p:sp>
        <p:nvSpPr>
          <p:cNvPr id="11" name="Rectangular Callout 10"/>
          <p:cNvSpPr/>
          <p:nvPr/>
        </p:nvSpPr>
        <p:spPr>
          <a:xfrm>
            <a:off x="501063" y="4537025"/>
            <a:ext cx="2667000" cy="660082"/>
          </a:xfrm>
          <a:prstGeom prst="wedgeRectCallout">
            <a:avLst>
              <a:gd name="adj1" fmla="val -38592"/>
              <a:gd name="adj2" fmla="val -417253"/>
            </a:avLst>
          </a:prstGeom>
          <a:solidFill>
            <a:schemeClr val="accent1">
              <a:lumMod val="40000"/>
              <a:lumOff val="60000"/>
            </a:schemeClr>
          </a:solidFill>
          <a:ln>
            <a:solidFill>
              <a:schemeClr val="accent2">
                <a:lumMod val="20000"/>
                <a:lumOff val="80000"/>
              </a:schemeClr>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b="1" dirty="0">
                <a:solidFill>
                  <a:schemeClr val="tx1"/>
                </a:solidFill>
                <a:cs typeface="Times New Roman" panose="02020603050405020304" pitchFamily="18" charset="0"/>
              </a:rPr>
              <a:t>Resources for educators and parents</a:t>
            </a:r>
            <a:endParaRPr lang="en-US" sz="1400" b="1"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424318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DC514BD-057B-462D-8C43-B4C8CC891815}"/>
              </a:ext>
            </a:extLst>
          </p:cNvPr>
          <p:cNvPicPr>
            <a:picLocks noChangeAspect="1"/>
          </p:cNvPicPr>
          <p:nvPr/>
        </p:nvPicPr>
        <p:blipFill>
          <a:blip r:embed="rId3"/>
          <a:stretch>
            <a:fillRect/>
          </a:stretch>
        </p:blipFill>
        <p:spPr>
          <a:xfrm>
            <a:off x="516062" y="1380582"/>
            <a:ext cx="8094538" cy="4927359"/>
          </a:xfrm>
          <a:prstGeom prst="rect">
            <a:avLst/>
          </a:prstGeom>
        </p:spPr>
      </p:pic>
      <p:sp>
        <p:nvSpPr>
          <p:cNvPr id="35842" name="Title 1"/>
          <p:cNvSpPr>
            <a:spLocks noGrp="1"/>
          </p:cNvSpPr>
          <p:nvPr>
            <p:ph type="title"/>
          </p:nvPr>
        </p:nvSpPr>
        <p:spPr>
          <a:xfrm>
            <a:off x="516062" y="230904"/>
            <a:ext cx="7789737" cy="846964"/>
          </a:xfrm>
        </p:spPr>
        <p:txBody>
          <a:bodyPr anchor="ctr">
            <a:normAutofit fontScale="90000"/>
          </a:bodyPr>
          <a:lstStyle/>
          <a:p>
            <a:pPr algn="ctr"/>
            <a:r>
              <a:rPr altLang="en-US" b="1" dirty="0">
                <a:solidFill>
                  <a:schemeClr val="tx1"/>
                </a:solidFill>
                <a:latin typeface="Calibri" panose="020F0502020204030204" pitchFamily="34" charset="0"/>
                <a:cs typeface="Calibri" panose="020F0502020204030204" pitchFamily="34" charset="0"/>
              </a:rPr>
              <a:t>WIDA Website </a:t>
            </a:r>
            <a:br>
              <a:rPr lang="en-US" altLang="en-US" b="1" dirty="0">
                <a:solidFill>
                  <a:schemeClr val="tx1"/>
                </a:solidFill>
                <a:latin typeface="Calibri" panose="020F0502020204030204" pitchFamily="34" charset="0"/>
                <a:cs typeface="Calibri" panose="020F0502020204030204" pitchFamily="34" charset="0"/>
              </a:rPr>
            </a:br>
            <a:r>
              <a:rPr lang="en-US" altLang="en-US" dirty="0">
                <a:latin typeface="Calibri" panose="020F0502020204030204" pitchFamily="34" charset="0"/>
                <a:cs typeface="Calibri" panose="020F0502020204030204" pitchFamily="34" charset="0"/>
                <a:hlinkClick r:id="rId4"/>
              </a:rPr>
              <a:t>https://wida.wisc.edu/login</a:t>
            </a:r>
            <a:r>
              <a:rPr lang="en-US" altLang="en-US" dirty="0">
                <a:latin typeface="Calibri" panose="020F0502020204030204" pitchFamily="34" charset="0"/>
                <a:cs typeface="Calibri" panose="020F0502020204030204" pitchFamily="34" charset="0"/>
              </a:rPr>
              <a:t>  </a:t>
            </a:r>
            <a:endParaRPr altLang="en-US" dirty="0">
              <a:latin typeface="Calibri" panose="020F0502020204030204" pitchFamily="34" charset="0"/>
              <a:cs typeface="Calibri" panose="020F0502020204030204" pitchFamily="34" charset="0"/>
            </a:endParaRPr>
          </a:p>
        </p:txBody>
      </p:sp>
      <p:sp>
        <p:nvSpPr>
          <p:cNvPr id="5" name="Rectangular Callout 4"/>
          <p:cNvSpPr/>
          <p:nvPr/>
        </p:nvSpPr>
        <p:spPr>
          <a:xfrm>
            <a:off x="5943600" y="5672941"/>
            <a:ext cx="2667000" cy="635000"/>
          </a:xfrm>
          <a:prstGeom prst="wedgeRectCallout">
            <a:avLst>
              <a:gd name="adj1" fmla="val -2826"/>
              <a:gd name="adj2" fmla="val -182342"/>
            </a:avLst>
          </a:prstGeom>
          <a:solidFill>
            <a:schemeClr val="accent1">
              <a:lumMod val="20000"/>
              <a:lumOff val="8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b="1" dirty="0">
                <a:solidFill>
                  <a:schemeClr val="tx1"/>
                </a:solidFill>
                <a:latin typeface="Times New Roman" panose="02020603050405020304" pitchFamily="18" charset="0"/>
                <a:cs typeface="Times New Roman" panose="02020603050405020304" pitchFamily="18" charset="0"/>
              </a:rPr>
              <a:t>For more information on WIDA Assessments</a:t>
            </a:r>
            <a:endParaRPr lang="en-US" sz="1400" b="1" dirty="0">
              <a:solidFill>
                <a:schemeClr val="tx1"/>
              </a:solidFill>
              <a:latin typeface="Times New Roman" panose="02020603050405020304" pitchFamily="18" charset="0"/>
              <a:cs typeface="Times New Roman" panose="02020603050405020304" pitchFamily="18" charset="0"/>
            </a:endParaRPr>
          </a:p>
        </p:txBody>
      </p:sp>
      <p:sp>
        <p:nvSpPr>
          <p:cNvPr id="3" name="Frame 2"/>
          <p:cNvSpPr/>
          <p:nvPr/>
        </p:nvSpPr>
        <p:spPr>
          <a:xfrm>
            <a:off x="5410200" y="3886201"/>
            <a:ext cx="2222500" cy="1676400"/>
          </a:xfrm>
          <a:prstGeom prst="frame">
            <a:avLst>
              <a:gd name="adj1" fmla="val 6409"/>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a:solidFill>
                <a:schemeClr val="tx1"/>
              </a:solidFill>
            </a:endParaRPr>
          </a:p>
        </p:txBody>
      </p:sp>
      <p:sp>
        <p:nvSpPr>
          <p:cNvPr id="6" name="Rectangular Callout 5"/>
          <p:cNvSpPr/>
          <p:nvPr/>
        </p:nvSpPr>
        <p:spPr>
          <a:xfrm>
            <a:off x="5943600" y="2754159"/>
            <a:ext cx="1689100" cy="907943"/>
          </a:xfrm>
          <a:prstGeom prst="wedgeRectCallout">
            <a:avLst>
              <a:gd name="adj1" fmla="val 25790"/>
              <a:gd name="adj2" fmla="val -149119"/>
            </a:avLst>
          </a:prstGeom>
          <a:solidFill>
            <a:schemeClr val="accent1">
              <a:lumMod val="20000"/>
              <a:lumOff val="8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b="1" dirty="0">
                <a:solidFill>
                  <a:schemeClr val="tx1"/>
                </a:solidFill>
                <a:latin typeface="Times New Roman" panose="02020603050405020304" pitchFamily="18" charset="0"/>
                <a:cs typeface="Times New Roman" panose="02020603050405020304" pitchFamily="18" charset="0"/>
              </a:rPr>
              <a:t>Login to WIDA Secure Portal</a:t>
            </a:r>
            <a:endParaRPr lang="en-US" sz="1400" b="1" dirty="0">
              <a:solidFill>
                <a:schemeClr val="tx1"/>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E4191AC5-B265-4E21-9398-CE1E89E0AB68}"/>
              </a:ext>
            </a:extLst>
          </p:cNvPr>
          <p:cNvSpPr/>
          <p:nvPr/>
        </p:nvSpPr>
        <p:spPr>
          <a:xfrm>
            <a:off x="1143000" y="5334000"/>
            <a:ext cx="4343400" cy="3389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5280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6C124A-5B60-4C86-9462-CC1288BE20A5}"/>
              </a:ext>
            </a:extLst>
          </p:cNvPr>
          <p:cNvSpPr>
            <a:spLocks noGrp="1"/>
          </p:cNvSpPr>
          <p:nvPr>
            <p:ph type="sldNum" sz="quarter" idx="12"/>
          </p:nvPr>
        </p:nvSpPr>
        <p:spPr/>
        <p:txBody>
          <a:bodyPr/>
          <a:lstStyle/>
          <a:p>
            <a:pPr>
              <a:defRPr/>
            </a:pPr>
            <a:fld id="{5257CC6E-9804-461C-8190-BEF0BEA28044}" type="slidenum">
              <a:rPr lang="en-US" smtClean="0">
                <a:solidFill>
                  <a:prstClr val="black">
                    <a:lumMod val="50000"/>
                    <a:lumOff val="50000"/>
                  </a:prstClr>
                </a:solidFill>
              </a:rPr>
              <a:pPr>
                <a:defRPr/>
              </a:pPr>
              <a:t>26</a:t>
            </a:fld>
            <a:endParaRPr lang="en-US" dirty="0">
              <a:solidFill>
                <a:prstClr val="black">
                  <a:lumMod val="50000"/>
                  <a:lumOff val="50000"/>
                </a:prstClr>
              </a:solidFill>
            </a:endParaRPr>
          </a:p>
        </p:txBody>
      </p:sp>
      <p:pic>
        <p:nvPicPr>
          <p:cNvPr id="3" name="Picture 2">
            <a:extLst>
              <a:ext uri="{FF2B5EF4-FFF2-40B4-BE49-F238E27FC236}">
                <a16:creationId xmlns:a16="http://schemas.microsoft.com/office/drawing/2014/main" id="{C598CD86-23B4-4C44-8D37-F1351617FB40}"/>
              </a:ext>
            </a:extLst>
          </p:cNvPr>
          <p:cNvPicPr>
            <a:picLocks noChangeAspect="1"/>
          </p:cNvPicPr>
          <p:nvPr/>
        </p:nvPicPr>
        <p:blipFill>
          <a:blip r:embed="rId3"/>
          <a:stretch>
            <a:fillRect/>
          </a:stretch>
        </p:blipFill>
        <p:spPr>
          <a:xfrm>
            <a:off x="152400" y="1527880"/>
            <a:ext cx="8784336" cy="4034719"/>
          </a:xfrm>
          <a:prstGeom prst="rect">
            <a:avLst/>
          </a:prstGeom>
        </p:spPr>
      </p:pic>
      <p:sp>
        <p:nvSpPr>
          <p:cNvPr id="5" name="Rectangular Callout 5">
            <a:extLst>
              <a:ext uri="{FF2B5EF4-FFF2-40B4-BE49-F238E27FC236}">
                <a16:creationId xmlns:a16="http://schemas.microsoft.com/office/drawing/2014/main" id="{C51D89E5-2C82-4404-AD5D-B6E324AA0276}"/>
              </a:ext>
            </a:extLst>
          </p:cNvPr>
          <p:cNvSpPr/>
          <p:nvPr/>
        </p:nvSpPr>
        <p:spPr>
          <a:xfrm>
            <a:off x="7315200" y="5330120"/>
            <a:ext cx="1391171" cy="1124745"/>
          </a:xfrm>
          <a:prstGeom prst="wedgeRectCallout">
            <a:avLst>
              <a:gd name="adj1" fmla="val -125389"/>
              <a:gd name="adj2" fmla="val -107232"/>
            </a:avLst>
          </a:prstGeom>
          <a:solidFill>
            <a:schemeClr val="accent1">
              <a:lumMod val="60000"/>
              <a:lumOff val="40000"/>
            </a:schemeClr>
          </a:solidFill>
          <a:ln>
            <a:solidFill>
              <a:schemeClr val="accent2">
                <a:lumMod val="20000"/>
                <a:lumOff val="80000"/>
              </a:schemeClr>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b="1" dirty="0">
                <a:solidFill>
                  <a:schemeClr val="tx1"/>
                </a:solidFill>
                <a:cs typeface="Times New Roman" panose="02020603050405020304" pitchFamily="18" charset="0"/>
              </a:rPr>
              <a:t>Log In to WIDA Secure Portal</a:t>
            </a:r>
            <a:endParaRPr lang="en-US" sz="1400" b="1" dirty="0">
              <a:solidFill>
                <a:schemeClr val="tx1"/>
              </a:solidFill>
              <a:cs typeface="Times New Roman" panose="02020603050405020304" pitchFamily="18" charset="0"/>
            </a:endParaRPr>
          </a:p>
        </p:txBody>
      </p:sp>
      <p:sp>
        <p:nvSpPr>
          <p:cNvPr id="6" name="Title 1">
            <a:extLst>
              <a:ext uri="{FF2B5EF4-FFF2-40B4-BE49-F238E27FC236}">
                <a16:creationId xmlns:a16="http://schemas.microsoft.com/office/drawing/2014/main" id="{EEE768A4-7B53-4438-9113-C0EE28AD36F1}"/>
              </a:ext>
            </a:extLst>
          </p:cNvPr>
          <p:cNvSpPr txBox="1">
            <a:spLocks/>
          </p:cNvSpPr>
          <p:nvPr/>
        </p:nvSpPr>
        <p:spPr>
          <a:xfrm>
            <a:off x="914400" y="152400"/>
            <a:ext cx="6798734" cy="1303867"/>
          </a:xfrm>
          <a:prstGeom prst="rect">
            <a:avLst/>
          </a:prstGeom>
        </p:spPr>
        <p:txBody>
          <a:bodyPr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altLang="en-US" b="1" dirty="0">
                <a:solidFill>
                  <a:schemeClr val="tx1"/>
                </a:solidFill>
                <a:latin typeface="Calibri" panose="020F0502020204030204" pitchFamily="34" charset="0"/>
                <a:cs typeface="Calibri" panose="020F0502020204030204" pitchFamily="34" charset="0"/>
              </a:rPr>
              <a:t>WIDA Website </a:t>
            </a:r>
            <a:r>
              <a:rPr lang="pl-PL" altLang="en-US" dirty="0">
                <a:cs typeface="Times New Roman" pitchFamily="18" charset="0"/>
                <a:hlinkClick r:id="rId4"/>
              </a:rPr>
              <a:t>https://wida.wisc.edu/</a:t>
            </a:r>
            <a:r>
              <a:rPr lang="pl-PL" altLang="en-US" dirty="0">
                <a:cs typeface="Times New Roman" pitchFamily="18" charset="0"/>
              </a:rPr>
              <a:t> </a:t>
            </a:r>
          </a:p>
        </p:txBody>
      </p:sp>
    </p:spTree>
    <p:extLst>
      <p:ext uri="{BB962C8B-B14F-4D97-AF65-F5344CB8AC3E}">
        <p14:creationId xmlns:p14="http://schemas.microsoft.com/office/powerpoint/2010/main" val="257067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40DCF1-DBD0-418A-9A1E-D082AEF33E77}"/>
              </a:ext>
            </a:extLst>
          </p:cNvPr>
          <p:cNvPicPr>
            <a:picLocks noChangeAspect="1"/>
          </p:cNvPicPr>
          <p:nvPr/>
        </p:nvPicPr>
        <p:blipFill>
          <a:blip r:embed="rId3"/>
          <a:stretch>
            <a:fillRect/>
          </a:stretch>
        </p:blipFill>
        <p:spPr>
          <a:xfrm>
            <a:off x="277048" y="700961"/>
            <a:ext cx="8559800" cy="5767891"/>
          </a:xfrm>
          <a:prstGeom prst="rect">
            <a:avLst/>
          </a:prstGeom>
        </p:spPr>
      </p:pic>
      <p:sp>
        <p:nvSpPr>
          <p:cNvPr id="2" name="Title 1"/>
          <p:cNvSpPr>
            <a:spLocks noGrp="1"/>
          </p:cNvSpPr>
          <p:nvPr>
            <p:ph type="title"/>
          </p:nvPr>
        </p:nvSpPr>
        <p:spPr>
          <a:xfrm>
            <a:off x="457201" y="343431"/>
            <a:ext cx="7886700" cy="328612"/>
          </a:xfrm>
        </p:spPr>
        <p:txBody>
          <a:bodyPr>
            <a:normAutofit fontScale="90000"/>
          </a:bodyPr>
          <a:lstStyle/>
          <a:p>
            <a:r>
              <a:rPr lang="en-US" dirty="0">
                <a:solidFill>
                  <a:schemeClr val="tx1"/>
                </a:solidFill>
                <a:latin typeface="Calibri" panose="020F0502020204030204" pitchFamily="34" charset="0"/>
                <a:cs typeface="Calibri" panose="020F0502020204030204" pitchFamily="34" charset="0"/>
              </a:rPr>
              <a:t>WIDA Secure Portal</a:t>
            </a:r>
          </a:p>
        </p:txBody>
      </p:sp>
      <p:sp>
        <p:nvSpPr>
          <p:cNvPr id="8" name="&quot;No&quot; Symbol 7"/>
          <p:cNvSpPr/>
          <p:nvPr/>
        </p:nvSpPr>
        <p:spPr>
          <a:xfrm>
            <a:off x="4724400" y="2691259"/>
            <a:ext cx="914400" cy="850900"/>
          </a:xfrm>
          <a:prstGeom prst="noSmoking">
            <a:avLst>
              <a:gd name="adj" fmla="val 9769"/>
            </a:avLst>
          </a:prstGeom>
          <a:solidFill>
            <a:srgbClr val="C000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15" name="Frame 14"/>
          <p:cNvSpPr/>
          <p:nvPr/>
        </p:nvSpPr>
        <p:spPr>
          <a:xfrm>
            <a:off x="616776" y="2581603"/>
            <a:ext cx="3940175" cy="1003300"/>
          </a:xfrm>
          <a:prstGeom prst="frame">
            <a:avLst>
              <a:gd name="adj1" fmla="val 6409"/>
            </a:avLst>
          </a:prstGeom>
          <a:solidFill>
            <a:srgbClr val="FFC0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17" name="Frame 16"/>
          <p:cNvSpPr/>
          <p:nvPr/>
        </p:nvSpPr>
        <p:spPr>
          <a:xfrm>
            <a:off x="644524" y="1300983"/>
            <a:ext cx="2714624" cy="1019175"/>
          </a:xfrm>
          <a:prstGeom prst="frame">
            <a:avLst>
              <a:gd name="adj1" fmla="val 6409"/>
            </a:avLst>
          </a:prstGeom>
          <a:solidFill>
            <a:srgbClr val="FFC0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19" name="Frame 18"/>
          <p:cNvSpPr/>
          <p:nvPr/>
        </p:nvSpPr>
        <p:spPr>
          <a:xfrm>
            <a:off x="5974526" y="636594"/>
            <a:ext cx="2736851" cy="5877977"/>
          </a:xfrm>
          <a:prstGeom prst="frame">
            <a:avLst>
              <a:gd name="adj1" fmla="val 6409"/>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9" name="Right Arrow 8"/>
          <p:cNvSpPr/>
          <p:nvPr/>
        </p:nvSpPr>
        <p:spPr>
          <a:xfrm rot="10800000">
            <a:off x="7871011" y="4948927"/>
            <a:ext cx="656216" cy="265711"/>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a:off x="7871011" y="4481300"/>
            <a:ext cx="656216" cy="265711"/>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10800000">
            <a:off x="7847817" y="3429003"/>
            <a:ext cx="656216" cy="265711"/>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ame 10">
            <a:extLst>
              <a:ext uri="{FF2B5EF4-FFF2-40B4-BE49-F238E27FC236}">
                <a16:creationId xmlns:a16="http://schemas.microsoft.com/office/drawing/2014/main" id="{775DD1DE-B9BB-41D8-9258-5472F618767D}"/>
              </a:ext>
            </a:extLst>
          </p:cNvPr>
          <p:cNvSpPr/>
          <p:nvPr/>
        </p:nvSpPr>
        <p:spPr>
          <a:xfrm>
            <a:off x="628063" y="5094625"/>
            <a:ext cx="1734138" cy="1003300"/>
          </a:xfrm>
          <a:prstGeom prst="frame">
            <a:avLst>
              <a:gd name="adj1" fmla="val 6409"/>
            </a:avLst>
          </a:prstGeom>
          <a:solidFill>
            <a:srgbClr val="FFC000"/>
          </a:solidFill>
          <a:ln>
            <a:solidFill>
              <a:srgbClr val="FFFF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1111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7" grpId="0" animBg="1"/>
      <p:bldP spid="17" grpId="1" animBg="1"/>
      <p:bldP spid="19" grpId="0" animBg="1"/>
      <p:bldP spid="9" grpId="0" animBg="1"/>
      <p:bldP spid="21" grpId="0" animBg="1"/>
      <p:bldP spid="22" grpId="0" animBg="1"/>
      <p:bldP spid="11" grpId="0" animBg="1"/>
      <p:bldP spid="1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10393" y="681644"/>
            <a:ext cx="8464491" cy="1009045"/>
          </a:xfrm>
        </p:spPr>
        <p:txBody>
          <a:bodyPr anchor="t"/>
          <a:lstStyle/>
          <a:p>
            <a:r>
              <a:rPr altLang="en-US" b="1" dirty="0">
                <a:solidFill>
                  <a:schemeClr val="tx1"/>
                </a:solidFill>
                <a:latin typeface="Calibri" panose="020F0502020204030204" pitchFamily="34" charset="0"/>
                <a:cs typeface="Calibri" panose="020F0502020204030204" pitchFamily="34" charset="0"/>
              </a:rPr>
              <a:t>Returning Test Administrators</a:t>
            </a:r>
          </a:p>
        </p:txBody>
      </p:sp>
      <p:sp>
        <p:nvSpPr>
          <p:cNvPr id="47107" name="Content Placeholder 2"/>
          <p:cNvSpPr>
            <a:spLocks noGrp="1"/>
          </p:cNvSpPr>
          <p:nvPr>
            <p:ph idx="1"/>
          </p:nvPr>
        </p:nvSpPr>
        <p:spPr>
          <a:xfrm>
            <a:off x="2207388" y="1640517"/>
            <a:ext cx="6479412" cy="1393170"/>
          </a:xfrm>
          <a:solidFill>
            <a:schemeClr val="bg1"/>
          </a:solidFill>
        </p:spPr>
        <p:txBody>
          <a:bodyPr>
            <a:normAutofit fontScale="92500"/>
          </a:bodyPr>
          <a:lstStyle/>
          <a:p>
            <a:pPr marL="0" lvl="1" indent="0" algn="ctr">
              <a:lnSpc>
                <a:spcPct val="100000"/>
              </a:lnSpc>
              <a:spcBef>
                <a:spcPts val="1000"/>
              </a:spcBef>
              <a:buClr>
                <a:srgbClr val="262A63"/>
              </a:buClr>
              <a:buNone/>
            </a:pPr>
            <a:r>
              <a:rPr lang="en-US" sz="2400" dirty="0">
                <a:latin typeface="Calibri" panose="020F0502020204030204" pitchFamily="34" charset="0"/>
                <a:cs typeface="Calibri" panose="020F0502020204030204" pitchFamily="34" charset="0"/>
              </a:rPr>
              <a:t>Test Administrators with training certificates awarded </a:t>
            </a:r>
            <a:r>
              <a:rPr lang="en-US" sz="2400" dirty="0">
                <a:solidFill>
                  <a:srgbClr val="FF0000"/>
                </a:solidFill>
                <a:latin typeface="Calibri" panose="020F0502020204030204" pitchFamily="34" charset="0"/>
                <a:cs typeface="Calibri" panose="020F0502020204030204" pitchFamily="34" charset="0"/>
              </a:rPr>
              <a:t>prior to July 2018</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must</a:t>
            </a:r>
            <a:r>
              <a:rPr lang="en-US" sz="2400" dirty="0">
                <a:latin typeface="Calibri" panose="020F0502020204030204" pitchFamily="34" charset="0"/>
                <a:cs typeface="Calibri" panose="020F0502020204030204" pitchFamily="34" charset="0"/>
              </a:rPr>
              <a:t> recertify to administer the test during the Spring 2020 administration. </a:t>
            </a:r>
          </a:p>
        </p:txBody>
      </p:sp>
      <p:sp>
        <p:nvSpPr>
          <p:cNvPr id="5" name="Explosion 2 4">
            <a:extLst>
              <a:ext uri="{FF2B5EF4-FFF2-40B4-BE49-F238E27FC236}">
                <a16:creationId xmlns:a16="http://schemas.microsoft.com/office/drawing/2014/main" id="{FBFB1CDF-6DAA-EC49-B5DE-E45B05F2AD5C}"/>
              </a:ext>
            </a:extLst>
          </p:cNvPr>
          <p:cNvSpPr/>
          <p:nvPr/>
        </p:nvSpPr>
        <p:spPr>
          <a:xfrm>
            <a:off x="457200" y="1654029"/>
            <a:ext cx="1978788" cy="1379658"/>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effectLst>
                  <a:outerShdw blurRad="38100" dist="38100" dir="2700000" algn="tl">
                    <a:srgbClr val="000000">
                      <a:alpha val="43137"/>
                    </a:srgbClr>
                  </a:outerShdw>
                </a:effectLst>
              </a:rPr>
              <a:t>REMINDER</a:t>
            </a:r>
          </a:p>
        </p:txBody>
      </p:sp>
      <p:sp>
        <p:nvSpPr>
          <p:cNvPr id="2" name="TextBox 1">
            <a:extLst>
              <a:ext uri="{FF2B5EF4-FFF2-40B4-BE49-F238E27FC236}">
                <a16:creationId xmlns:a16="http://schemas.microsoft.com/office/drawing/2014/main" id="{FFE4E364-B3AA-8A4E-838A-BD37B5ECDAC8}"/>
              </a:ext>
            </a:extLst>
          </p:cNvPr>
          <p:cNvSpPr txBox="1"/>
          <p:nvPr/>
        </p:nvSpPr>
        <p:spPr>
          <a:xfrm rot="10800000" flipV="1">
            <a:off x="864214" y="3591322"/>
            <a:ext cx="7974986" cy="2400657"/>
          </a:xfrm>
          <a:prstGeom prst="rect">
            <a:avLst/>
          </a:prstGeom>
          <a:noFill/>
        </p:spPr>
        <p:txBody>
          <a:bodyPr wrap="square" rtlCol="0">
            <a:spAutoFit/>
          </a:bodyPr>
          <a:lstStyle/>
          <a:p>
            <a:pPr marL="0" lvl="1" indent="0" algn="ctr">
              <a:lnSpc>
                <a:spcPct val="100000"/>
              </a:lnSpc>
              <a:spcBef>
                <a:spcPts val="1000"/>
              </a:spcBef>
              <a:buClr>
                <a:srgbClr val="262A63"/>
              </a:buClr>
              <a:buNone/>
            </a:pPr>
            <a:r>
              <a:rPr lang="en-US" sz="2200" dirty="0">
                <a:latin typeface="Calibri" panose="020F0502020204030204" pitchFamily="34" charset="0"/>
                <a:cs typeface="Calibri" panose="020F0502020204030204" pitchFamily="34" charset="0"/>
              </a:rPr>
              <a:t>If the Test Administrator passed the quizzes </a:t>
            </a:r>
            <a:r>
              <a:rPr lang="en-US" sz="2200" dirty="0">
                <a:solidFill>
                  <a:srgbClr val="FF0000"/>
                </a:solidFill>
                <a:latin typeface="Calibri" panose="020F0502020204030204" pitchFamily="34" charset="0"/>
                <a:cs typeface="Calibri" panose="020F0502020204030204" pitchFamily="34" charset="0"/>
              </a:rPr>
              <a:t>after July 2018</a:t>
            </a:r>
            <a:r>
              <a:rPr lang="en-US" sz="2200" dirty="0">
                <a:latin typeface="Calibri" panose="020F0502020204030204" pitchFamily="34" charset="0"/>
                <a:cs typeface="Calibri" panose="020F0502020204030204" pitchFamily="34" charset="0"/>
              </a:rPr>
              <a:t>, they should recertify by reviewing the training content for </a:t>
            </a:r>
            <a:r>
              <a:rPr lang="en-US" altLang="en-US" sz="2200" dirty="0">
                <a:latin typeface="Calibri" panose="020F0502020204030204" pitchFamily="34" charset="0"/>
                <a:cs typeface="Calibri" panose="020F0502020204030204" pitchFamily="34" charset="0"/>
              </a:rPr>
              <a:t>the Kindergarten ACCESS for ELLs, Grades 1-5 Speaking, Grades 6 – 12 Speaking, and Paper Administration Grades 1–12  for the            Spring 2020 administration. </a:t>
            </a:r>
          </a:p>
          <a:p>
            <a:pPr algn="ctr">
              <a:lnSpc>
                <a:spcPct val="100000"/>
              </a:lnSpc>
            </a:pPr>
            <a:endParaRPr lang="en-US" altLang="en-US" sz="2200" dirty="0">
              <a:latin typeface="Calibri" panose="020F0502020204030204" pitchFamily="34" charset="0"/>
              <a:cs typeface="Calibri" panose="020F0502020204030204" pitchFamily="34" charset="0"/>
            </a:endParaRPr>
          </a:p>
          <a:p>
            <a:pPr algn="ctr"/>
            <a:endParaRPr lang="en-US" dirty="0"/>
          </a:p>
        </p:txBody>
      </p:sp>
      <p:sp>
        <p:nvSpPr>
          <p:cNvPr id="3" name="TextBox 2">
            <a:extLst>
              <a:ext uri="{FF2B5EF4-FFF2-40B4-BE49-F238E27FC236}">
                <a16:creationId xmlns:a16="http://schemas.microsoft.com/office/drawing/2014/main" id="{21749F04-9887-4463-937C-8A7944386378}"/>
              </a:ext>
            </a:extLst>
          </p:cNvPr>
          <p:cNvSpPr txBox="1"/>
          <p:nvPr/>
        </p:nvSpPr>
        <p:spPr>
          <a:xfrm>
            <a:off x="533400" y="5715000"/>
            <a:ext cx="8153400" cy="646331"/>
          </a:xfrm>
          <a:prstGeom prst="rect">
            <a:avLst/>
          </a:prstGeom>
          <a:noFill/>
        </p:spPr>
        <p:txBody>
          <a:bodyPr wrap="square" rtlCol="0">
            <a:spAutoFit/>
          </a:bodyPr>
          <a:lstStyle/>
          <a:p>
            <a:r>
              <a:rPr lang="en-US" b="1" dirty="0"/>
              <a:t>School Assessment Coordinators must have Paper Administration 1-12 on their certificate </a:t>
            </a:r>
          </a:p>
        </p:txBody>
      </p:sp>
    </p:spTree>
    <p:extLst>
      <p:ext uri="{BB962C8B-B14F-4D97-AF65-F5344CB8AC3E}">
        <p14:creationId xmlns:p14="http://schemas.microsoft.com/office/powerpoint/2010/main" val="2906988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60474"/>
            <a:ext cx="6347713" cy="1320800"/>
          </a:xfrm>
        </p:spPr>
        <p:txBody>
          <a:bodyPr/>
          <a:lstStyle/>
          <a:p>
            <a:r>
              <a:rPr lang="en-US" b="1" dirty="0">
                <a:solidFill>
                  <a:schemeClr val="tx1"/>
                </a:solidFill>
                <a:latin typeface="Calibri" panose="020F0502020204030204" pitchFamily="34" charset="0"/>
                <a:cs typeface="Calibri" panose="020F0502020204030204" pitchFamily="34" charset="0"/>
              </a:rPr>
              <a:t>Certification Quizzes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72286204"/>
              </p:ext>
            </p:extLst>
          </p:nvPr>
        </p:nvGraphicFramePr>
        <p:xfrm>
          <a:off x="340518" y="720874"/>
          <a:ext cx="8462964" cy="5674360"/>
        </p:xfrm>
        <a:graphic>
          <a:graphicData uri="http://schemas.openxmlformats.org/drawingml/2006/table">
            <a:tbl>
              <a:tblPr firstRow="1" bandRow="1">
                <a:tableStyleId>{5C22544A-7EE6-4342-B048-85BDC9FD1C3A}</a:tableStyleId>
              </a:tblPr>
              <a:tblGrid>
                <a:gridCol w="4231482">
                  <a:extLst>
                    <a:ext uri="{9D8B030D-6E8A-4147-A177-3AD203B41FA5}">
                      <a16:colId xmlns:a16="http://schemas.microsoft.com/office/drawing/2014/main" val="4151478552"/>
                    </a:ext>
                  </a:extLst>
                </a:gridCol>
                <a:gridCol w="4231482">
                  <a:extLst>
                    <a:ext uri="{9D8B030D-6E8A-4147-A177-3AD203B41FA5}">
                      <a16:colId xmlns:a16="http://schemas.microsoft.com/office/drawing/2014/main" val="2393067842"/>
                    </a:ext>
                  </a:extLst>
                </a:gridCol>
              </a:tblGrid>
              <a:tr h="370840">
                <a:tc>
                  <a:txBody>
                    <a:bodyPr/>
                    <a:lstStyle/>
                    <a:p>
                      <a:r>
                        <a:rPr lang="en-US" dirty="0"/>
                        <a:t>If</a:t>
                      </a:r>
                      <a:r>
                        <a:rPr lang="en-US" baseline="0" dirty="0"/>
                        <a:t> you are administering…</a:t>
                      </a:r>
                      <a:endParaRPr lang="en-US" dirty="0"/>
                    </a:p>
                  </a:txBody>
                  <a:tcPr/>
                </a:tc>
                <a:tc>
                  <a:txBody>
                    <a:bodyPr/>
                    <a:lstStyle/>
                    <a:p>
                      <a:r>
                        <a:rPr lang="en-US" dirty="0"/>
                        <a:t>Then you must take…</a:t>
                      </a:r>
                    </a:p>
                  </a:txBody>
                  <a:tcPr/>
                </a:tc>
                <a:extLst>
                  <a:ext uri="{0D108BD9-81ED-4DB2-BD59-A6C34878D82A}">
                    <a16:rowId xmlns:a16="http://schemas.microsoft.com/office/drawing/2014/main" val="1817418829"/>
                  </a:ext>
                </a:extLst>
              </a:tr>
              <a:tr h="370840">
                <a:tc>
                  <a:txBody>
                    <a:bodyPr/>
                    <a:lstStyle/>
                    <a:p>
                      <a:pPr algn="ctr"/>
                      <a:r>
                        <a:rPr lang="en-US" dirty="0"/>
                        <a:t>ACCESS for ELLs Paper: Listening, Reading, and Writing</a:t>
                      </a:r>
                    </a:p>
                  </a:txBody>
                  <a:tcPr anchor="ctr"/>
                </a:tc>
                <a:tc>
                  <a:txBody>
                    <a:bodyPr/>
                    <a:lstStyle/>
                    <a:p>
                      <a:pPr algn="ctr"/>
                      <a:r>
                        <a:rPr lang="en-US" dirty="0"/>
                        <a:t>Paper General Administration</a:t>
                      </a:r>
                      <a:r>
                        <a:rPr lang="en-US" baseline="0" dirty="0"/>
                        <a:t> Quiz</a:t>
                      </a:r>
                    </a:p>
                    <a:p>
                      <a:pPr algn="ctr"/>
                      <a:endParaRPr lang="en-US" baseline="0" dirty="0"/>
                    </a:p>
                    <a:p>
                      <a:pPr algn="ctr"/>
                      <a:endParaRPr lang="en-US" baseline="0" dirty="0"/>
                    </a:p>
                    <a:p>
                      <a:pPr algn="ctr"/>
                      <a:endParaRPr lang="en-US" dirty="0"/>
                    </a:p>
                    <a:p>
                      <a:pPr algn="ctr"/>
                      <a:endParaRPr lang="en-US" dirty="0"/>
                    </a:p>
                  </a:txBody>
                  <a:tcPr/>
                </a:tc>
                <a:extLst>
                  <a:ext uri="{0D108BD9-81ED-4DB2-BD59-A6C34878D82A}">
                    <a16:rowId xmlns:a16="http://schemas.microsoft.com/office/drawing/2014/main" val="765474626"/>
                  </a:ext>
                </a:extLst>
              </a:tr>
              <a:tr h="370840">
                <a:tc>
                  <a:txBody>
                    <a:bodyPr/>
                    <a:lstStyle/>
                    <a:p>
                      <a:pPr algn="ctr"/>
                      <a:r>
                        <a:rPr lang="en-US" dirty="0"/>
                        <a:t>ACCESS for ELLs</a:t>
                      </a:r>
                      <a:r>
                        <a:rPr lang="en-US" baseline="0" dirty="0"/>
                        <a:t> Paper: Speaking</a:t>
                      </a:r>
                      <a:endParaRPr lang="en-US" dirty="0"/>
                    </a:p>
                  </a:txBody>
                  <a:tcPr anchor="ctr"/>
                </a:tc>
                <a:tc>
                  <a:txBody>
                    <a:bodyPr/>
                    <a:lstStyle/>
                    <a:p>
                      <a:pPr algn="ctr"/>
                      <a:r>
                        <a:rPr lang="en-US" dirty="0"/>
                        <a:t>Paper Speaking Quiz for applicable grade cluster(s)</a:t>
                      </a:r>
                    </a:p>
                    <a:p>
                      <a:pPr algn="ctr"/>
                      <a:endParaRPr lang="en-US" dirty="0"/>
                    </a:p>
                    <a:p>
                      <a:pPr algn="ctr"/>
                      <a:endParaRPr lang="en-US" dirty="0"/>
                    </a:p>
                    <a:p>
                      <a:pPr algn="ctr"/>
                      <a:endParaRPr lang="en-US" dirty="0"/>
                    </a:p>
                  </a:txBody>
                  <a:tcPr/>
                </a:tc>
                <a:extLst>
                  <a:ext uri="{0D108BD9-81ED-4DB2-BD59-A6C34878D82A}">
                    <a16:rowId xmlns:a16="http://schemas.microsoft.com/office/drawing/2014/main" val="416948775"/>
                  </a:ext>
                </a:extLst>
              </a:tr>
              <a:tr h="370840">
                <a:tc>
                  <a:txBody>
                    <a:bodyPr/>
                    <a:lstStyle/>
                    <a:p>
                      <a:pPr algn="ctr"/>
                      <a:r>
                        <a:rPr lang="en-US" dirty="0"/>
                        <a:t>Kindergarten ACCESS for ELLs</a:t>
                      </a:r>
                    </a:p>
                  </a:txBody>
                  <a:tcPr anchor="ctr"/>
                </a:tc>
                <a:tc>
                  <a:txBody>
                    <a:bodyPr/>
                    <a:lstStyle/>
                    <a:p>
                      <a:pPr algn="ctr"/>
                      <a:r>
                        <a:rPr lang="en-US" dirty="0"/>
                        <a:t>Kindergarten </a:t>
                      </a:r>
                      <a:r>
                        <a:rPr lang="en-US" baseline="0" dirty="0"/>
                        <a:t>Administration Quiz</a:t>
                      </a:r>
                    </a:p>
                    <a:p>
                      <a:pPr algn="ctr"/>
                      <a:endParaRPr lang="en-US" baseline="0" dirty="0"/>
                    </a:p>
                    <a:p>
                      <a:endParaRPr lang="en-US" baseline="0" dirty="0"/>
                    </a:p>
                    <a:p>
                      <a:endParaRPr lang="en-US" baseline="0" dirty="0"/>
                    </a:p>
                  </a:txBody>
                  <a:tcPr/>
                </a:tc>
                <a:extLst>
                  <a:ext uri="{0D108BD9-81ED-4DB2-BD59-A6C34878D82A}">
                    <a16:rowId xmlns:a16="http://schemas.microsoft.com/office/drawing/2014/main" val="1010670932"/>
                  </a:ext>
                </a:extLst>
              </a:tr>
              <a:tr h="370840">
                <a:tc>
                  <a:txBody>
                    <a:bodyPr/>
                    <a:lstStyle/>
                    <a:p>
                      <a:pPr algn="ctr"/>
                      <a:r>
                        <a:rPr lang="en-US" dirty="0"/>
                        <a:t>Alternate ACCESS for ELLs</a:t>
                      </a:r>
                    </a:p>
                  </a:txBody>
                  <a:tcPr anchor="ctr"/>
                </a:tc>
                <a:tc>
                  <a:txBody>
                    <a:bodyPr/>
                    <a:lstStyle/>
                    <a:p>
                      <a:pPr algn="ctr"/>
                      <a:r>
                        <a:rPr lang="en-US" dirty="0"/>
                        <a:t>Alternate Administration</a:t>
                      </a:r>
                      <a:r>
                        <a:rPr lang="en-US" baseline="0" dirty="0"/>
                        <a:t> Quiz</a:t>
                      </a:r>
                    </a:p>
                    <a:p>
                      <a:endParaRPr lang="en-US" baseline="0" dirty="0"/>
                    </a:p>
                    <a:p>
                      <a:endParaRPr lang="en-US" baseline="0" dirty="0"/>
                    </a:p>
                    <a:p>
                      <a:endParaRPr lang="en-US" dirty="0"/>
                    </a:p>
                  </a:txBody>
                  <a:tcPr/>
                </a:tc>
                <a:extLst>
                  <a:ext uri="{0D108BD9-81ED-4DB2-BD59-A6C34878D82A}">
                    <a16:rowId xmlns:a16="http://schemas.microsoft.com/office/drawing/2014/main" val="2586938679"/>
                  </a:ext>
                </a:extLst>
              </a:tr>
            </a:tbl>
          </a:graphicData>
        </a:graphic>
      </p:graphicFrame>
      <p:pic>
        <p:nvPicPr>
          <p:cNvPr id="7" name="Picture 6"/>
          <p:cNvPicPr>
            <a:picLocks noChangeAspect="1"/>
          </p:cNvPicPr>
          <p:nvPr/>
        </p:nvPicPr>
        <p:blipFill>
          <a:blip r:embed="rId3"/>
          <a:stretch>
            <a:fillRect/>
          </a:stretch>
        </p:blipFill>
        <p:spPr>
          <a:xfrm>
            <a:off x="5638798" y="3135903"/>
            <a:ext cx="1801573" cy="844302"/>
          </a:xfrm>
          <a:prstGeom prst="rect">
            <a:avLst/>
          </a:prstGeom>
        </p:spPr>
      </p:pic>
      <p:pic>
        <p:nvPicPr>
          <p:cNvPr id="9" name="Picture 8"/>
          <p:cNvPicPr>
            <a:picLocks noChangeAspect="1"/>
          </p:cNvPicPr>
          <p:nvPr/>
        </p:nvPicPr>
        <p:blipFill>
          <a:blip r:embed="rId4"/>
          <a:stretch>
            <a:fillRect/>
          </a:stretch>
        </p:blipFill>
        <p:spPr>
          <a:xfrm>
            <a:off x="6022751" y="1559295"/>
            <a:ext cx="1033669" cy="964757"/>
          </a:xfrm>
          <a:prstGeom prst="rect">
            <a:avLst/>
          </a:prstGeom>
        </p:spPr>
      </p:pic>
      <p:pic>
        <p:nvPicPr>
          <p:cNvPr id="10" name="Picture 9">
            <a:extLst>
              <a:ext uri="{FF2B5EF4-FFF2-40B4-BE49-F238E27FC236}">
                <a16:creationId xmlns:a16="http://schemas.microsoft.com/office/drawing/2014/main" id="{BA050A53-F361-4FBA-B70A-0DD9C3155AAA}"/>
              </a:ext>
            </a:extLst>
          </p:cNvPr>
          <p:cNvPicPr>
            <a:picLocks noChangeAspect="1"/>
          </p:cNvPicPr>
          <p:nvPr/>
        </p:nvPicPr>
        <p:blipFill>
          <a:blip r:embed="rId5"/>
          <a:stretch>
            <a:fillRect/>
          </a:stretch>
        </p:blipFill>
        <p:spPr>
          <a:xfrm>
            <a:off x="6013786" y="4306769"/>
            <a:ext cx="921539" cy="872390"/>
          </a:xfrm>
          <a:prstGeom prst="rect">
            <a:avLst/>
          </a:prstGeom>
        </p:spPr>
      </p:pic>
      <p:pic>
        <p:nvPicPr>
          <p:cNvPr id="11" name="Picture 10">
            <a:extLst>
              <a:ext uri="{FF2B5EF4-FFF2-40B4-BE49-F238E27FC236}">
                <a16:creationId xmlns:a16="http://schemas.microsoft.com/office/drawing/2014/main" id="{8C037E52-7D87-4695-9183-83B74A770834}"/>
              </a:ext>
            </a:extLst>
          </p:cNvPr>
          <p:cNvPicPr>
            <a:picLocks noChangeAspect="1"/>
          </p:cNvPicPr>
          <p:nvPr/>
        </p:nvPicPr>
        <p:blipFill>
          <a:blip r:embed="rId6"/>
          <a:stretch>
            <a:fillRect/>
          </a:stretch>
        </p:blipFill>
        <p:spPr>
          <a:xfrm>
            <a:off x="6022751" y="5505507"/>
            <a:ext cx="912574" cy="852139"/>
          </a:xfrm>
          <a:prstGeom prst="rect">
            <a:avLst/>
          </a:prstGeom>
        </p:spPr>
      </p:pic>
    </p:spTree>
    <p:extLst>
      <p:ext uri="{BB962C8B-B14F-4D97-AF65-F5344CB8AC3E}">
        <p14:creationId xmlns:p14="http://schemas.microsoft.com/office/powerpoint/2010/main" val="3252609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E1B3EB-1BC9-42D8-82A3-A5951E6069F0}"/>
              </a:ext>
            </a:extLst>
          </p:cNvPr>
          <p:cNvSpPr>
            <a:spLocks noGrp="1"/>
          </p:cNvSpPr>
          <p:nvPr>
            <p:ph type="sldNum" sz="quarter" idx="12"/>
          </p:nvPr>
        </p:nvSpPr>
        <p:spPr>
          <a:xfrm>
            <a:off x="8153400" y="6208889"/>
            <a:ext cx="512638" cy="365125"/>
          </a:xfrm>
        </p:spPr>
        <p:txBody>
          <a:bodyPr/>
          <a:lstStyle/>
          <a:p>
            <a:pPr>
              <a:defRPr/>
            </a:pPr>
            <a:fld id="{5257CC6E-9804-461C-8190-BEF0BEA28044}" type="slidenum">
              <a:rPr lang="en-US" smtClean="0">
                <a:solidFill>
                  <a:schemeClr val="tx1"/>
                </a:solidFill>
              </a:rPr>
              <a:pPr>
                <a:defRPr/>
              </a:pPr>
              <a:t>3</a:t>
            </a:fld>
            <a:endParaRPr lang="en-US" dirty="0">
              <a:solidFill>
                <a:schemeClr val="tx1"/>
              </a:solidFill>
            </a:endParaRPr>
          </a:p>
        </p:txBody>
      </p:sp>
      <p:sp>
        <p:nvSpPr>
          <p:cNvPr id="3" name="Content Placeholder 2">
            <a:extLst>
              <a:ext uri="{FF2B5EF4-FFF2-40B4-BE49-F238E27FC236}">
                <a16:creationId xmlns:a16="http://schemas.microsoft.com/office/drawing/2014/main" id="{D3A968FE-C6CA-4450-94D4-E4E6074278F7}"/>
              </a:ext>
            </a:extLst>
          </p:cNvPr>
          <p:cNvSpPr txBox="1">
            <a:spLocks/>
          </p:cNvSpPr>
          <p:nvPr/>
        </p:nvSpPr>
        <p:spPr>
          <a:xfrm>
            <a:off x="1066800" y="1942558"/>
            <a:ext cx="6305464" cy="4266331"/>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Bef>
                <a:spcPts val="300"/>
              </a:spcBef>
              <a:spcAft>
                <a:spcPts val="400"/>
              </a:spcAft>
              <a:buFont typeface="Wingdings" panose="05000000000000000000" pitchFamily="2" charset="2"/>
              <a:buChar char="Ø"/>
            </a:pPr>
            <a:r>
              <a:rPr lang="en-US" dirty="0">
                <a:latin typeface="Calibri" panose="020F0502020204030204" pitchFamily="34" charset="0"/>
                <a:cs typeface="Calibri" panose="020F0502020204030204" pitchFamily="34" charset="0"/>
              </a:rPr>
              <a:t>Facilitate overall test administration </a:t>
            </a:r>
          </a:p>
          <a:p>
            <a:pPr>
              <a:spcBef>
                <a:spcPts val="300"/>
              </a:spcBef>
              <a:spcAft>
                <a:spcPts val="400"/>
              </a:spcAft>
              <a:buFont typeface="Wingdings" panose="05000000000000000000" pitchFamily="2" charset="2"/>
              <a:buChar char="Ø"/>
            </a:pPr>
            <a:r>
              <a:rPr lang="en-US" dirty="0">
                <a:latin typeface="Calibri" panose="020F0502020204030204" pitchFamily="34" charset="0"/>
                <a:cs typeface="Calibri" panose="020F0502020204030204" pitchFamily="34" charset="0"/>
              </a:rPr>
              <a:t>Coordinate assignments and communication</a:t>
            </a:r>
          </a:p>
          <a:p>
            <a:pPr>
              <a:spcBef>
                <a:spcPts val="300"/>
              </a:spcBef>
              <a:spcAft>
                <a:spcPts val="400"/>
              </a:spcAft>
              <a:buFont typeface="Wingdings" panose="05000000000000000000" pitchFamily="2" charset="2"/>
              <a:buChar char="Ø"/>
            </a:pPr>
            <a:r>
              <a:rPr lang="en-US" dirty="0">
                <a:latin typeface="Calibri" panose="020F0502020204030204" pitchFamily="34" charset="0"/>
                <a:cs typeface="Calibri" panose="020F0502020204030204" pitchFamily="34" charset="0"/>
              </a:rPr>
              <a:t>Ensure test security</a:t>
            </a:r>
          </a:p>
          <a:p>
            <a:pPr>
              <a:spcBef>
                <a:spcPts val="300"/>
              </a:spcBef>
              <a:spcAft>
                <a:spcPts val="400"/>
              </a:spcAft>
              <a:buFont typeface="Wingdings" panose="05000000000000000000" pitchFamily="2" charset="2"/>
              <a:buChar char="Ø"/>
            </a:pPr>
            <a:r>
              <a:rPr lang="en-US" dirty="0">
                <a:latin typeface="Calibri" panose="020F0502020204030204" pitchFamily="34" charset="0"/>
                <a:cs typeface="Calibri" panose="020F0502020204030204" pitchFamily="34" charset="0"/>
              </a:rPr>
              <a:t>Distribute and assign test materials</a:t>
            </a:r>
          </a:p>
          <a:p>
            <a:pPr>
              <a:spcBef>
                <a:spcPts val="300"/>
              </a:spcBef>
              <a:spcAft>
                <a:spcPts val="400"/>
              </a:spcAft>
              <a:buFont typeface="Wingdings" panose="05000000000000000000" pitchFamily="2" charset="2"/>
              <a:buChar char="Ø"/>
            </a:pPr>
            <a:r>
              <a:rPr lang="en-US" dirty="0">
                <a:latin typeface="Calibri" panose="020F0502020204030204" pitchFamily="34" charset="0"/>
                <a:cs typeface="Calibri" panose="020F0502020204030204" pitchFamily="34" charset="0"/>
              </a:rPr>
              <a:t>Coordinate and schedule test sessions</a:t>
            </a:r>
          </a:p>
          <a:p>
            <a:pPr>
              <a:spcBef>
                <a:spcPts val="300"/>
              </a:spcBef>
              <a:spcAft>
                <a:spcPts val="400"/>
              </a:spcAft>
              <a:buFont typeface="Wingdings" panose="05000000000000000000" pitchFamily="2" charset="2"/>
              <a:buChar char="Ø"/>
            </a:pPr>
            <a:r>
              <a:rPr lang="en-US" dirty="0">
                <a:latin typeface="Calibri" panose="020F0502020204030204" pitchFamily="34" charset="0"/>
                <a:cs typeface="Calibri" panose="020F0502020204030204" pitchFamily="34" charset="0"/>
              </a:rPr>
              <a:t>Ensure everyone completes training and signs administration forms</a:t>
            </a:r>
          </a:p>
          <a:p>
            <a:pPr>
              <a:spcBef>
                <a:spcPts val="300"/>
              </a:spcBef>
              <a:spcAft>
                <a:spcPts val="400"/>
              </a:spcAft>
              <a:buFont typeface="Wingdings" panose="05000000000000000000" pitchFamily="2" charset="2"/>
              <a:buChar char="Ø"/>
            </a:pPr>
            <a:r>
              <a:rPr lang="en-US" dirty="0">
                <a:latin typeface="Calibri" panose="020F0502020204030204" pitchFamily="34" charset="0"/>
                <a:cs typeface="Calibri" panose="020F0502020204030204" pitchFamily="34" charset="0"/>
              </a:rPr>
              <a:t>Account for and return materials to DRC</a:t>
            </a:r>
          </a:p>
        </p:txBody>
      </p:sp>
      <p:sp>
        <p:nvSpPr>
          <p:cNvPr id="4" name="Title 1">
            <a:extLst>
              <a:ext uri="{FF2B5EF4-FFF2-40B4-BE49-F238E27FC236}">
                <a16:creationId xmlns:a16="http://schemas.microsoft.com/office/drawing/2014/main" id="{62FBF257-718D-4948-ADBD-C3E3479B97FA}"/>
              </a:ext>
            </a:extLst>
          </p:cNvPr>
          <p:cNvSpPr txBox="1">
            <a:spLocks/>
          </p:cNvSpPr>
          <p:nvPr/>
        </p:nvSpPr>
        <p:spPr>
          <a:xfrm>
            <a:off x="314098" y="381000"/>
            <a:ext cx="8515804" cy="1229295"/>
          </a:xfrm>
          <a:prstGeom prst="rect">
            <a:avLst/>
          </a:prstGeom>
        </p:spPr>
        <p:txBody>
          <a:bodyPr>
            <a:normAutofit/>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chemeClr val="tx1"/>
                </a:solidFill>
                <a:latin typeface="Calibri" panose="020F0502020204030204" pitchFamily="34" charset="0"/>
                <a:cs typeface="Calibri" panose="020F0502020204030204" pitchFamily="34" charset="0"/>
              </a:rPr>
              <a:t>School Assessment Coordinator </a:t>
            </a:r>
          </a:p>
          <a:p>
            <a:r>
              <a:rPr lang="en-US" sz="3200" b="1" dirty="0">
                <a:solidFill>
                  <a:schemeClr val="tx1"/>
                </a:solidFill>
                <a:latin typeface="Calibri" panose="020F0502020204030204" pitchFamily="34" charset="0"/>
                <a:cs typeface="Calibri" panose="020F0502020204030204" pitchFamily="34" charset="0"/>
              </a:rPr>
              <a:t>Responsibilities</a:t>
            </a:r>
          </a:p>
        </p:txBody>
      </p:sp>
    </p:spTree>
    <p:extLst>
      <p:ext uri="{BB962C8B-B14F-4D97-AF65-F5344CB8AC3E}">
        <p14:creationId xmlns:p14="http://schemas.microsoft.com/office/powerpoint/2010/main" val="3841531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9772" y="806774"/>
            <a:ext cx="6798734" cy="1303867"/>
          </a:xfrm>
        </p:spPr>
        <p:txBody>
          <a:bodyPr>
            <a:normAutofit/>
          </a:bodyPr>
          <a:lstStyle/>
          <a:p>
            <a:r>
              <a:rPr lang="en-US" sz="3200" dirty="0">
                <a:solidFill>
                  <a:schemeClr val="tx1"/>
                </a:solidFill>
                <a:latin typeface="Calibri" panose="020F0502020204030204" pitchFamily="34" charset="0"/>
                <a:cs typeface="Calibri" panose="020F0502020204030204" pitchFamily="34" charset="0"/>
              </a:rPr>
              <a:t>Quizzes for Joaquin Washington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11" y="2295434"/>
            <a:ext cx="8354356" cy="2872303"/>
          </a:xfrm>
          <a:prstGeom prst="rect">
            <a:avLst/>
          </a:prstGeom>
        </p:spPr>
      </p:pic>
      <p:sp>
        <p:nvSpPr>
          <p:cNvPr id="7" name="&quot;No&quot; Symbol 6"/>
          <p:cNvSpPr/>
          <p:nvPr/>
        </p:nvSpPr>
        <p:spPr>
          <a:xfrm>
            <a:off x="7430142" y="2632134"/>
            <a:ext cx="1333500" cy="1163423"/>
          </a:xfrm>
          <a:prstGeom prst="noSmoking">
            <a:avLst>
              <a:gd name="adj" fmla="val 9769"/>
            </a:avLst>
          </a:prstGeom>
          <a:solidFill>
            <a:srgbClr val="C00000"/>
          </a:solidFill>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a:solidFill>
                <a:schemeClr val="tx1"/>
              </a:solidFill>
            </a:endParaRPr>
          </a:p>
        </p:txBody>
      </p:sp>
      <p:sp>
        <p:nvSpPr>
          <p:cNvPr id="8" name="&quot;No&quot; Symbol 7"/>
          <p:cNvSpPr/>
          <p:nvPr/>
        </p:nvSpPr>
        <p:spPr>
          <a:xfrm>
            <a:off x="495300" y="3995847"/>
            <a:ext cx="1333500" cy="1163423"/>
          </a:xfrm>
          <a:prstGeom prst="noSmoking">
            <a:avLst>
              <a:gd name="adj" fmla="val 9769"/>
            </a:avLst>
          </a:prstGeom>
          <a:solidFill>
            <a:srgbClr val="C00000"/>
          </a:solidFill>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a:solidFill>
                <a:schemeClr val="tx1"/>
              </a:solidFill>
            </a:endParaRPr>
          </a:p>
        </p:txBody>
      </p:sp>
      <p:sp>
        <p:nvSpPr>
          <p:cNvPr id="9" name="&quot;No&quot; Symbol 8"/>
          <p:cNvSpPr/>
          <p:nvPr/>
        </p:nvSpPr>
        <p:spPr>
          <a:xfrm>
            <a:off x="1828800" y="3987381"/>
            <a:ext cx="1333500" cy="1163423"/>
          </a:xfrm>
          <a:prstGeom prst="noSmoking">
            <a:avLst>
              <a:gd name="adj" fmla="val 9769"/>
            </a:avLst>
          </a:prstGeom>
          <a:solidFill>
            <a:srgbClr val="C00000"/>
          </a:solidFill>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a:solidFill>
                <a:schemeClr val="tx1"/>
              </a:solidFill>
            </a:endParaRPr>
          </a:p>
        </p:txBody>
      </p:sp>
      <p:sp>
        <p:nvSpPr>
          <p:cNvPr id="10" name="Frame 9"/>
          <p:cNvSpPr/>
          <p:nvPr/>
        </p:nvSpPr>
        <p:spPr>
          <a:xfrm>
            <a:off x="457200" y="2375289"/>
            <a:ext cx="6953250" cy="1595437"/>
          </a:xfrm>
          <a:prstGeom prst="frame">
            <a:avLst>
              <a:gd name="adj1" fmla="val 11306"/>
            </a:avLst>
          </a:prstGeom>
          <a:solidFill>
            <a:schemeClr val="accent6">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11" name="Rectangle 10"/>
          <p:cNvSpPr/>
          <p:nvPr/>
        </p:nvSpPr>
        <p:spPr>
          <a:xfrm>
            <a:off x="56029" y="5862031"/>
            <a:ext cx="9105900" cy="707886"/>
          </a:xfrm>
          <a:prstGeom prst="rect">
            <a:avLst/>
          </a:prstGeom>
        </p:spPr>
        <p:txBody>
          <a:bodyPr wrap="square">
            <a:spAutoFit/>
          </a:bodyPr>
          <a:lstStyle/>
          <a:p>
            <a:pPr algn="ctr"/>
            <a:r>
              <a:rPr lang="en-US" altLang="en-US" sz="2000" dirty="0">
                <a:latin typeface="Calibri" panose="020F0502020204030204" pitchFamily="34" charset="0"/>
                <a:cs typeface="Calibri" panose="020F0502020204030204" pitchFamily="34" charset="0"/>
              </a:rPr>
              <a:t>Must complete the online quiz(</a:t>
            </a:r>
            <a:r>
              <a:rPr lang="en-US" altLang="en-US" sz="2000" dirty="0" err="1">
                <a:latin typeface="Calibri" panose="020F0502020204030204" pitchFamily="34" charset="0"/>
                <a:cs typeface="Calibri" panose="020F0502020204030204" pitchFamily="34" charset="0"/>
              </a:rPr>
              <a:t>zes</a:t>
            </a:r>
            <a:r>
              <a:rPr lang="en-US" altLang="en-US" sz="2000" dirty="0">
                <a:latin typeface="Calibri" panose="020F0502020204030204" pitchFamily="34" charset="0"/>
                <a:cs typeface="Calibri" panose="020F0502020204030204" pitchFamily="34" charset="0"/>
              </a:rPr>
              <a:t>) with a passing rate of </a:t>
            </a:r>
          </a:p>
          <a:p>
            <a:pPr algn="ctr"/>
            <a:r>
              <a:rPr lang="en-US" altLang="en-US" sz="2000" b="1" dirty="0">
                <a:latin typeface="Calibri" panose="020F0502020204030204" pitchFamily="34" charset="0"/>
                <a:cs typeface="Calibri" panose="020F0502020204030204" pitchFamily="34" charset="0"/>
              </a:rPr>
              <a:t>80% or higher </a:t>
            </a:r>
            <a:r>
              <a:rPr lang="en-US" altLang="en-US" sz="2000" dirty="0">
                <a:latin typeface="Calibri" panose="020F0502020204030204" pitchFamily="34" charset="0"/>
                <a:cs typeface="Calibri" panose="020F0502020204030204" pitchFamily="34" charset="0"/>
              </a:rPr>
              <a:t>to become certified to administer the assessment(s).</a:t>
            </a:r>
          </a:p>
        </p:txBody>
      </p:sp>
      <p:pic>
        <p:nvPicPr>
          <p:cNvPr id="1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9833"/>
          <a:stretch/>
        </p:blipFill>
        <p:spPr bwMode="auto">
          <a:xfrm>
            <a:off x="6724649" y="642026"/>
            <a:ext cx="2086907" cy="14886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16117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654" y="445844"/>
            <a:ext cx="8696691" cy="874712"/>
          </a:xfrm>
        </p:spPr>
        <p:txBody>
          <a:bodyPr>
            <a:normAutofit fontScale="90000"/>
          </a:bodyPr>
          <a:lstStyle/>
          <a:p>
            <a:pPr algn="ctr"/>
            <a:r>
              <a:rPr lang="en-US" b="1" dirty="0">
                <a:solidFill>
                  <a:schemeClr val="tx1"/>
                </a:solidFill>
                <a:latin typeface="Arial" panose="020B0604020202020204" pitchFamily="34" charset="0"/>
                <a:cs typeface="Arial" panose="020B0604020202020204" pitchFamily="34" charset="0"/>
              </a:rPr>
              <a:t>Kindergarten</a:t>
            </a:r>
            <a:r>
              <a:rPr lang="en-US" dirty="0">
                <a:solidFill>
                  <a:schemeClr val="tx1"/>
                </a:solidFill>
                <a:latin typeface="Arial" panose="020B0604020202020204" pitchFamily="34" charset="0"/>
                <a:cs typeface="Arial" panose="020B0604020202020204" pitchFamily="34" charset="0"/>
              </a:rPr>
              <a:t>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 </a:t>
            </a:r>
            <a:r>
              <a:rPr lang="en-US" sz="3600" dirty="0">
                <a:solidFill>
                  <a:schemeClr val="tx1"/>
                </a:solidFill>
                <a:latin typeface="Arial" panose="020B0604020202020204" pitchFamily="34" charset="0"/>
                <a:cs typeface="Arial" panose="020B0604020202020204" pitchFamily="34" charset="0"/>
              </a:rPr>
              <a:t>Training and Certification Requirements </a:t>
            </a:r>
            <a:br>
              <a:rPr lang="en-US" sz="3600" dirty="0">
                <a:solidFill>
                  <a:schemeClr val="tx1"/>
                </a:solidFill>
                <a:latin typeface="Arial" panose="020B0604020202020204" pitchFamily="34" charset="0"/>
                <a:cs typeface="Arial" panose="020B0604020202020204" pitchFamily="34" charset="0"/>
              </a:rPr>
            </a:br>
            <a:r>
              <a:rPr lang="en-US" sz="3600" dirty="0">
                <a:solidFill>
                  <a:schemeClr val="tx1"/>
                </a:solidFill>
                <a:latin typeface="Arial" panose="020B0604020202020204" pitchFamily="34" charset="0"/>
                <a:cs typeface="Arial" panose="020B0604020202020204" pitchFamily="34" charset="0"/>
              </a:rPr>
              <a:t>for Test Administrators</a:t>
            </a:r>
          </a:p>
        </p:txBody>
      </p:sp>
      <p:sp>
        <p:nvSpPr>
          <p:cNvPr id="3" name="Content Placeholder 2"/>
          <p:cNvSpPr>
            <a:spLocks noGrp="1"/>
          </p:cNvSpPr>
          <p:nvPr>
            <p:ph idx="1"/>
          </p:nvPr>
        </p:nvSpPr>
        <p:spPr>
          <a:xfrm>
            <a:off x="381000" y="2057403"/>
            <a:ext cx="6291263" cy="4354753"/>
          </a:xfrm>
          <a:solidFill>
            <a:schemeClr val="bg1"/>
          </a:solidFill>
        </p:spPr>
        <p:txBody>
          <a:bodyPr>
            <a:normAutofit/>
          </a:bodyPr>
          <a:lstStyle/>
          <a:p>
            <a:pPr>
              <a:buFont typeface="Wingdings" panose="05000000000000000000" pitchFamily="2" charset="2"/>
              <a:buChar char="ü"/>
            </a:pPr>
            <a:r>
              <a:rPr lang="en-US" sz="2200" dirty="0">
                <a:solidFill>
                  <a:schemeClr val="tx1"/>
                </a:solidFill>
                <a:latin typeface="Arial" panose="020B0604020202020204" pitchFamily="34" charset="0"/>
                <a:cs typeface="Arial" panose="020B0604020202020204" pitchFamily="34" charset="0"/>
              </a:rPr>
              <a:t>Complete Florida’s ACCESS for ELLs Checklist </a:t>
            </a:r>
          </a:p>
          <a:p>
            <a:pPr>
              <a:buFont typeface="Wingdings" panose="05000000000000000000" pitchFamily="2" charset="2"/>
              <a:buChar char="ü"/>
            </a:pPr>
            <a:r>
              <a:rPr lang="en-US" sz="2200" dirty="0">
                <a:solidFill>
                  <a:schemeClr val="tx1"/>
                </a:solidFill>
                <a:latin typeface="Arial" panose="020B0604020202020204" pitchFamily="34" charset="0"/>
                <a:cs typeface="Arial" panose="020B0604020202020204" pitchFamily="34" charset="0"/>
              </a:rPr>
              <a:t>Read applicable sections in the Florida ACCESS for ELLs Test Administrator Manual</a:t>
            </a:r>
          </a:p>
          <a:p>
            <a:pPr>
              <a:buFont typeface="Wingdings" panose="05000000000000000000" pitchFamily="2" charset="2"/>
              <a:buChar char="ü"/>
            </a:pPr>
            <a:r>
              <a:rPr lang="en-US" sz="2200" dirty="0">
                <a:solidFill>
                  <a:schemeClr val="tx1"/>
                </a:solidFill>
                <a:latin typeface="Arial" panose="020B0604020202020204" pitchFamily="34" charset="0"/>
                <a:cs typeface="Arial" panose="020B0604020202020204" pitchFamily="34" charset="0"/>
              </a:rPr>
              <a:t>Online training available via WIDA Secure Portal</a:t>
            </a:r>
          </a:p>
          <a:p>
            <a:pPr>
              <a:buFont typeface="Wingdings" panose="05000000000000000000" pitchFamily="2" charset="2"/>
              <a:buChar char="ü"/>
            </a:pPr>
            <a:r>
              <a:rPr lang="en-US" sz="2200" dirty="0">
                <a:solidFill>
                  <a:schemeClr val="tx1"/>
                </a:solidFill>
                <a:latin typeface="Arial" panose="020B0604020202020204" pitchFamily="34" charset="0"/>
                <a:cs typeface="Arial" panose="020B0604020202020204" pitchFamily="34" charset="0"/>
              </a:rPr>
              <a:t>Complete the Kindergarten Quiz with a passing rate of 80% or higher to become certified to administer the assessment.</a:t>
            </a:r>
          </a:p>
        </p:txBody>
      </p:sp>
      <p:pic>
        <p:nvPicPr>
          <p:cNvPr id="4" name="Picture 3">
            <a:extLst>
              <a:ext uri="{FF2B5EF4-FFF2-40B4-BE49-F238E27FC236}">
                <a16:creationId xmlns:a16="http://schemas.microsoft.com/office/drawing/2014/main" id="{141777FD-E4D6-43DF-AC21-8349D78790BD}"/>
              </a:ext>
            </a:extLst>
          </p:cNvPr>
          <p:cNvPicPr>
            <a:picLocks noChangeAspect="1"/>
          </p:cNvPicPr>
          <p:nvPr/>
        </p:nvPicPr>
        <p:blipFill>
          <a:blip r:embed="rId3"/>
          <a:stretch>
            <a:fillRect/>
          </a:stretch>
        </p:blipFill>
        <p:spPr>
          <a:xfrm>
            <a:off x="6823830" y="4019088"/>
            <a:ext cx="1785435" cy="1676400"/>
          </a:xfrm>
          <a:prstGeom prst="rect">
            <a:avLst/>
          </a:prstGeom>
        </p:spPr>
      </p:pic>
      <p:pic>
        <p:nvPicPr>
          <p:cNvPr id="5" name="Picture 4">
            <a:extLst>
              <a:ext uri="{FF2B5EF4-FFF2-40B4-BE49-F238E27FC236}">
                <a16:creationId xmlns:a16="http://schemas.microsoft.com/office/drawing/2014/main" id="{48B874D8-18FC-4B76-9754-5B5F34D0E155}"/>
              </a:ext>
            </a:extLst>
          </p:cNvPr>
          <p:cNvPicPr>
            <a:picLocks noChangeAspect="1"/>
          </p:cNvPicPr>
          <p:nvPr/>
        </p:nvPicPr>
        <p:blipFill>
          <a:blip r:embed="rId4"/>
          <a:stretch>
            <a:fillRect/>
          </a:stretch>
        </p:blipFill>
        <p:spPr>
          <a:xfrm>
            <a:off x="6789434" y="1907822"/>
            <a:ext cx="1882511" cy="1524000"/>
          </a:xfrm>
          <a:prstGeom prst="rect">
            <a:avLst/>
          </a:prstGeom>
        </p:spPr>
      </p:pic>
      <p:cxnSp>
        <p:nvCxnSpPr>
          <p:cNvPr id="7" name="Straight Arrow Connector 6">
            <a:extLst>
              <a:ext uri="{FF2B5EF4-FFF2-40B4-BE49-F238E27FC236}">
                <a16:creationId xmlns:a16="http://schemas.microsoft.com/office/drawing/2014/main" id="{BC07B380-BFA6-46F4-9C77-CC3D54D9F1DC}"/>
              </a:ext>
            </a:extLst>
          </p:cNvPr>
          <p:cNvCxnSpPr>
            <a:stCxn id="5" idx="2"/>
            <a:endCxn id="4" idx="0"/>
          </p:cNvCxnSpPr>
          <p:nvPr/>
        </p:nvCxnSpPr>
        <p:spPr>
          <a:xfrm flipH="1">
            <a:off x="7716548" y="3431822"/>
            <a:ext cx="14142" cy="58726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232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616" y="144281"/>
            <a:ext cx="8929685" cy="971551"/>
          </a:xfrm>
        </p:spPr>
        <p:txBody>
          <a:bodyPr>
            <a:normAutofit fontScale="90000"/>
          </a:bodyPr>
          <a:lstStyle/>
          <a:p>
            <a:pPr algn="ctr"/>
            <a:r>
              <a:rPr lang="en-US" b="1" dirty="0">
                <a:solidFill>
                  <a:schemeClr val="tx1"/>
                </a:solidFill>
                <a:latin typeface="Arial" panose="020B0604020202020204" pitchFamily="34" charset="0"/>
                <a:cs typeface="Arial" panose="020B0604020202020204" pitchFamily="34" charset="0"/>
              </a:rPr>
              <a:t>Grades 1-12 </a:t>
            </a:r>
            <a:br>
              <a:rPr lang="en-US" b="1" dirty="0">
                <a:solidFill>
                  <a:schemeClr val="tx1"/>
                </a:solidFill>
                <a:latin typeface="Arial" panose="020B0604020202020204" pitchFamily="34" charset="0"/>
                <a:cs typeface="Arial" panose="020B0604020202020204" pitchFamily="34" charset="0"/>
              </a:rPr>
            </a:br>
            <a:r>
              <a:rPr lang="en-US" sz="3100" dirty="0">
                <a:solidFill>
                  <a:schemeClr val="tx1"/>
                </a:solidFill>
                <a:latin typeface="Arial" panose="020B0604020202020204" pitchFamily="34" charset="0"/>
                <a:cs typeface="Arial" panose="020B0604020202020204" pitchFamily="34" charset="0"/>
              </a:rPr>
              <a:t>Training and Certification Requirements </a:t>
            </a:r>
            <a:br>
              <a:rPr lang="en-US" sz="3100" dirty="0">
                <a:solidFill>
                  <a:schemeClr val="tx1"/>
                </a:solidFill>
                <a:latin typeface="Arial" panose="020B0604020202020204" pitchFamily="34" charset="0"/>
                <a:cs typeface="Arial" panose="020B0604020202020204" pitchFamily="34" charset="0"/>
              </a:rPr>
            </a:br>
            <a:r>
              <a:rPr lang="en-US" sz="3100" dirty="0">
                <a:solidFill>
                  <a:schemeClr val="tx1"/>
                </a:solidFill>
                <a:latin typeface="Arial" panose="020B0604020202020204" pitchFamily="34" charset="0"/>
                <a:cs typeface="Arial" panose="020B0604020202020204" pitchFamily="34" charset="0"/>
              </a:rPr>
              <a:t>for ACCESS Paper Test Administrators</a:t>
            </a:r>
          </a:p>
        </p:txBody>
      </p:sp>
      <p:sp>
        <p:nvSpPr>
          <p:cNvPr id="3" name="Content Placeholder 2"/>
          <p:cNvSpPr>
            <a:spLocks noGrp="1"/>
          </p:cNvSpPr>
          <p:nvPr>
            <p:ph idx="1"/>
          </p:nvPr>
        </p:nvSpPr>
        <p:spPr>
          <a:xfrm>
            <a:off x="428624" y="1828801"/>
            <a:ext cx="6581775" cy="4267199"/>
          </a:xfrm>
          <a:solidFill>
            <a:schemeClr val="bg1"/>
          </a:solidFill>
        </p:spPr>
        <p:txBody>
          <a:bodyPr>
            <a:normAutofit/>
          </a:bodyPr>
          <a:lstStyle/>
          <a:p>
            <a:pPr>
              <a:buFont typeface="Wingdings" panose="05000000000000000000" pitchFamily="2" charset="2"/>
              <a:buChar char="ü"/>
            </a:pPr>
            <a:r>
              <a:rPr lang="en-US" dirty="0">
                <a:solidFill>
                  <a:schemeClr val="tx1"/>
                </a:solidFill>
                <a:latin typeface="Arial" panose="020B0604020202020204" pitchFamily="34" charset="0"/>
                <a:cs typeface="Arial" panose="020B0604020202020204" pitchFamily="34" charset="0"/>
              </a:rPr>
              <a:t>Complete Florida’s ACCESS for ELLs Paper Checklist</a:t>
            </a:r>
          </a:p>
          <a:p>
            <a:pPr>
              <a:buFont typeface="Wingdings" panose="05000000000000000000" pitchFamily="2" charset="2"/>
              <a:buChar char="ü"/>
            </a:pPr>
            <a:r>
              <a:rPr lang="en-US" dirty="0">
                <a:solidFill>
                  <a:schemeClr val="tx1"/>
                </a:solidFill>
                <a:latin typeface="Arial" panose="020B0604020202020204" pitchFamily="34" charset="0"/>
                <a:cs typeface="Arial" panose="020B0604020202020204" pitchFamily="34" charset="0"/>
              </a:rPr>
              <a:t>Online training available via WIDA Secure Portal</a:t>
            </a:r>
          </a:p>
          <a:p>
            <a:pPr>
              <a:buFont typeface="Wingdings" panose="05000000000000000000" pitchFamily="2" charset="2"/>
              <a:buChar char="ü"/>
            </a:pPr>
            <a:r>
              <a:rPr lang="en-US" dirty="0">
                <a:solidFill>
                  <a:schemeClr val="tx1"/>
                </a:solidFill>
                <a:latin typeface="Arial" panose="020B0604020202020204" pitchFamily="34" charset="0"/>
                <a:cs typeface="Arial" panose="020B0604020202020204" pitchFamily="34" charset="0"/>
              </a:rPr>
              <a:t>Complete the online Speaking Quiz(</a:t>
            </a:r>
            <a:r>
              <a:rPr lang="en-US" dirty="0" err="1">
                <a:solidFill>
                  <a:schemeClr val="tx1"/>
                </a:solidFill>
                <a:latin typeface="Arial" panose="020B0604020202020204" pitchFamily="34" charset="0"/>
                <a:cs typeface="Arial" panose="020B0604020202020204" pitchFamily="34" charset="0"/>
              </a:rPr>
              <a:t>zes</a:t>
            </a:r>
            <a:r>
              <a:rPr lang="en-US" dirty="0">
                <a:solidFill>
                  <a:schemeClr val="tx1"/>
                </a:solidFill>
                <a:latin typeface="Arial" panose="020B0604020202020204" pitchFamily="34" charset="0"/>
                <a:cs typeface="Arial" panose="020B0604020202020204" pitchFamily="34" charset="0"/>
              </a:rPr>
              <a:t>) with a passing rate of 80% or higher to become certified to administer the Speaking section.</a:t>
            </a:r>
          </a:p>
          <a:p>
            <a:pPr>
              <a:buFont typeface="Wingdings" panose="05000000000000000000" pitchFamily="2" charset="2"/>
              <a:buChar char="ü"/>
            </a:pPr>
            <a:r>
              <a:rPr lang="en-US" dirty="0">
                <a:solidFill>
                  <a:schemeClr val="tx1"/>
                </a:solidFill>
                <a:latin typeface="Arial" panose="020B0604020202020204" pitchFamily="34" charset="0"/>
                <a:cs typeface="Arial" panose="020B0604020202020204" pitchFamily="34" charset="0"/>
              </a:rPr>
              <a:t>Must complete the ACCESS for ELLs Paper Administration Quiz with a passing rate of 80% or higher to become certified to administer the assessment.</a:t>
            </a:r>
          </a:p>
          <a:p>
            <a:pPr>
              <a:buFont typeface="Wingdings" panose="05000000000000000000" pitchFamily="2" charset="2"/>
              <a:buChar char="ü"/>
            </a:pPr>
            <a:endParaRPr lang="en-US" sz="1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FFFDAD3-8E85-4406-A43B-B013A5446C9C}"/>
              </a:ext>
            </a:extLst>
          </p:cNvPr>
          <p:cNvPicPr>
            <a:picLocks noChangeAspect="1"/>
          </p:cNvPicPr>
          <p:nvPr/>
        </p:nvPicPr>
        <p:blipFill>
          <a:blip r:embed="rId3"/>
          <a:stretch>
            <a:fillRect/>
          </a:stretch>
        </p:blipFill>
        <p:spPr>
          <a:xfrm>
            <a:off x="7348540" y="1050105"/>
            <a:ext cx="1333500" cy="1216963"/>
          </a:xfrm>
          <a:prstGeom prst="rect">
            <a:avLst/>
          </a:prstGeom>
        </p:spPr>
      </p:pic>
      <p:pic>
        <p:nvPicPr>
          <p:cNvPr id="5" name="Picture 4">
            <a:extLst>
              <a:ext uri="{FF2B5EF4-FFF2-40B4-BE49-F238E27FC236}">
                <a16:creationId xmlns:a16="http://schemas.microsoft.com/office/drawing/2014/main" id="{726A9190-6043-4108-956F-D3B17114B769}"/>
              </a:ext>
            </a:extLst>
          </p:cNvPr>
          <p:cNvPicPr>
            <a:picLocks noChangeAspect="1"/>
          </p:cNvPicPr>
          <p:nvPr/>
        </p:nvPicPr>
        <p:blipFill>
          <a:blip r:embed="rId4"/>
          <a:stretch>
            <a:fillRect/>
          </a:stretch>
        </p:blipFill>
        <p:spPr>
          <a:xfrm>
            <a:off x="7305675" y="2546819"/>
            <a:ext cx="1409700" cy="1304925"/>
          </a:xfrm>
          <a:prstGeom prst="rect">
            <a:avLst/>
          </a:prstGeom>
        </p:spPr>
      </p:pic>
      <p:pic>
        <p:nvPicPr>
          <p:cNvPr id="6" name="Picture 5">
            <a:extLst>
              <a:ext uri="{FF2B5EF4-FFF2-40B4-BE49-F238E27FC236}">
                <a16:creationId xmlns:a16="http://schemas.microsoft.com/office/drawing/2014/main" id="{95649C53-0917-4E8E-8430-FC79D3A52A2B}"/>
              </a:ext>
            </a:extLst>
          </p:cNvPr>
          <p:cNvPicPr>
            <a:picLocks noChangeAspect="1"/>
          </p:cNvPicPr>
          <p:nvPr/>
        </p:nvPicPr>
        <p:blipFill>
          <a:blip r:embed="rId5"/>
          <a:stretch>
            <a:fillRect/>
          </a:stretch>
        </p:blipFill>
        <p:spPr>
          <a:xfrm>
            <a:off x="7339015" y="3958756"/>
            <a:ext cx="1343025" cy="1323975"/>
          </a:xfrm>
          <a:prstGeom prst="rect">
            <a:avLst/>
          </a:prstGeom>
        </p:spPr>
      </p:pic>
      <p:pic>
        <p:nvPicPr>
          <p:cNvPr id="9" name="Picture 8">
            <a:extLst>
              <a:ext uri="{FF2B5EF4-FFF2-40B4-BE49-F238E27FC236}">
                <a16:creationId xmlns:a16="http://schemas.microsoft.com/office/drawing/2014/main" id="{DC62D0A9-DAC8-4225-A71B-5E7FE2727676}"/>
              </a:ext>
            </a:extLst>
          </p:cNvPr>
          <p:cNvPicPr>
            <a:picLocks noChangeAspect="1"/>
          </p:cNvPicPr>
          <p:nvPr/>
        </p:nvPicPr>
        <p:blipFill>
          <a:blip r:embed="rId6"/>
          <a:stretch>
            <a:fillRect/>
          </a:stretch>
        </p:blipFill>
        <p:spPr>
          <a:xfrm>
            <a:off x="7282744" y="5282731"/>
            <a:ext cx="1457325" cy="1323975"/>
          </a:xfrm>
          <a:prstGeom prst="rect">
            <a:avLst/>
          </a:prstGeom>
        </p:spPr>
      </p:pic>
      <p:cxnSp>
        <p:nvCxnSpPr>
          <p:cNvPr id="8" name="Straight Arrow Connector 7">
            <a:extLst>
              <a:ext uri="{FF2B5EF4-FFF2-40B4-BE49-F238E27FC236}">
                <a16:creationId xmlns:a16="http://schemas.microsoft.com/office/drawing/2014/main" id="{C2888A5D-357B-4C69-9BA9-D289A5F66278}"/>
              </a:ext>
            </a:extLst>
          </p:cNvPr>
          <p:cNvCxnSpPr>
            <a:cxnSpLocks/>
          </p:cNvCxnSpPr>
          <p:nvPr/>
        </p:nvCxnSpPr>
        <p:spPr>
          <a:xfrm flipH="1">
            <a:off x="8010525" y="2359789"/>
            <a:ext cx="4765" cy="17133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196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3175"/>
            <a:ext cx="8382000" cy="1244601"/>
          </a:xfrm>
        </p:spPr>
        <p:txBody>
          <a:bodyPr>
            <a:normAutofit fontScale="90000"/>
          </a:bodyPr>
          <a:lstStyle/>
          <a:p>
            <a:pPr algn="ctr"/>
            <a:r>
              <a:rPr lang="en-US" b="1" dirty="0">
                <a:solidFill>
                  <a:schemeClr val="tx1"/>
                </a:solidFill>
                <a:latin typeface="Arial" panose="020B0604020202020204" pitchFamily="34" charset="0"/>
                <a:cs typeface="Arial" panose="020B0604020202020204" pitchFamily="34" charset="0"/>
              </a:rPr>
              <a:t>Alternate ACCESS</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Training and Certification Requirements for Test Administrators</a:t>
            </a:r>
          </a:p>
        </p:txBody>
      </p:sp>
      <p:sp>
        <p:nvSpPr>
          <p:cNvPr id="3" name="Content Placeholder 2"/>
          <p:cNvSpPr>
            <a:spLocks noGrp="1"/>
          </p:cNvSpPr>
          <p:nvPr>
            <p:ph idx="1"/>
          </p:nvPr>
        </p:nvSpPr>
        <p:spPr>
          <a:xfrm>
            <a:off x="628650" y="1906351"/>
            <a:ext cx="5556251" cy="4354753"/>
          </a:xfrm>
          <a:solidFill>
            <a:schemeClr val="bg1"/>
          </a:solidFill>
        </p:spPr>
        <p:txBody>
          <a:bodyPr>
            <a:normAutofit/>
          </a:bodyPr>
          <a:lstStyle/>
          <a:p>
            <a:pPr>
              <a:buFont typeface="Wingdings" panose="05000000000000000000" pitchFamily="2" charset="2"/>
              <a:buChar char="ü"/>
            </a:pPr>
            <a:r>
              <a:rPr lang="en-US" sz="2000" dirty="0">
                <a:solidFill>
                  <a:schemeClr val="tx1"/>
                </a:solidFill>
                <a:latin typeface="Arial" panose="020B0604020202020204" pitchFamily="34" charset="0"/>
                <a:cs typeface="Arial" panose="020B0604020202020204" pitchFamily="34" charset="0"/>
              </a:rPr>
              <a:t>Complete Florida’s ACCESS for ELLs Checklist </a:t>
            </a:r>
          </a:p>
          <a:p>
            <a:pPr>
              <a:buFont typeface="Wingdings" panose="05000000000000000000" pitchFamily="2" charset="2"/>
              <a:buChar char="ü"/>
            </a:pPr>
            <a:r>
              <a:rPr lang="en-US" sz="2000" dirty="0">
                <a:solidFill>
                  <a:schemeClr val="tx1"/>
                </a:solidFill>
                <a:latin typeface="Arial" panose="020B0604020202020204" pitchFamily="34" charset="0"/>
                <a:cs typeface="Arial" panose="020B0604020202020204" pitchFamily="34" charset="0"/>
              </a:rPr>
              <a:t>Online training available via WIDA Secure Portal.</a:t>
            </a:r>
          </a:p>
          <a:p>
            <a:pPr>
              <a:buFont typeface="Wingdings" panose="05000000000000000000" pitchFamily="2" charset="2"/>
              <a:buChar char="ü"/>
            </a:pPr>
            <a:r>
              <a:rPr lang="en-US" sz="2000" dirty="0">
                <a:solidFill>
                  <a:schemeClr val="tx1"/>
                </a:solidFill>
                <a:latin typeface="Arial" panose="020B0604020202020204" pitchFamily="34" charset="0"/>
                <a:cs typeface="Arial" panose="020B0604020202020204" pitchFamily="34" charset="0"/>
              </a:rPr>
              <a:t>Review applicable sections of the ACCESS for ELLs Test Administrator Manual.</a:t>
            </a:r>
          </a:p>
          <a:p>
            <a:pPr>
              <a:buFont typeface="Wingdings" panose="05000000000000000000" pitchFamily="2" charset="2"/>
              <a:buChar char="ü"/>
            </a:pPr>
            <a:r>
              <a:rPr lang="en-US" sz="2000" dirty="0">
                <a:solidFill>
                  <a:schemeClr val="tx1"/>
                </a:solidFill>
                <a:latin typeface="Arial" panose="020B0604020202020204" pitchFamily="34" charset="0"/>
                <a:cs typeface="Arial" panose="020B0604020202020204" pitchFamily="34" charset="0"/>
              </a:rPr>
              <a:t>Must complete the Alternate ACCESS for ELLs Quiz with a passing rate of 80% or higher to become certified to administer the assessment.</a:t>
            </a:r>
          </a:p>
          <a:p>
            <a:pPr lvl="1">
              <a:buFont typeface="Wingdings" panose="05000000000000000000" pitchFamily="2" charset="2"/>
              <a:buChar char="ü"/>
            </a:pPr>
            <a:endParaRPr lang="en-US" sz="16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479E6AC-7873-4695-80A1-59C7C497F41C}"/>
              </a:ext>
            </a:extLst>
          </p:cNvPr>
          <p:cNvPicPr>
            <a:picLocks noChangeAspect="1"/>
          </p:cNvPicPr>
          <p:nvPr/>
        </p:nvPicPr>
        <p:blipFill>
          <a:blip r:embed="rId3"/>
          <a:stretch>
            <a:fillRect/>
          </a:stretch>
        </p:blipFill>
        <p:spPr>
          <a:xfrm>
            <a:off x="6728278" y="3962403"/>
            <a:ext cx="1529899" cy="1397821"/>
          </a:xfrm>
          <a:prstGeom prst="rect">
            <a:avLst/>
          </a:prstGeom>
        </p:spPr>
      </p:pic>
      <p:pic>
        <p:nvPicPr>
          <p:cNvPr id="5" name="Picture 4">
            <a:extLst>
              <a:ext uri="{FF2B5EF4-FFF2-40B4-BE49-F238E27FC236}">
                <a16:creationId xmlns:a16="http://schemas.microsoft.com/office/drawing/2014/main" id="{6647860A-0FA7-46C1-9EA0-58572111C82F}"/>
              </a:ext>
            </a:extLst>
          </p:cNvPr>
          <p:cNvPicPr>
            <a:picLocks noChangeAspect="1"/>
          </p:cNvPicPr>
          <p:nvPr/>
        </p:nvPicPr>
        <p:blipFill>
          <a:blip r:embed="rId4"/>
          <a:stretch>
            <a:fillRect/>
          </a:stretch>
        </p:blipFill>
        <p:spPr>
          <a:xfrm>
            <a:off x="6622568" y="1923284"/>
            <a:ext cx="1741317" cy="1397821"/>
          </a:xfrm>
          <a:prstGeom prst="rect">
            <a:avLst/>
          </a:prstGeom>
        </p:spPr>
      </p:pic>
      <p:cxnSp>
        <p:nvCxnSpPr>
          <p:cNvPr id="7" name="Straight Arrow Connector 6">
            <a:extLst>
              <a:ext uri="{FF2B5EF4-FFF2-40B4-BE49-F238E27FC236}">
                <a16:creationId xmlns:a16="http://schemas.microsoft.com/office/drawing/2014/main" id="{AB2C13B5-EF30-4874-85AB-472B537838FD}"/>
              </a:ext>
            </a:extLst>
          </p:cNvPr>
          <p:cNvCxnSpPr>
            <a:cxnSpLocks/>
          </p:cNvCxnSpPr>
          <p:nvPr/>
        </p:nvCxnSpPr>
        <p:spPr>
          <a:xfrm flipH="1">
            <a:off x="7493226" y="3429000"/>
            <a:ext cx="1" cy="4572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511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3D53E3-EB22-4B39-B08D-35D5FED11726}"/>
              </a:ext>
            </a:extLst>
          </p:cNvPr>
          <p:cNvPicPr>
            <a:picLocks noChangeAspect="1"/>
          </p:cNvPicPr>
          <p:nvPr/>
        </p:nvPicPr>
        <p:blipFill>
          <a:blip r:embed="rId3"/>
          <a:stretch>
            <a:fillRect/>
          </a:stretch>
        </p:blipFill>
        <p:spPr>
          <a:xfrm>
            <a:off x="41437" y="685800"/>
            <a:ext cx="7079926" cy="5355563"/>
          </a:xfrm>
          <a:prstGeom prst="rect">
            <a:avLst/>
          </a:prstGeom>
        </p:spPr>
      </p:pic>
      <p:sp>
        <p:nvSpPr>
          <p:cNvPr id="1229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79DC2C6C-CD50-46DA-BBC6-A9A4C356D3FD}" type="slidenum">
              <a:rPr lang="en-US" altLang="en-US" smtClean="0">
                <a:solidFill>
                  <a:srgbClr val="FEFEFE"/>
                </a:solidFill>
              </a:rPr>
              <a:pPr/>
              <a:t>34</a:t>
            </a:fld>
            <a:endParaRPr lang="en-US" altLang="en-US">
              <a:solidFill>
                <a:srgbClr val="FEFEFE"/>
              </a:solidFill>
            </a:endParaRPr>
          </a:p>
        </p:txBody>
      </p:sp>
      <p:sp>
        <p:nvSpPr>
          <p:cNvPr id="2" name="Oval 1"/>
          <p:cNvSpPr/>
          <p:nvPr/>
        </p:nvSpPr>
        <p:spPr>
          <a:xfrm>
            <a:off x="838200" y="3048000"/>
            <a:ext cx="5486400" cy="10482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Picture 3">
            <a:extLst>
              <a:ext uri="{FF2B5EF4-FFF2-40B4-BE49-F238E27FC236}">
                <a16:creationId xmlns:a16="http://schemas.microsoft.com/office/drawing/2014/main" id="{63C31BFF-7A85-465E-825B-F5AFFA2F424C}"/>
              </a:ext>
            </a:extLst>
          </p:cNvPr>
          <p:cNvPicPr>
            <a:picLocks noChangeAspect="1"/>
          </p:cNvPicPr>
          <p:nvPr/>
        </p:nvPicPr>
        <p:blipFill>
          <a:blip r:embed="rId4"/>
          <a:stretch>
            <a:fillRect/>
          </a:stretch>
        </p:blipFill>
        <p:spPr>
          <a:xfrm>
            <a:off x="6753043" y="990600"/>
            <a:ext cx="2071116" cy="1371600"/>
          </a:xfrm>
          <a:prstGeom prst="rect">
            <a:avLst/>
          </a:prstGeom>
        </p:spPr>
      </p:pic>
    </p:spTree>
    <p:extLst>
      <p:ext uri="{BB962C8B-B14F-4D97-AF65-F5344CB8AC3E}">
        <p14:creationId xmlns:p14="http://schemas.microsoft.com/office/powerpoint/2010/main" val="2157149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4F8C54-0323-44D2-B88D-24F7D1C438EB}"/>
              </a:ext>
            </a:extLst>
          </p:cNvPr>
          <p:cNvPicPr>
            <a:picLocks noChangeAspect="1"/>
          </p:cNvPicPr>
          <p:nvPr/>
        </p:nvPicPr>
        <p:blipFill>
          <a:blip r:embed="rId3"/>
          <a:stretch>
            <a:fillRect/>
          </a:stretch>
        </p:blipFill>
        <p:spPr>
          <a:xfrm>
            <a:off x="685801" y="1234143"/>
            <a:ext cx="7696198" cy="5016676"/>
          </a:xfrm>
          <a:prstGeom prst="rect">
            <a:avLst/>
          </a:prstGeom>
        </p:spPr>
      </p:pic>
      <p:sp>
        <p:nvSpPr>
          <p:cNvPr id="14338" name="Title 1"/>
          <p:cNvSpPr>
            <a:spLocks noGrp="1"/>
          </p:cNvSpPr>
          <p:nvPr>
            <p:ph type="title"/>
          </p:nvPr>
        </p:nvSpPr>
        <p:spPr>
          <a:xfrm>
            <a:off x="762000" y="8467"/>
            <a:ext cx="7543800" cy="837264"/>
          </a:xfrm>
        </p:spPr>
        <p:txBody>
          <a:bodyPr>
            <a:normAutofit/>
          </a:bodyPr>
          <a:lstStyle/>
          <a:p>
            <a:pPr algn="ctr"/>
            <a:r>
              <a:rPr lang="en-US" altLang="en-US" sz="2400" b="1" dirty="0">
                <a:solidFill>
                  <a:schemeClr val="tx1"/>
                </a:solidFill>
                <a:latin typeface="Calibri" panose="020F0502020204030204" pitchFamily="34" charset="0"/>
                <a:cs typeface="Calibri" panose="020F0502020204030204" pitchFamily="34" charset="0"/>
              </a:rPr>
              <a:t>ACCESS for ELLs Paper </a:t>
            </a:r>
            <a:br>
              <a:rPr lang="en-US" altLang="en-US" sz="2400" b="1" dirty="0">
                <a:solidFill>
                  <a:schemeClr val="tx1"/>
                </a:solidFill>
                <a:latin typeface="Calibri" panose="020F0502020204030204" pitchFamily="34" charset="0"/>
                <a:cs typeface="Calibri" panose="020F0502020204030204" pitchFamily="34" charset="0"/>
              </a:rPr>
            </a:br>
            <a:r>
              <a:rPr lang="en-US" altLang="en-US" sz="2400" b="1" dirty="0">
                <a:solidFill>
                  <a:schemeClr val="tx1"/>
                </a:solidFill>
                <a:latin typeface="Calibri" panose="020F0502020204030204" pitchFamily="34" charset="0"/>
                <a:cs typeface="Calibri" panose="020F0502020204030204" pitchFamily="34" charset="0"/>
              </a:rPr>
              <a:t>Training Webpage</a:t>
            </a:r>
          </a:p>
        </p:txBody>
      </p:sp>
      <p:sp>
        <p:nvSpPr>
          <p:cNvPr id="1434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C37C336E-EB01-461A-984B-DF5E5357C16C}" type="slidenum">
              <a:rPr lang="en-US" altLang="en-US" smtClean="0">
                <a:solidFill>
                  <a:srgbClr val="FEFEFE"/>
                </a:solidFill>
              </a:rPr>
              <a:pPr/>
              <a:t>35</a:t>
            </a:fld>
            <a:endParaRPr lang="en-US" altLang="en-US">
              <a:solidFill>
                <a:srgbClr val="FEFEFE"/>
              </a:solidFill>
            </a:endParaRPr>
          </a:p>
        </p:txBody>
      </p:sp>
      <p:sp>
        <p:nvSpPr>
          <p:cNvPr id="11" name="Oval 10">
            <a:extLst>
              <a:ext uri="{FF2B5EF4-FFF2-40B4-BE49-F238E27FC236}">
                <a16:creationId xmlns:a16="http://schemas.microsoft.com/office/drawing/2014/main" id="{7C0622EF-1FA4-4FC3-87AD-99E3B8033210}"/>
              </a:ext>
            </a:extLst>
          </p:cNvPr>
          <p:cNvSpPr/>
          <p:nvPr/>
        </p:nvSpPr>
        <p:spPr>
          <a:xfrm>
            <a:off x="5462210" y="4634288"/>
            <a:ext cx="2951165" cy="2032925"/>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quot;Not Allowed&quot; Symbol 16">
            <a:extLst>
              <a:ext uri="{FF2B5EF4-FFF2-40B4-BE49-F238E27FC236}">
                <a16:creationId xmlns:a16="http://schemas.microsoft.com/office/drawing/2014/main" id="{C10CD6CF-08AF-4984-AFE8-BF2CFFADBB70}"/>
              </a:ext>
            </a:extLst>
          </p:cNvPr>
          <p:cNvSpPr/>
          <p:nvPr/>
        </p:nvSpPr>
        <p:spPr>
          <a:xfrm>
            <a:off x="5493586" y="2789981"/>
            <a:ext cx="2667000" cy="1905000"/>
          </a:xfrm>
          <a:prstGeom prst="noSmoking">
            <a:avLst>
              <a:gd name="adj" fmla="val 6185"/>
            </a:avLst>
          </a:prstGeom>
          <a:solidFill>
            <a:srgbClr val="D81A0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 name="Callout: Up Arrow 1">
            <a:extLst>
              <a:ext uri="{FF2B5EF4-FFF2-40B4-BE49-F238E27FC236}">
                <a16:creationId xmlns:a16="http://schemas.microsoft.com/office/drawing/2014/main" id="{A2F8009C-E662-4CCD-93B7-D54288B56490}"/>
              </a:ext>
            </a:extLst>
          </p:cNvPr>
          <p:cNvSpPr/>
          <p:nvPr/>
        </p:nvSpPr>
        <p:spPr>
          <a:xfrm rot="1295886">
            <a:off x="4532866" y="5533687"/>
            <a:ext cx="1752600" cy="890499"/>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Calibri" panose="020F0502020204030204" pitchFamily="34" charset="0"/>
                <a:cs typeface="Calibri" panose="020F0502020204030204" pitchFamily="34" charset="0"/>
              </a:rPr>
              <a:t>Location for 2020 Florida-Specific Manuals</a:t>
            </a:r>
          </a:p>
        </p:txBody>
      </p:sp>
    </p:spTree>
    <p:extLst>
      <p:ext uri="{BB962C8B-B14F-4D97-AF65-F5344CB8AC3E}">
        <p14:creationId xmlns:p14="http://schemas.microsoft.com/office/powerpoint/2010/main" val="1546104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2065" y="580841"/>
            <a:ext cx="8172121" cy="1229295"/>
          </a:xfrm>
        </p:spPr>
        <p:txBody>
          <a:bodyPr>
            <a:normAutofit fontScale="90000"/>
          </a:bodyPr>
          <a:lstStyle/>
          <a:p>
            <a:r>
              <a:rPr lang="en-US" b="1" dirty="0">
                <a:solidFill>
                  <a:schemeClr val="tx1"/>
                </a:solidFill>
                <a:latin typeface="Calibri" panose="020F0502020204030204" pitchFamily="34" charset="0"/>
                <a:cs typeface="Calibri" panose="020F0502020204030204" pitchFamily="34" charset="0"/>
              </a:rPr>
              <a:t>Florida’s ACCESS for ELLs Checklist</a:t>
            </a:r>
            <a:br>
              <a:rPr lang="en-US" dirty="0">
                <a:solidFill>
                  <a:schemeClr val="tx1"/>
                </a:solidFill>
                <a:latin typeface="Calibri" panose="020F0502020204030204" pitchFamily="34" charset="0"/>
                <a:cs typeface="Calibri" panose="020F0502020204030204" pitchFamily="34" charset="0"/>
              </a:rPr>
            </a:br>
            <a:r>
              <a:rPr lang="en-US" sz="2200" dirty="0">
                <a:solidFill>
                  <a:schemeClr val="tx1"/>
                </a:solidFill>
                <a:latin typeface="Calibri" panose="020F0502020204030204" pitchFamily="34" charset="0"/>
                <a:cs typeface="Calibri" panose="020F0502020204030204" pitchFamily="34" charset="0"/>
              </a:rPr>
              <a:t>District Test Coordinators, School Assessment Coordinators , and Test Administrators</a:t>
            </a:r>
          </a:p>
        </p:txBody>
      </p:sp>
      <p:sp>
        <p:nvSpPr>
          <p:cNvPr id="8" name="Rectangle 7"/>
          <p:cNvSpPr/>
          <p:nvPr/>
        </p:nvSpPr>
        <p:spPr>
          <a:xfrm>
            <a:off x="6577176" y="3307092"/>
            <a:ext cx="2076493" cy="2246769"/>
          </a:xfrm>
          <a:prstGeom prst="rect">
            <a:avLst/>
          </a:prstGeom>
        </p:spPr>
        <p:txBody>
          <a:bodyPr wrap="square">
            <a:spAutoFit/>
          </a:bodyPr>
          <a:lstStyle/>
          <a:p>
            <a:pPr algn="ctr"/>
            <a:r>
              <a:rPr lang="en-US" sz="2000" dirty="0">
                <a:latin typeface="Calibri" panose="020F0502020204030204" pitchFamily="34" charset="0"/>
                <a:cs typeface="Calibri" panose="020F0502020204030204" pitchFamily="34" charset="0"/>
              </a:rPr>
              <a:t>Available on Florida's WIDA webpage </a:t>
            </a:r>
          </a:p>
          <a:p>
            <a:pPr algn="ctr"/>
            <a:r>
              <a:rPr lang="en-US" sz="2000" dirty="0">
                <a:latin typeface="Calibri" panose="020F0502020204030204" pitchFamily="34" charset="0"/>
                <a:cs typeface="Calibri" panose="020F0502020204030204" pitchFamily="34" charset="0"/>
              </a:rPr>
              <a:t>and the </a:t>
            </a:r>
          </a:p>
          <a:p>
            <a:pPr algn="ctr"/>
            <a:r>
              <a:rPr lang="en-US" sz="2000" b="1" dirty="0">
                <a:latin typeface="Calibri" panose="020F0502020204030204" pitchFamily="34" charset="0"/>
                <a:cs typeface="Calibri" panose="020F0502020204030204" pitchFamily="34" charset="0"/>
              </a:rPr>
              <a:t>Paper-Based Training </a:t>
            </a:r>
          </a:p>
          <a:p>
            <a:pPr algn="ctr"/>
            <a:r>
              <a:rPr lang="en-US" sz="2000" dirty="0">
                <a:latin typeface="Calibri" panose="020F0502020204030204" pitchFamily="34" charset="0"/>
                <a:cs typeface="Calibri" panose="020F0502020204030204" pitchFamily="34" charset="0"/>
              </a:rPr>
              <a:t>tile.</a:t>
            </a:r>
          </a:p>
        </p:txBody>
      </p:sp>
      <p:pic>
        <p:nvPicPr>
          <p:cNvPr id="7" name="Picture 6">
            <a:extLst>
              <a:ext uri="{FF2B5EF4-FFF2-40B4-BE49-F238E27FC236}">
                <a16:creationId xmlns:a16="http://schemas.microsoft.com/office/drawing/2014/main" id="{F3B6EA06-58D2-5E4B-846F-120B7A75655C}"/>
              </a:ext>
            </a:extLst>
          </p:cNvPr>
          <p:cNvPicPr>
            <a:picLocks noChangeAspect="1"/>
          </p:cNvPicPr>
          <p:nvPr/>
        </p:nvPicPr>
        <p:blipFill rotWithShape="1">
          <a:blip r:embed="rId3">
            <a:extLst>
              <a:ext uri="{28A0092B-C50C-407E-A947-70E740481C1C}">
                <a14:useLocalDpi xmlns:a14="http://schemas.microsoft.com/office/drawing/2010/main" val="0"/>
              </a:ext>
            </a:extLst>
          </a:blip>
          <a:srcRect r="49089"/>
          <a:stretch/>
        </p:blipFill>
        <p:spPr>
          <a:xfrm>
            <a:off x="6134767" y="2120464"/>
            <a:ext cx="2961309" cy="876300"/>
          </a:xfrm>
          <a:prstGeom prst="rect">
            <a:avLst/>
          </a:prstGeom>
        </p:spPr>
      </p:pic>
      <p:pic>
        <p:nvPicPr>
          <p:cNvPr id="3" name="Picture 2">
            <a:extLst>
              <a:ext uri="{FF2B5EF4-FFF2-40B4-BE49-F238E27FC236}">
                <a16:creationId xmlns:a16="http://schemas.microsoft.com/office/drawing/2014/main" id="{F7DD56D3-F83C-4AD7-AAA7-F4ED4D590B1A}"/>
              </a:ext>
            </a:extLst>
          </p:cNvPr>
          <p:cNvPicPr>
            <a:picLocks noChangeAspect="1"/>
          </p:cNvPicPr>
          <p:nvPr/>
        </p:nvPicPr>
        <p:blipFill>
          <a:blip r:embed="rId4"/>
          <a:stretch>
            <a:fillRect/>
          </a:stretch>
        </p:blipFill>
        <p:spPr>
          <a:xfrm>
            <a:off x="191166" y="1809401"/>
            <a:ext cx="5943601" cy="4417212"/>
          </a:xfrm>
          <a:prstGeom prst="rect">
            <a:avLst/>
          </a:prstGeom>
        </p:spPr>
      </p:pic>
    </p:spTree>
    <p:extLst>
      <p:ext uri="{BB962C8B-B14F-4D97-AF65-F5344CB8AC3E}">
        <p14:creationId xmlns:p14="http://schemas.microsoft.com/office/powerpoint/2010/main" val="2468243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409F4-D6CC-4258-9C2B-F7AA5D5EABC1}"/>
              </a:ext>
            </a:extLst>
          </p:cNvPr>
          <p:cNvSpPr>
            <a:spLocks noGrp="1"/>
          </p:cNvSpPr>
          <p:nvPr>
            <p:ph type="title"/>
          </p:nvPr>
        </p:nvSpPr>
        <p:spPr>
          <a:xfrm>
            <a:off x="277906" y="420136"/>
            <a:ext cx="8839200" cy="1253345"/>
          </a:xfrm>
        </p:spPr>
        <p:txBody>
          <a:bodyPr/>
          <a:lstStyle/>
          <a:p>
            <a:r>
              <a:rPr lang="en-US" b="1" dirty="0">
                <a:solidFill>
                  <a:schemeClr val="tx1"/>
                </a:solidFill>
                <a:latin typeface="Calibri" panose="020F0502020204030204" pitchFamily="34" charset="0"/>
                <a:cs typeface="Calibri" panose="020F0502020204030204" pitchFamily="34" charset="0"/>
              </a:rPr>
              <a:t>State Specific Directions Document Contents</a:t>
            </a:r>
          </a:p>
        </p:txBody>
      </p:sp>
      <p:sp>
        <p:nvSpPr>
          <p:cNvPr id="4" name="Slide Number Placeholder 3">
            <a:extLst>
              <a:ext uri="{FF2B5EF4-FFF2-40B4-BE49-F238E27FC236}">
                <a16:creationId xmlns:a16="http://schemas.microsoft.com/office/drawing/2014/main" id="{A64247B6-97E9-42E1-BBFC-4A3C672E6BBF}"/>
              </a:ext>
            </a:extLst>
          </p:cNvPr>
          <p:cNvSpPr>
            <a:spLocks noGrp="1"/>
          </p:cNvSpPr>
          <p:nvPr>
            <p:ph type="sldNum" sz="quarter" idx="12"/>
          </p:nvPr>
        </p:nvSpPr>
        <p:spPr/>
        <p:txBody>
          <a:bodyPr/>
          <a:lstStyle/>
          <a:p>
            <a:pPr>
              <a:defRPr/>
            </a:pPr>
            <a:fld id="{B2602490-41B2-4B2A-81CE-4E98F588146C}" type="slidenum">
              <a:rPr lang="en-US" smtClean="0">
                <a:solidFill>
                  <a:prstClr val="black">
                    <a:lumMod val="50000"/>
                    <a:lumOff val="50000"/>
                  </a:prstClr>
                </a:solidFill>
              </a:rPr>
              <a:pPr>
                <a:defRPr/>
              </a:pPr>
              <a:t>37</a:t>
            </a:fld>
            <a:endParaRPr lang="en-US" dirty="0">
              <a:solidFill>
                <a:prstClr val="black">
                  <a:lumMod val="50000"/>
                  <a:lumOff val="50000"/>
                </a:prstClr>
              </a:solidFill>
            </a:endParaRPr>
          </a:p>
        </p:txBody>
      </p:sp>
      <p:pic>
        <p:nvPicPr>
          <p:cNvPr id="5" name="Picture 4">
            <a:extLst>
              <a:ext uri="{FF2B5EF4-FFF2-40B4-BE49-F238E27FC236}">
                <a16:creationId xmlns:a16="http://schemas.microsoft.com/office/drawing/2014/main" id="{5C16A56E-ADD6-41CD-89C3-A00FFFF4DE8D}"/>
              </a:ext>
            </a:extLst>
          </p:cNvPr>
          <p:cNvPicPr>
            <a:picLocks noChangeAspect="1"/>
          </p:cNvPicPr>
          <p:nvPr/>
        </p:nvPicPr>
        <p:blipFill>
          <a:blip r:embed="rId3"/>
          <a:stretch>
            <a:fillRect/>
          </a:stretch>
        </p:blipFill>
        <p:spPr>
          <a:xfrm>
            <a:off x="838200" y="1295400"/>
            <a:ext cx="7315200" cy="5111088"/>
          </a:xfrm>
          <a:prstGeom prst="rect">
            <a:avLst/>
          </a:prstGeom>
        </p:spPr>
      </p:pic>
    </p:spTree>
    <p:extLst>
      <p:ext uri="{BB962C8B-B14F-4D97-AF65-F5344CB8AC3E}">
        <p14:creationId xmlns:p14="http://schemas.microsoft.com/office/powerpoint/2010/main" val="754884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911021"/>
            <a:ext cx="4799014" cy="3564056"/>
          </a:xfrm>
          <a:solidFill>
            <a:schemeClr val="lt1"/>
          </a:solidFill>
        </p:spPr>
        <p:txBody>
          <a:bodyPr>
            <a:normAutofit/>
          </a:bodyPr>
          <a:lstStyle/>
          <a:p>
            <a:pPr>
              <a:buFont typeface="Wingdings" panose="05000000000000000000" pitchFamily="2" charset="2"/>
              <a:buChar char="Ø"/>
            </a:pPr>
            <a:r>
              <a:rPr lang="en-US" sz="2400" dirty="0">
                <a:latin typeface="Calibri" panose="020F0502020204030204" pitchFamily="34" charset="0"/>
                <a:cs typeface="Calibri" panose="020F0502020204030204" pitchFamily="34" charset="0"/>
              </a:rPr>
              <a:t>This manual explains all responsibilities and tasks related to the implementation and administration of the ACCESS for ELLs suite of assessments in Florida.</a:t>
            </a:r>
          </a:p>
        </p:txBody>
      </p:sp>
      <p:sp>
        <p:nvSpPr>
          <p:cNvPr id="4" name="Text Placeholder 3"/>
          <p:cNvSpPr>
            <a:spLocks noGrp="1"/>
          </p:cNvSpPr>
          <p:nvPr>
            <p:ph type="body" idx="4294967295"/>
          </p:nvPr>
        </p:nvSpPr>
        <p:spPr>
          <a:xfrm>
            <a:off x="0" y="630238"/>
            <a:ext cx="5622925" cy="841375"/>
          </a:xfrm>
        </p:spPr>
        <p:txBody>
          <a:bodyPr>
            <a:noAutofit/>
          </a:bodyPr>
          <a:lstStyle/>
          <a:p>
            <a:pPr marL="0" indent="0">
              <a:lnSpc>
                <a:spcPct val="110000"/>
              </a:lnSpc>
              <a:spcBef>
                <a:spcPts val="0"/>
              </a:spcBef>
              <a:buNone/>
            </a:pPr>
            <a:r>
              <a:rPr lang="en-US" b="1" dirty="0">
                <a:latin typeface="Calibri" panose="020F0502020204030204" pitchFamily="34" charset="0"/>
                <a:cs typeface="Calibri" panose="020F0502020204030204" pitchFamily="34" charset="0"/>
              </a:rPr>
              <a:t>Spring 2020 Florida ACCESS for ELLs Test Administration Manual</a:t>
            </a:r>
          </a:p>
        </p:txBody>
      </p:sp>
      <p:pic>
        <p:nvPicPr>
          <p:cNvPr id="2" name="Picture 1">
            <a:extLst>
              <a:ext uri="{FF2B5EF4-FFF2-40B4-BE49-F238E27FC236}">
                <a16:creationId xmlns:a16="http://schemas.microsoft.com/office/drawing/2014/main" id="{9B6909BA-9477-4089-90CC-856A22A40DA1}"/>
              </a:ext>
            </a:extLst>
          </p:cNvPr>
          <p:cNvPicPr>
            <a:picLocks noChangeAspect="1"/>
          </p:cNvPicPr>
          <p:nvPr/>
        </p:nvPicPr>
        <p:blipFill>
          <a:blip r:embed="rId3"/>
          <a:stretch>
            <a:fillRect/>
          </a:stretch>
        </p:blipFill>
        <p:spPr>
          <a:xfrm>
            <a:off x="5601647" y="914400"/>
            <a:ext cx="3085153" cy="4114800"/>
          </a:xfrm>
          <a:prstGeom prst="rect">
            <a:avLst/>
          </a:prstGeom>
        </p:spPr>
      </p:pic>
      <p:sp>
        <p:nvSpPr>
          <p:cNvPr id="6" name="Oval 5">
            <a:extLst>
              <a:ext uri="{FF2B5EF4-FFF2-40B4-BE49-F238E27FC236}">
                <a16:creationId xmlns:a16="http://schemas.microsoft.com/office/drawing/2014/main" id="{00C8804C-232F-40A2-9EFC-087B112257FF}"/>
              </a:ext>
            </a:extLst>
          </p:cNvPr>
          <p:cNvSpPr/>
          <p:nvPr/>
        </p:nvSpPr>
        <p:spPr>
          <a:xfrm>
            <a:off x="6666852" y="2209800"/>
            <a:ext cx="5334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014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81000" y="1981200"/>
            <a:ext cx="5143350" cy="3863752"/>
          </a:xfrm>
          <a:solidFill>
            <a:schemeClr val="bg1"/>
          </a:solidFill>
        </p:spPr>
        <p:txBody>
          <a:bodyPr>
            <a:normAutofit/>
          </a:bodyPr>
          <a:lstStyle/>
          <a:p>
            <a:pPr>
              <a:lnSpc>
                <a:spcPct val="100000"/>
              </a:lnSpc>
              <a:spcBef>
                <a:spcPts val="600"/>
              </a:spcBef>
              <a:spcAft>
                <a:spcPts val="600"/>
              </a:spcAft>
              <a:buClrTx/>
              <a:buFont typeface="Wingdings" panose="05000000000000000000" pitchFamily="2" charset="2"/>
              <a:buChar char="Ø"/>
            </a:pPr>
            <a:r>
              <a:rPr lang="en-US" sz="2400" dirty="0">
                <a:latin typeface="Calibri" panose="020F0502020204030204" pitchFamily="34" charset="0"/>
                <a:cs typeface="Calibri" panose="020F0502020204030204" pitchFamily="34" charset="0"/>
              </a:rPr>
              <a:t>This document highlights test administrative considerations, universal tools, and accommodations for individual ELLs taking the paper-based tests. </a:t>
            </a:r>
          </a:p>
          <a:p>
            <a:pPr>
              <a:lnSpc>
                <a:spcPct val="100000"/>
              </a:lnSpc>
              <a:spcBef>
                <a:spcPts val="600"/>
              </a:spcBef>
              <a:spcAft>
                <a:spcPts val="600"/>
              </a:spcAft>
              <a:buClrTx/>
              <a:buFont typeface="Wingdings" panose="05000000000000000000" pitchFamily="2" charset="2"/>
              <a:buChar char="Ø"/>
            </a:pPr>
            <a:r>
              <a:rPr lang="en-US" sz="2400" dirty="0">
                <a:latin typeface="Calibri" panose="020F0502020204030204" pitchFamily="34" charset="0"/>
                <a:cs typeface="Calibri" panose="020F0502020204030204" pitchFamily="34" charset="0"/>
              </a:rPr>
              <a:t>Accommodation Selection Forms located in Appendix C and on Florida’s WIDA Webpage.</a:t>
            </a:r>
          </a:p>
        </p:txBody>
      </p:sp>
      <p:sp>
        <p:nvSpPr>
          <p:cNvPr id="6" name="Text Placeholder 5"/>
          <p:cNvSpPr>
            <a:spLocks noGrp="1"/>
          </p:cNvSpPr>
          <p:nvPr>
            <p:ph type="body" sz="quarter" idx="4294967295"/>
          </p:nvPr>
        </p:nvSpPr>
        <p:spPr>
          <a:xfrm>
            <a:off x="698806" y="471265"/>
            <a:ext cx="6021388" cy="858838"/>
          </a:xfrm>
        </p:spPr>
        <p:txBody>
          <a:bodyPr>
            <a:noAutofit/>
          </a:bodyPr>
          <a:lstStyle/>
          <a:p>
            <a:pPr marL="0" indent="0">
              <a:buNone/>
            </a:pPr>
            <a:r>
              <a:rPr lang="en-US" sz="2000" b="1" dirty="0">
                <a:latin typeface="Calibri" panose="020F0502020204030204" pitchFamily="34" charset="0"/>
                <a:cs typeface="Calibri" panose="020F0502020204030204" pitchFamily="34" charset="0"/>
              </a:rPr>
              <a:t>2020 Florida Accessibility and </a:t>
            </a:r>
          </a:p>
          <a:p>
            <a:pPr marL="0" indent="0">
              <a:buNone/>
            </a:pPr>
            <a:r>
              <a:rPr lang="en-US" sz="2000" b="1" dirty="0">
                <a:latin typeface="Calibri" panose="020F0502020204030204" pitchFamily="34" charset="0"/>
                <a:cs typeface="Calibri" panose="020F0502020204030204" pitchFamily="34" charset="0"/>
              </a:rPr>
              <a:t>Accommodations Supplement</a:t>
            </a:r>
          </a:p>
        </p:txBody>
      </p:sp>
      <p:pic>
        <p:nvPicPr>
          <p:cNvPr id="2" name="Picture 1">
            <a:extLst>
              <a:ext uri="{FF2B5EF4-FFF2-40B4-BE49-F238E27FC236}">
                <a16:creationId xmlns:a16="http://schemas.microsoft.com/office/drawing/2014/main" id="{4EB3A7C8-200F-44AC-B157-55074DBCCFA3}"/>
              </a:ext>
            </a:extLst>
          </p:cNvPr>
          <p:cNvPicPr>
            <a:picLocks noChangeAspect="1"/>
          </p:cNvPicPr>
          <p:nvPr/>
        </p:nvPicPr>
        <p:blipFill>
          <a:blip r:embed="rId3"/>
          <a:stretch>
            <a:fillRect/>
          </a:stretch>
        </p:blipFill>
        <p:spPr>
          <a:xfrm>
            <a:off x="5943600" y="1143000"/>
            <a:ext cx="3025473" cy="3923030"/>
          </a:xfrm>
          <a:prstGeom prst="rect">
            <a:avLst/>
          </a:prstGeom>
        </p:spPr>
      </p:pic>
      <p:sp>
        <p:nvSpPr>
          <p:cNvPr id="4" name="Oval 3">
            <a:extLst>
              <a:ext uri="{FF2B5EF4-FFF2-40B4-BE49-F238E27FC236}">
                <a16:creationId xmlns:a16="http://schemas.microsoft.com/office/drawing/2014/main" id="{E25CA136-B667-4111-B161-B33A7F4A8DD0}"/>
              </a:ext>
            </a:extLst>
          </p:cNvPr>
          <p:cNvSpPr/>
          <p:nvPr/>
        </p:nvSpPr>
        <p:spPr>
          <a:xfrm>
            <a:off x="6224894" y="2438400"/>
            <a:ext cx="990600" cy="3630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0103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E1B3EB-1BC9-42D8-82A3-A5951E6069F0}"/>
              </a:ext>
            </a:extLst>
          </p:cNvPr>
          <p:cNvSpPr>
            <a:spLocks noGrp="1"/>
          </p:cNvSpPr>
          <p:nvPr>
            <p:ph type="sldNum" sz="quarter" idx="12"/>
          </p:nvPr>
        </p:nvSpPr>
        <p:spPr>
          <a:xfrm>
            <a:off x="8392381" y="6400800"/>
            <a:ext cx="512638" cy="365125"/>
          </a:xfrm>
        </p:spPr>
        <p:txBody>
          <a:bodyPr/>
          <a:lstStyle/>
          <a:p>
            <a:pPr>
              <a:defRPr/>
            </a:pPr>
            <a:fld id="{5257CC6E-9804-461C-8190-BEF0BEA28044}" type="slidenum">
              <a:rPr lang="en-US" smtClean="0">
                <a:solidFill>
                  <a:schemeClr val="tx1"/>
                </a:solidFill>
              </a:rPr>
              <a:pPr>
                <a:defRPr/>
              </a:pPr>
              <a:t>4</a:t>
            </a:fld>
            <a:endParaRPr lang="en-US" dirty="0">
              <a:solidFill>
                <a:schemeClr val="tx1"/>
              </a:solidFill>
            </a:endParaRPr>
          </a:p>
        </p:txBody>
      </p:sp>
      <p:sp>
        <p:nvSpPr>
          <p:cNvPr id="3" name="Content Placeholder 2">
            <a:extLst>
              <a:ext uri="{FF2B5EF4-FFF2-40B4-BE49-F238E27FC236}">
                <a16:creationId xmlns:a16="http://schemas.microsoft.com/office/drawing/2014/main" id="{D3A968FE-C6CA-4450-94D4-E4E6074278F7}"/>
              </a:ext>
            </a:extLst>
          </p:cNvPr>
          <p:cNvSpPr txBox="1">
            <a:spLocks/>
          </p:cNvSpPr>
          <p:nvPr/>
        </p:nvSpPr>
        <p:spPr>
          <a:xfrm>
            <a:off x="495300" y="1838895"/>
            <a:ext cx="8153400" cy="4266331"/>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Bef>
                <a:spcPts val="300"/>
              </a:spcBef>
              <a:spcAft>
                <a:spcPts val="400"/>
              </a:spcAft>
              <a:buFont typeface="Wingdings" panose="05000000000000000000" pitchFamily="2" charset="2"/>
              <a:buChar char="Ø"/>
            </a:pPr>
            <a:r>
              <a:rPr lang="en-US" dirty="0">
                <a:latin typeface="Calibri" panose="020F0502020204030204" pitchFamily="34" charset="0"/>
                <a:cs typeface="Calibri" panose="020F0502020204030204" pitchFamily="34" charset="0"/>
              </a:rPr>
              <a:t>Complete Florida’s ACCESS for ELLs Paper Checklist</a:t>
            </a:r>
          </a:p>
          <a:p>
            <a:pPr>
              <a:spcBef>
                <a:spcPts val="300"/>
              </a:spcBef>
              <a:spcAft>
                <a:spcPts val="400"/>
              </a:spcAft>
              <a:buFont typeface="Wingdings" panose="05000000000000000000" pitchFamily="2" charset="2"/>
              <a:buChar char="Ø"/>
            </a:pPr>
            <a:r>
              <a:rPr lang="en-US" dirty="0">
                <a:latin typeface="Calibri" panose="020F0502020204030204" pitchFamily="34" charset="0"/>
                <a:cs typeface="Calibri" panose="020F0502020204030204" pitchFamily="34" charset="0"/>
              </a:rPr>
              <a:t>Review the Spring 2020 Florida ACCESS for ELLs Test Administration Manual</a:t>
            </a:r>
          </a:p>
          <a:p>
            <a:pPr>
              <a:spcBef>
                <a:spcPts val="300"/>
              </a:spcBef>
              <a:spcAft>
                <a:spcPts val="400"/>
              </a:spcAft>
              <a:buFont typeface="Wingdings" panose="05000000000000000000" pitchFamily="2" charset="2"/>
              <a:buChar char="Ø"/>
            </a:pPr>
            <a:r>
              <a:rPr lang="en-US" dirty="0">
                <a:latin typeface="Calibri" panose="020F0502020204030204" pitchFamily="34" charset="0"/>
                <a:cs typeface="Calibri" panose="020F0502020204030204" pitchFamily="34" charset="0"/>
              </a:rPr>
              <a:t>Review applicable sections of the 2020 Florida Accessibility and Accommodations Supplement</a:t>
            </a:r>
          </a:p>
          <a:p>
            <a:pPr>
              <a:spcBef>
                <a:spcPts val="300"/>
              </a:spcBef>
              <a:spcAft>
                <a:spcPts val="400"/>
              </a:spcAft>
              <a:buFont typeface="Wingdings" panose="05000000000000000000" pitchFamily="2" charset="2"/>
              <a:buChar char="Ø"/>
            </a:pPr>
            <a:r>
              <a:rPr lang="en-US" dirty="0">
                <a:latin typeface="Calibri" panose="020F0502020204030204" pitchFamily="34" charset="0"/>
                <a:cs typeface="Calibri" panose="020F0502020204030204" pitchFamily="34" charset="0"/>
              </a:rPr>
              <a:t>Complete the ACCESS for ELLs Paper Administration Quiz passing score of 80% or higher</a:t>
            </a:r>
          </a:p>
          <a:p>
            <a:pPr>
              <a:spcBef>
                <a:spcPts val="300"/>
              </a:spcBef>
              <a:spcAft>
                <a:spcPts val="400"/>
              </a:spcAft>
              <a:buFont typeface="Wingdings" panose="05000000000000000000" pitchFamily="2" charset="2"/>
              <a:buChar char="Ø"/>
            </a:pPr>
            <a:r>
              <a:rPr lang="en-US" dirty="0">
                <a:latin typeface="Calibri" panose="020F0502020204030204" pitchFamily="34" charset="0"/>
                <a:cs typeface="Calibri" panose="020F0502020204030204" pitchFamily="34" charset="0"/>
              </a:rPr>
              <a:t>Provide Parent Notification Letters to students</a:t>
            </a:r>
          </a:p>
        </p:txBody>
      </p:sp>
      <p:sp>
        <p:nvSpPr>
          <p:cNvPr id="4" name="Title 1">
            <a:extLst>
              <a:ext uri="{FF2B5EF4-FFF2-40B4-BE49-F238E27FC236}">
                <a16:creationId xmlns:a16="http://schemas.microsoft.com/office/drawing/2014/main" id="{62FBF257-718D-4948-ADBD-C3E3479B97FA}"/>
              </a:ext>
            </a:extLst>
          </p:cNvPr>
          <p:cNvSpPr txBox="1">
            <a:spLocks/>
          </p:cNvSpPr>
          <p:nvPr/>
        </p:nvSpPr>
        <p:spPr>
          <a:xfrm>
            <a:off x="314098" y="609600"/>
            <a:ext cx="8515804" cy="1229295"/>
          </a:xfrm>
          <a:prstGeom prst="rect">
            <a:avLst/>
          </a:prstGeom>
        </p:spPr>
        <p:txBody>
          <a:bodyPr>
            <a:normAutofit/>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chemeClr val="tx1"/>
                </a:solidFill>
                <a:latin typeface="Calibri" panose="020F0502020204030204" pitchFamily="34" charset="0"/>
                <a:cs typeface="Calibri" panose="020F0502020204030204" pitchFamily="34" charset="0"/>
              </a:rPr>
              <a:t>School Assessment Coordinator </a:t>
            </a:r>
          </a:p>
          <a:p>
            <a:r>
              <a:rPr lang="en-US" sz="3200" b="1" dirty="0">
                <a:solidFill>
                  <a:schemeClr val="tx1"/>
                </a:solidFill>
                <a:latin typeface="Calibri" panose="020F0502020204030204" pitchFamily="34" charset="0"/>
                <a:cs typeface="Calibri" panose="020F0502020204030204" pitchFamily="34" charset="0"/>
              </a:rPr>
              <a:t>Responsibilities</a:t>
            </a:r>
            <a:r>
              <a:rPr lang="en-US" sz="3200" dirty="0">
                <a:solidFill>
                  <a:schemeClr val="tx1"/>
                </a:solidFill>
                <a:latin typeface="Calibri" panose="020F0502020204030204" pitchFamily="34" charset="0"/>
                <a:cs typeface="Calibri" panose="020F0502020204030204" pitchFamily="34" charset="0"/>
              </a:rPr>
              <a:t>(continued)</a:t>
            </a:r>
          </a:p>
          <a:p>
            <a:endParaRPr lang="en-US"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5189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2720AF-6174-472E-BB34-EAD638C5B091}"/>
              </a:ext>
            </a:extLst>
          </p:cNvPr>
          <p:cNvSpPr>
            <a:spLocks noGrp="1"/>
          </p:cNvSpPr>
          <p:nvPr>
            <p:ph type="sldNum" sz="quarter" idx="12"/>
          </p:nvPr>
        </p:nvSpPr>
        <p:spPr/>
        <p:txBody>
          <a:bodyPr/>
          <a:lstStyle/>
          <a:p>
            <a:pPr>
              <a:defRPr/>
            </a:pPr>
            <a:fld id="{5257CC6E-9804-461C-8190-BEF0BEA28044}" type="slidenum">
              <a:rPr lang="en-US" smtClean="0">
                <a:solidFill>
                  <a:prstClr val="black">
                    <a:lumMod val="50000"/>
                    <a:lumOff val="50000"/>
                  </a:prstClr>
                </a:solidFill>
              </a:rPr>
              <a:pPr>
                <a:defRPr/>
              </a:pPr>
              <a:t>40</a:t>
            </a:fld>
            <a:endParaRPr lang="en-US" dirty="0">
              <a:solidFill>
                <a:prstClr val="black">
                  <a:lumMod val="50000"/>
                  <a:lumOff val="50000"/>
                </a:prstClr>
              </a:solidFill>
            </a:endParaRPr>
          </a:p>
        </p:txBody>
      </p:sp>
      <p:pic>
        <p:nvPicPr>
          <p:cNvPr id="3" name="Picture 2">
            <a:extLst>
              <a:ext uri="{FF2B5EF4-FFF2-40B4-BE49-F238E27FC236}">
                <a16:creationId xmlns:a16="http://schemas.microsoft.com/office/drawing/2014/main" id="{11E0432C-D436-4DF4-8DF8-0FAB895C197E}"/>
              </a:ext>
            </a:extLst>
          </p:cNvPr>
          <p:cNvPicPr>
            <a:picLocks noChangeAspect="1"/>
          </p:cNvPicPr>
          <p:nvPr/>
        </p:nvPicPr>
        <p:blipFill>
          <a:blip r:embed="rId3"/>
          <a:stretch>
            <a:fillRect/>
          </a:stretch>
        </p:blipFill>
        <p:spPr>
          <a:xfrm>
            <a:off x="533400" y="1652011"/>
            <a:ext cx="5827491" cy="4587922"/>
          </a:xfrm>
          <a:prstGeom prst="rect">
            <a:avLst/>
          </a:prstGeom>
        </p:spPr>
      </p:pic>
      <p:sp>
        <p:nvSpPr>
          <p:cNvPr id="4" name="TextBox 3">
            <a:extLst>
              <a:ext uri="{FF2B5EF4-FFF2-40B4-BE49-F238E27FC236}">
                <a16:creationId xmlns:a16="http://schemas.microsoft.com/office/drawing/2014/main" id="{1779AD72-7ACE-4DE4-838E-C3534D069390}"/>
              </a:ext>
            </a:extLst>
          </p:cNvPr>
          <p:cNvSpPr txBox="1"/>
          <p:nvPr/>
        </p:nvSpPr>
        <p:spPr>
          <a:xfrm>
            <a:off x="1143000" y="273739"/>
            <a:ext cx="7168980" cy="1323439"/>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WIDA AMS Website</a:t>
            </a:r>
          </a:p>
          <a:p>
            <a:pPr algn="ctr"/>
            <a:r>
              <a:rPr lang="en-US" sz="4000" b="1" dirty="0">
                <a:latin typeface="Calibri" panose="020F0502020204030204" pitchFamily="34" charset="0"/>
                <a:cs typeface="Calibri" panose="020F0502020204030204" pitchFamily="34" charset="0"/>
              </a:rPr>
              <a:t>https://wida.wisc.edu/login</a:t>
            </a:r>
          </a:p>
        </p:txBody>
      </p:sp>
      <p:cxnSp>
        <p:nvCxnSpPr>
          <p:cNvPr id="6" name="Straight Arrow Connector 5">
            <a:extLst>
              <a:ext uri="{FF2B5EF4-FFF2-40B4-BE49-F238E27FC236}">
                <a16:creationId xmlns:a16="http://schemas.microsoft.com/office/drawing/2014/main" id="{575821E0-0966-441D-971D-D8C0E48E9460}"/>
              </a:ext>
            </a:extLst>
          </p:cNvPr>
          <p:cNvCxnSpPr/>
          <p:nvPr/>
        </p:nvCxnSpPr>
        <p:spPr>
          <a:xfrm flipH="1">
            <a:off x="6096000" y="5105400"/>
            <a:ext cx="134620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135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31044" y="6340475"/>
            <a:ext cx="512638" cy="365125"/>
          </a:xfrm>
        </p:spPr>
        <p:txBody>
          <a:bodyPr/>
          <a:lstStyle/>
          <a:p>
            <a:pPr>
              <a:defRPr/>
            </a:pPr>
            <a:fld id="{5257CC6E-9804-461C-8190-BEF0BEA28044}" type="slidenum">
              <a:rPr lang="en-US" smtClean="0">
                <a:solidFill>
                  <a:prstClr val="black">
                    <a:lumMod val="50000"/>
                    <a:lumOff val="50000"/>
                  </a:prstClr>
                </a:solidFill>
              </a:rPr>
              <a:pPr>
                <a:defRPr/>
              </a:pPr>
              <a:t>41</a:t>
            </a:fld>
            <a:endParaRPr lang="en-US" dirty="0">
              <a:solidFill>
                <a:prstClr val="black">
                  <a:lumMod val="50000"/>
                  <a:lumOff val="50000"/>
                </a:prst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15" y="1600200"/>
            <a:ext cx="8706954"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5815" y="152400"/>
            <a:ext cx="8706954" cy="1323439"/>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WIDA Assessment Management System</a:t>
            </a:r>
          </a:p>
          <a:p>
            <a:pPr algn="ctr"/>
            <a:r>
              <a:rPr lang="en-US" sz="4000" b="1" dirty="0">
                <a:latin typeface="Calibri" panose="020F0502020204030204" pitchFamily="34" charset="0"/>
                <a:cs typeface="Calibri" panose="020F0502020204030204" pitchFamily="34" charset="0"/>
              </a:rPr>
              <a:t>www.wida-ams.us</a:t>
            </a:r>
          </a:p>
        </p:txBody>
      </p:sp>
      <p:sp>
        <p:nvSpPr>
          <p:cNvPr id="4" name="TextBox 3">
            <a:extLst>
              <a:ext uri="{FF2B5EF4-FFF2-40B4-BE49-F238E27FC236}">
                <a16:creationId xmlns:a16="http://schemas.microsoft.com/office/drawing/2014/main" id="{C7B3D908-A747-474C-8EA8-DA047C5E7338}"/>
              </a:ext>
            </a:extLst>
          </p:cNvPr>
          <p:cNvSpPr txBox="1"/>
          <p:nvPr/>
        </p:nvSpPr>
        <p:spPr>
          <a:xfrm>
            <a:off x="300318" y="5437094"/>
            <a:ext cx="3048000" cy="923330"/>
          </a:xfrm>
          <a:prstGeom prst="rect">
            <a:avLst/>
          </a:prstGeom>
          <a:noFill/>
        </p:spPr>
        <p:txBody>
          <a:bodyPr wrap="square" rtlCol="0">
            <a:spAutoFit/>
          </a:bodyPr>
          <a:lstStyle/>
          <a:p>
            <a:pPr algn="ctr"/>
            <a:r>
              <a:rPr lang="en-US" b="1" dirty="0">
                <a:solidFill>
                  <a:srgbClr val="FF0000"/>
                </a:solidFill>
                <a:latin typeface="Calibri" panose="020F0502020204030204" pitchFamily="34" charset="0"/>
                <a:cs typeface="Calibri" panose="020F0502020204030204" pitchFamily="34" charset="0"/>
              </a:rPr>
              <a:t>Before and During Testing</a:t>
            </a:r>
          </a:p>
          <a:p>
            <a:r>
              <a:rPr lang="en-US" dirty="0">
                <a:latin typeface="Calibri" panose="020F0502020204030204" pitchFamily="34" charset="0"/>
                <a:cs typeface="Calibri" panose="020F0502020204030204" pitchFamily="34" charset="0"/>
              </a:rPr>
              <a:t>Electronic copies of packing lists and security checklists</a:t>
            </a:r>
          </a:p>
        </p:txBody>
      </p:sp>
      <p:sp>
        <p:nvSpPr>
          <p:cNvPr id="6" name="TextBox 5">
            <a:extLst>
              <a:ext uri="{FF2B5EF4-FFF2-40B4-BE49-F238E27FC236}">
                <a16:creationId xmlns:a16="http://schemas.microsoft.com/office/drawing/2014/main" id="{518D757F-64B3-41FD-AD50-0BF03FE5BE29}"/>
              </a:ext>
            </a:extLst>
          </p:cNvPr>
          <p:cNvSpPr txBox="1"/>
          <p:nvPr/>
        </p:nvSpPr>
        <p:spPr>
          <a:xfrm>
            <a:off x="3886200" y="5405683"/>
            <a:ext cx="3048000" cy="92333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 </a:t>
            </a:r>
            <a:r>
              <a:rPr lang="en-US" b="1" dirty="0">
                <a:solidFill>
                  <a:srgbClr val="FF0000"/>
                </a:solidFill>
                <a:latin typeface="Calibri" panose="020F0502020204030204" pitchFamily="34" charset="0"/>
                <a:cs typeface="Calibri" panose="020F0502020204030204" pitchFamily="34" charset="0"/>
              </a:rPr>
              <a:t>After Testing</a:t>
            </a:r>
          </a:p>
          <a:p>
            <a:r>
              <a:rPr lang="en-US" dirty="0">
                <a:latin typeface="Calibri" panose="020F0502020204030204" pitchFamily="34" charset="0"/>
                <a:cs typeface="Calibri" panose="020F0502020204030204" pitchFamily="34" charset="0"/>
              </a:rPr>
              <a:t>School Roster Reports</a:t>
            </a:r>
          </a:p>
          <a:p>
            <a:r>
              <a:rPr lang="en-US" dirty="0">
                <a:latin typeface="Calibri" panose="020F0502020204030204" pitchFamily="34" charset="0"/>
                <a:cs typeface="Calibri" panose="020F0502020204030204" pitchFamily="34" charset="0"/>
              </a:rPr>
              <a:t>Individual Student Reports</a:t>
            </a:r>
          </a:p>
        </p:txBody>
      </p:sp>
      <p:sp>
        <p:nvSpPr>
          <p:cNvPr id="5" name="TextBox 4">
            <a:extLst>
              <a:ext uri="{FF2B5EF4-FFF2-40B4-BE49-F238E27FC236}">
                <a16:creationId xmlns:a16="http://schemas.microsoft.com/office/drawing/2014/main" id="{8CE9E232-BEAC-4673-A1E3-C3565030BE1E}"/>
              </a:ext>
            </a:extLst>
          </p:cNvPr>
          <p:cNvSpPr txBox="1"/>
          <p:nvPr/>
        </p:nvSpPr>
        <p:spPr>
          <a:xfrm>
            <a:off x="457200" y="6418694"/>
            <a:ext cx="8077200" cy="369332"/>
          </a:xfrm>
          <a:prstGeom prst="rect">
            <a:avLst/>
          </a:prstGeom>
          <a:noFill/>
        </p:spPr>
        <p:txBody>
          <a:bodyPr wrap="square" rtlCol="0">
            <a:spAutoFit/>
          </a:bodyPr>
          <a:lstStyle/>
          <a:p>
            <a:r>
              <a:rPr lang="en-US" dirty="0"/>
              <a:t>To access: All Applications     Report Delivery    Test Results </a:t>
            </a:r>
          </a:p>
        </p:txBody>
      </p:sp>
      <p:cxnSp>
        <p:nvCxnSpPr>
          <p:cNvPr id="8" name="Straight Arrow Connector 7">
            <a:extLst>
              <a:ext uri="{FF2B5EF4-FFF2-40B4-BE49-F238E27FC236}">
                <a16:creationId xmlns:a16="http://schemas.microsoft.com/office/drawing/2014/main" id="{FDD1AD39-1156-4B01-A9E0-88C5F1C38479}"/>
              </a:ext>
            </a:extLst>
          </p:cNvPr>
          <p:cNvCxnSpPr/>
          <p:nvPr/>
        </p:nvCxnSpPr>
        <p:spPr>
          <a:xfrm>
            <a:off x="3234018" y="6629400"/>
            <a:ext cx="228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2A3C3FD-E451-4C37-879D-87B6578C629F}"/>
              </a:ext>
            </a:extLst>
          </p:cNvPr>
          <p:cNvCxnSpPr/>
          <p:nvPr/>
        </p:nvCxnSpPr>
        <p:spPr>
          <a:xfrm>
            <a:off x="5181600" y="6611471"/>
            <a:ext cx="228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5881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2783C067-F8BF-4755-B516-8A0CD74C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2ED796EC-E7FF-46DB-B912-FB08BF12A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549A2DAB-B431-487D-95AD-BB0FECB49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3900" y="3818467"/>
            <a:ext cx="3337719" cy="3039533"/>
          </a:xfrm>
          <a:prstGeom prst="triangle">
            <a:avLst>
              <a:gd name="adj" fmla="val 100000"/>
            </a:avLst>
          </a:prstGeom>
          <a:solidFill>
            <a:schemeClr val="accent1">
              <a:alpha val="88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7">
            <a:extLst>
              <a:ext uri="{FF2B5EF4-FFF2-40B4-BE49-F238E27FC236}">
                <a16:creationId xmlns:a16="http://schemas.microsoft.com/office/drawing/2014/main" id="{0819F787-32B4-46A8-BC57-C6571BCEE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9230" y="0"/>
            <a:ext cx="1324770"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cxnSp>
        <p:nvCxnSpPr>
          <p:cNvPr id="28" name="Straight Connector 27">
            <a:extLst>
              <a:ext uri="{FF2B5EF4-FFF2-40B4-BE49-F238E27FC236}">
                <a16:creationId xmlns:a16="http://schemas.microsoft.com/office/drawing/2014/main" id="{C5ECDEE1-7093-418F-9CF5-24EEB115C1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00950" y="0"/>
            <a:ext cx="12954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45062AF-EB11-4651-BC4A-4DA21768D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46716" y="1397000"/>
            <a:ext cx="7424952" cy="265383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200" b="1" dirty="0">
                <a:latin typeface="Calibri" panose="020F0502020204030204" pitchFamily="34" charset="0"/>
                <a:ea typeface="+mj-ea"/>
                <a:cs typeface="Calibri" panose="020F0502020204030204" pitchFamily="34" charset="0"/>
              </a:rPr>
              <a:t>SCHOOL ASSESSMENT COORDINATOR: </a:t>
            </a:r>
          </a:p>
          <a:p>
            <a:pPr algn="ctr">
              <a:lnSpc>
                <a:spcPct val="90000"/>
              </a:lnSpc>
              <a:spcBef>
                <a:spcPct val="0"/>
              </a:spcBef>
              <a:spcAft>
                <a:spcPts val="600"/>
              </a:spcAft>
            </a:pPr>
            <a:endParaRPr lang="en-US" sz="4200" b="1" dirty="0">
              <a:latin typeface="Calibri" panose="020F0502020204030204" pitchFamily="34" charset="0"/>
              <a:ea typeface="+mj-ea"/>
              <a:cs typeface="Calibri" panose="020F0502020204030204" pitchFamily="34" charset="0"/>
            </a:endParaRPr>
          </a:p>
          <a:p>
            <a:pPr algn="ctr">
              <a:lnSpc>
                <a:spcPct val="90000"/>
              </a:lnSpc>
              <a:spcBef>
                <a:spcPct val="0"/>
              </a:spcBef>
              <a:spcAft>
                <a:spcPts val="600"/>
              </a:spcAft>
            </a:pPr>
            <a:r>
              <a:rPr lang="en-US" sz="4200" b="1" dirty="0">
                <a:latin typeface="Calibri" panose="020F0502020204030204" pitchFamily="34" charset="0"/>
                <a:ea typeface="+mj-ea"/>
                <a:cs typeface="Calibri" panose="020F0502020204030204" pitchFamily="34" charset="0"/>
              </a:rPr>
              <a:t>MANAGING MATERIALS</a:t>
            </a:r>
          </a:p>
        </p:txBody>
      </p:sp>
      <p:sp>
        <p:nvSpPr>
          <p:cNvPr id="2" name="Slide Number Placeholder 1"/>
          <p:cNvSpPr>
            <a:spLocks noGrp="1"/>
          </p:cNvSpPr>
          <p:nvPr>
            <p:ph type="sldNum" sz="quarter" idx="12"/>
          </p:nvPr>
        </p:nvSpPr>
        <p:spPr>
          <a:xfrm>
            <a:off x="7801896" y="6041362"/>
            <a:ext cx="512505" cy="365125"/>
          </a:xfrm>
        </p:spPr>
        <p:txBody>
          <a:bodyPr vert="horz" lIns="91440" tIns="45720" rIns="91440" bIns="45720" rtlCol="0" anchor="ctr">
            <a:normAutofit/>
          </a:bodyPr>
          <a:lstStyle/>
          <a:p>
            <a:pPr>
              <a:spcAft>
                <a:spcPts val="600"/>
              </a:spcAft>
              <a:defRPr/>
            </a:pPr>
            <a:fld id="{5257CC6E-9804-461C-8190-BEF0BEA28044}" type="slidenum">
              <a:rPr lang="en-US" kern="1200">
                <a:solidFill>
                  <a:srgbClr val="FFFFFF"/>
                </a:solidFill>
                <a:latin typeface="+mn-lt"/>
                <a:ea typeface="+mn-ea"/>
                <a:cs typeface="+mn-cs"/>
              </a:rPr>
              <a:pPr>
                <a:spcAft>
                  <a:spcPts val="600"/>
                </a:spcAft>
                <a:defRPr/>
              </a:pPr>
              <a:t>42</a:t>
            </a:fld>
            <a:endParaRPr lang="en-US" kern="1200">
              <a:solidFill>
                <a:srgbClr val="FFFFFF"/>
              </a:solidFill>
              <a:latin typeface="+mn-lt"/>
              <a:ea typeface="+mn-ea"/>
              <a:cs typeface="+mn-cs"/>
            </a:endParaRPr>
          </a:p>
        </p:txBody>
      </p:sp>
    </p:spTree>
    <p:extLst>
      <p:ext uri="{BB962C8B-B14F-4D97-AF65-F5344CB8AC3E}">
        <p14:creationId xmlns:p14="http://schemas.microsoft.com/office/powerpoint/2010/main" val="13275635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170" y="308994"/>
            <a:ext cx="8464491" cy="1229295"/>
          </a:xfrm>
        </p:spPr>
        <p:txBody>
          <a:bodyPr>
            <a:normAutofit/>
          </a:bodyPr>
          <a:lstStyle/>
          <a:p>
            <a:r>
              <a:rPr lang="en-US" b="1" dirty="0">
                <a:solidFill>
                  <a:schemeClr val="tx1"/>
                </a:solidFill>
                <a:latin typeface="Calibri" panose="020F0502020204030204" pitchFamily="34" charset="0"/>
                <a:cs typeface="Calibri" panose="020F0502020204030204" pitchFamily="34" charset="0"/>
              </a:rPr>
              <a:t>Follow Test Security Policies</a:t>
            </a:r>
          </a:p>
        </p:txBody>
      </p:sp>
      <p:sp>
        <p:nvSpPr>
          <p:cNvPr id="6" name="Content Placeholder 5"/>
          <p:cNvSpPr>
            <a:spLocks noGrp="1"/>
          </p:cNvSpPr>
          <p:nvPr>
            <p:ph idx="1"/>
          </p:nvPr>
        </p:nvSpPr>
        <p:spPr>
          <a:xfrm>
            <a:off x="538991" y="1467234"/>
            <a:ext cx="8086847" cy="4351338"/>
          </a:xfrm>
          <a:solidFill>
            <a:schemeClr val="bg1"/>
          </a:solidFill>
        </p:spPr>
        <p:txBody>
          <a:bodyPr>
            <a:noAutofit/>
          </a:bodyPr>
          <a:lstStyle/>
          <a:p>
            <a:pPr>
              <a:spcBef>
                <a:spcPts val="600"/>
              </a:spcBef>
              <a:spcAft>
                <a:spcPts val="600"/>
              </a:spcAft>
              <a:buFont typeface="Wingdings" panose="05000000000000000000" pitchFamily="2" charset="2"/>
              <a:buChar char="Ø"/>
            </a:pPr>
            <a:r>
              <a:rPr lang="en-US" sz="2800" dirty="0">
                <a:latin typeface="Calibri" panose="020F0502020204030204" pitchFamily="34" charset="0"/>
                <a:cs typeface="Calibri" panose="020F0502020204030204" pitchFamily="34" charset="0"/>
              </a:rPr>
              <a:t>Test Content Remains Secure</a:t>
            </a:r>
          </a:p>
          <a:p>
            <a:pPr>
              <a:spcBef>
                <a:spcPts val="600"/>
              </a:spcBef>
              <a:spcAft>
                <a:spcPts val="600"/>
              </a:spcAft>
              <a:buFont typeface="Wingdings" panose="05000000000000000000" pitchFamily="2" charset="2"/>
              <a:buChar char="Ø"/>
            </a:pPr>
            <a:r>
              <a:rPr lang="en-US" sz="2800" dirty="0">
                <a:latin typeface="Calibri" panose="020F0502020204030204" pitchFamily="34" charset="0"/>
                <a:cs typeface="Calibri" panose="020F0502020204030204" pitchFamily="34" charset="0"/>
              </a:rPr>
              <a:t>No specific information about the content of the test is shared </a:t>
            </a:r>
          </a:p>
          <a:p>
            <a:pPr>
              <a:spcBef>
                <a:spcPts val="600"/>
              </a:spcBef>
              <a:spcAft>
                <a:spcPts val="600"/>
              </a:spcAft>
              <a:buFont typeface="Wingdings" panose="05000000000000000000" pitchFamily="2" charset="2"/>
              <a:buChar char="Ø"/>
            </a:pPr>
            <a:r>
              <a:rPr lang="en-US" sz="2800" dirty="0">
                <a:latin typeface="Calibri" panose="020F0502020204030204" pitchFamily="34" charset="0"/>
                <a:cs typeface="Calibri" panose="020F0502020204030204" pitchFamily="34" charset="0"/>
              </a:rPr>
              <a:t>Keep personal login information secure.</a:t>
            </a:r>
          </a:p>
          <a:p>
            <a:pPr>
              <a:spcBef>
                <a:spcPts val="600"/>
              </a:spcBef>
              <a:spcAft>
                <a:spcPts val="600"/>
              </a:spcAft>
              <a:buFont typeface="Wingdings" panose="05000000000000000000" pitchFamily="2" charset="2"/>
              <a:buChar char="Ø"/>
            </a:pPr>
            <a:r>
              <a:rPr lang="en-US" sz="2800" dirty="0">
                <a:latin typeface="Calibri" panose="020F0502020204030204" pitchFamily="34" charset="0"/>
                <a:cs typeface="Calibri" panose="020F0502020204030204" pitchFamily="34" charset="0"/>
              </a:rPr>
              <a:t>Place all secure materials in </a:t>
            </a:r>
            <a:r>
              <a:rPr lang="en-US" sz="2800" u="sng" dirty="0">
                <a:latin typeface="Calibri" panose="020F0502020204030204" pitchFamily="34" charset="0"/>
                <a:cs typeface="Calibri" panose="020F0502020204030204" pitchFamily="34" charset="0"/>
              </a:rPr>
              <a:t>locked storage</a:t>
            </a:r>
            <a:r>
              <a:rPr lang="en-US" sz="2800" dirty="0">
                <a:latin typeface="Calibri" panose="020F0502020204030204" pitchFamily="34" charset="0"/>
                <a:cs typeface="Calibri" panose="020F0502020204030204" pitchFamily="34" charset="0"/>
              </a:rPr>
              <a:t>.</a:t>
            </a:r>
          </a:p>
          <a:p>
            <a:pPr>
              <a:spcBef>
                <a:spcPts val="600"/>
              </a:spcBef>
              <a:spcAft>
                <a:spcPts val="600"/>
              </a:spcAft>
              <a:buFont typeface="Wingdings" panose="05000000000000000000" pitchFamily="2" charset="2"/>
              <a:buChar char="Ø"/>
            </a:pPr>
            <a:r>
              <a:rPr lang="en-US" sz="2800" dirty="0">
                <a:latin typeface="Calibri" panose="020F0502020204030204" pitchFamily="34" charset="0"/>
                <a:cs typeface="Calibri" panose="020F0502020204030204" pitchFamily="34" charset="0"/>
              </a:rPr>
              <a:t>Do not duplicate any test materials (exception of the FL TAM). </a:t>
            </a:r>
          </a:p>
        </p:txBody>
      </p:sp>
      <p:pic>
        <p:nvPicPr>
          <p:cNvPr id="1026" name="Picture 2" descr="http://images.clipart.com/thb/thb17/14/qzlLgsYhpMT0K63/109388319.thb.jpg?lock_and_keys"/>
          <p:cNvPicPr>
            <a:picLocks noChangeAspect="1" noChangeArrowheads="1"/>
          </p:cNvPicPr>
          <p:nvPr/>
        </p:nvPicPr>
        <p:blipFill rotWithShape="1">
          <a:blip r:embed="rId4">
            <a:extLst>
              <a:ext uri="{28A0092B-C50C-407E-A947-70E740481C1C}">
                <a14:useLocalDpi xmlns:a14="http://schemas.microsoft.com/office/drawing/2010/main" val="0"/>
              </a:ext>
            </a:extLst>
          </a:blip>
          <a:srcRect l="10160" t="6857" b="15235"/>
          <a:stretch/>
        </p:blipFill>
        <p:spPr bwMode="auto">
          <a:xfrm>
            <a:off x="3276600" y="4953000"/>
            <a:ext cx="2266281" cy="130833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577454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762000" y="304800"/>
            <a:ext cx="7024688" cy="838200"/>
          </a:xfrm>
        </p:spPr>
        <p:txBody>
          <a:bodyPr/>
          <a:lstStyle/>
          <a:p>
            <a:pPr algn="ctr"/>
            <a:r>
              <a:rPr lang="en-US" altLang="en-US" b="1" dirty="0">
                <a:solidFill>
                  <a:schemeClr val="tx1"/>
                </a:solidFill>
                <a:latin typeface="Calibri" panose="020F0502020204030204" pitchFamily="34" charset="0"/>
                <a:cs typeface="Calibri" panose="020F0502020204030204" pitchFamily="34" charset="0"/>
              </a:rPr>
              <a:t>Inventory Test Materials</a:t>
            </a:r>
          </a:p>
        </p:txBody>
      </p:sp>
      <p:sp>
        <p:nvSpPr>
          <p:cNvPr id="28675" name="Content Placeholder 3"/>
          <p:cNvSpPr>
            <a:spLocks noGrp="1"/>
          </p:cNvSpPr>
          <p:nvPr>
            <p:ph idx="1"/>
          </p:nvPr>
        </p:nvSpPr>
        <p:spPr>
          <a:xfrm>
            <a:off x="762000" y="1303809"/>
            <a:ext cx="7848600" cy="4878259"/>
          </a:xfrm>
        </p:spPr>
        <p:txBody>
          <a:bodyPr wrap="square">
            <a:spAutoFit/>
          </a:bodyPr>
          <a:lstStyle/>
          <a:p>
            <a:pPr marL="0" indent="0" algn="ctr">
              <a:buClrTx/>
              <a:buNone/>
            </a:pPr>
            <a:r>
              <a:rPr lang="en-US" altLang="en-US" sz="2000" b="1" dirty="0">
                <a:solidFill>
                  <a:schemeClr val="tx1"/>
                </a:solidFill>
                <a:latin typeface="Arial" charset="0"/>
                <a:cs typeface="Arial" charset="0"/>
              </a:rPr>
              <a:t>Delivery to Schools: </a:t>
            </a:r>
          </a:p>
          <a:p>
            <a:pPr marL="0" indent="0" algn="ctr">
              <a:buClrTx/>
              <a:buNone/>
            </a:pPr>
            <a:r>
              <a:rPr lang="en-US" altLang="en-US" sz="2000" b="1" dirty="0">
                <a:solidFill>
                  <a:schemeClr val="tx1"/>
                </a:solidFill>
                <a:latin typeface="Arial" charset="0"/>
                <a:cs typeface="Arial" charset="0"/>
              </a:rPr>
              <a:t>January 13-22, 2020</a:t>
            </a:r>
          </a:p>
          <a:p>
            <a:pPr marL="0" indent="0">
              <a:buClr>
                <a:schemeClr val="tx1"/>
              </a:buClr>
              <a:buNone/>
            </a:pPr>
            <a:r>
              <a:rPr lang="en-US" altLang="en-US" sz="2000" dirty="0">
                <a:solidFill>
                  <a:srgbClr val="000000"/>
                </a:solidFill>
                <a:latin typeface="Arial" charset="0"/>
                <a:cs typeface="Arial" charset="0"/>
              </a:rPr>
              <a:t>Test materials and Pre-ID labels are delivered to the districts for distribution to schools. </a:t>
            </a:r>
          </a:p>
          <a:p>
            <a:pPr marL="400033" lvl="1" indent="0">
              <a:buClrTx/>
              <a:buNone/>
            </a:pPr>
            <a:r>
              <a:rPr lang="en-US" altLang="en-US" b="1" dirty="0">
                <a:solidFill>
                  <a:srgbClr val="000000"/>
                </a:solidFill>
                <a:latin typeface="Arial" charset="0"/>
                <a:cs typeface="Arial" charset="0"/>
              </a:rPr>
              <a:t>Note</a:t>
            </a:r>
            <a:r>
              <a:rPr lang="en-US" altLang="en-US" dirty="0">
                <a:solidFill>
                  <a:srgbClr val="000000"/>
                </a:solidFill>
                <a:latin typeface="Arial" charset="0"/>
                <a:cs typeface="Arial" charset="0"/>
              </a:rPr>
              <a:t>: All test Materials including Kindergarten ACCESS for ELLs and ACCESS for ELLs will be packaged in yellow boxes. </a:t>
            </a:r>
          </a:p>
          <a:p>
            <a:pPr marL="400033" lvl="1" indent="0">
              <a:buClrTx/>
              <a:buNone/>
            </a:pPr>
            <a:r>
              <a:rPr lang="en-US" altLang="en-US" sz="2000" dirty="0">
                <a:solidFill>
                  <a:schemeClr val="tx1"/>
                </a:solidFill>
                <a:latin typeface="Arial" charset="0"/>
                <a:cs typeface="Arial" charset="0"/>
              </a:rPr>
              <a:t>Last Box (highest numbered box) in Shipment Contains:</a:t>
            </a:r>
          </a:p>
          <a:p>
            <a:pPr marL="1085833" lvl="2">
              <a:buClrTx/>
              <a:buFont typeface="Wingdings" panose="05000000000000000000" pitchFamily="2" charset="2"/>
              <a:buChar char="Ø"/>
            </a:pPr>
            <a:r>
              <a:rPr lang="en-US" altLang="en-US" sz="1600" dirty="0">
                <a:solidFill>
                  <a:schemeClr val="tx1"/>
                </a:solidFill>
                <a:latin typeface="Arial" charset="0"/>
                <a:cs typeface="Arial" charset="0"/>
              </a:rPr>
              <a:t>School Packing List </a:t>
            </a:r>
          </a:p>
          <a:p>
            <a:pPr marL="1085833" lvl="2">
              <a:buClrTx/>
              <a:buFont typeface="Wingdings" panose="05000000000000000000" pitchFamily="2" charset="2"/>
              <a:buChar char="Ø"/>
            </a:pPr>
            <a:r>
              <a:rPr lang="en-US" altLang="en-US" sz="1600" dirty="0">
                <a:solidFill>
                  <a:schemeClr val="tx1"/>
                </a:solidFill>
                <a:latin typeface="Arial" charset="0"/>
                <a:cs typeface="Arial" charset="0"/>
              </a:rPr>
              <a:t>Security Checklist to track secure materials</a:t>
            </a:r>
          </a:p>
          <a:p>
            <a:pPr marL="1085833" lvl="2">
              <a:buClrTx/>
              <a:buFont typeface="Wingdings" panose="05000000000000000000" pitchFamily="2" charset="2"/>
              <a:buChar char="Ø"/>
            </a:pPr>
            <a:r>
              <a:rPr lang="en-US" altLang="en-US" sz="1600" dirty="0">
                <a:solidFill>
                  <a:schemeClr val="tx1"/>
                </a:solidFill>
                <a:latin typeface="Arial" charset="0"/>
                <a:cs typeface="Arial" charset="0"/>
              </a:rPr>
              <a:t>Student Booklet Labels (Pre-ID, District/School, and Do Not Process)</a:t>
            </a:r>
          </a:p>
          <a:p>
            <a:pPr>
              <a:buFont typeface="Arial" charset="0"/>
              <a:buChar char="•"/>
            </a:pPr>
            <a:endParaRPr lang="en-US" altLang="en-US" sz="2800" dirty="0">
              <a:solidFill>
                <a:srgbClr val="000000"/>
              </a:solidFill>
            </a:endParaRPr>
          </a:p>
          <a:p>
            <a:pPr>
              <a:buFont typeface="Arial" charset="0"/>
              <a:buChar char="•"/>
            </a:pPr>
            <a:endParaRPr lang="en-US" altLang="en-US" sz="2800" dirty="0">
              <a:solidFill>
                <a:srgbClr val="000000"/>
              </a:solidFill>
            </a:endParaRPr>
          </a:p>
        </p:txBody>
      </p:sp>
      <p:sp>
        <p:nvSpPr>
          <p:cNvPr id="2867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FC561291-B79D-4FC4-9533-BD0640562132}" type="slidenum">
              <a:rPr lang="en-US" altLang="en-US" smtClean="0">
                <a:solidFill>
                  <a:srgbClr val="FEFEFE"/>
                </a:solidFill>
              </a:rPr>
              <a:pPr/>
              <a:t>44</a:t>
            </a:fld>
            <a:endParaRPr lang="en-US" altLang="en-US">
              <a:solidFill>
                <a:srgbClr val="FEFEFE"/>
              </a:solidFill>
            </a:endParaRPr>
          </a:p>
        </p:txBody>
      </p:sp>
    </p:spTree>
    <p:extLst>
      <p:ext uri="{BB962C8B-B14F-4D97-AF65-F5344CB8AC3E}">
        <p14:creationId xmlns:p14="http://schemas.microsoft.com/office/powerpoint/2010/main" val="17242928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28600" y="571500"/>
            <a:ext cx="8686800" cy="838200"/>
          </a:xfrm>
          <a:prstGeom prst="rect">
            <a:avLst/>
          </a:prstGeom>
        </p:spPr>
        <p:txBody>
          <a:bodyPr/>
          <a:lstStyle/>
          <a:p>
            <a:pPr algn="ctr">
              <a:defRPr/>
            </a:pPr>
            <a:r>
              <a:rPr lang="en-US" sz="3600" b="1" dirty="0">
                <a:solidFill>
                  <a:srgbClr val="000000"/>
                </a:solidFill>
                <a:latin typeface="Calibri" panose="020F0502020204030204" pitchFamily="34" charset="0"/>
                <a:ea typeface="+mj-ea"/>
                <a:cs typeface="Calibri" panose="020F0502020204030204" pitchFamily="34" charset="0"/>
              </a:rPr>
              <a:t>Preparing for Testing:</a:t>
            </a:r>
            <a:br>
              <a:rPr lang="en-US" sz="3600" b="1" dirty="0">
                <a:solidFill>
                  <a:srgbClr val="000000"/>
                </a:solidFill>
                <a:latin typeface="Calibri" panose="020F0502020204030204" pitchFamily="34" charset="0"/>
                <a:ea typeface="+mj-ea"/>
                <a:cs typeface="Calibri" panose="020F0502020204030204" pitchFamily="34" charset="0"/>
              </a:rPr>
            </a:br>
            <a:r>
              <a:rPr lang="en-US" sz="3200" b="1" dirty="0">
                <a:solidFill>
                  <a:srgbClr val="000000"/>
                </a:solidFill>
                <a:latin typeface="Calibri" panose="020F0502020204030204" pitchFamily="34" charset="0"/>
                <a:ea typeface="+mj-ea"/>
                <a:cs typeface="Calibri" panose="020F0502020204030204" pitchFamily="34" charset="0"/>
              </a:rPr>
              <a:t> Receiving Materials</a:t>
            </a:r>
          </a:p>
        </p:txBody>
      </p:sp>
      <p:sp>
        <p:nvSpPr>
          <p:cNvPr id="26627" name="Content Placeholder 1"/>
          <p:cNvSpPr txBox="1">
            <a:spLocks/>
          </p:cNvSpPr>
          <p:nvPr/>
        </p:nvSpPr>
        <p:spPr bwMode="auto">
          <a:xfrm>
            <a:off x="381000" y="2030413"/>
            <a:ext cx="8153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buFont typeface="Wingdings" panose="05000000000000000000" pitchFamily="2" charset="2"/>
              <a:buChar char="Ø"/>
            </a:pPr>
            <a:r>
              <a:rPr lang="en-US" altLang="en-US" sz="2400" dirty="0">
                <a:cs typeface="Arial" charset="0"/>
              </a:rPr>
              <a:t>Verify that all materials indicated on the packing list were received.</a:t>
            </a:r>
          </a:p>
          <a:p>
            <a:pPr>
              <a:spcBef>
                <a:spcPct val="20000"/>
              </a:spcBef>
              <a:buFont typeface="Wingdings" panose="05000000000000000000" pitchFamily="2" charset="2"/>
              <a:buChar char="Ø"/>
            </a:pPr>
            <a:r>
              <a:rPr lang="en-US" altLang="en-US" sz="2400" dirty="0">
                <a:cs typeface="Arial" charset="0"/>
              </a:rPr>
              <a:t>Notify the Student Assessment immediately if any of the materials on the packing list are missing.</a:t>
            </a:r>
          </a:p>
          <a:p>
            <a:pPr>
              <a:spcBef>
                <a:spcPct val="20000"/>
              </a:spcBef>
              <a:buFont typeface="Wingdings" panose="05000000000000000000" pitchFamily="2" charset="2"/>
              <a:buChar char="Ø"/>
            </a:pPr>
            <a:r>
              <a:rPr lang="en-US" altLang="en-US" sz="2400" dirty="0">
                <a:cs typeface="Arial" charset="0"/>
              </a:rPr>
              <a:t>Should you need to order additional materials, please see procedures</a:t>
            </a:r>
          </a:p>
          <a:p>
            <a:pPr>
              <a:spcBef>
                <a:spcPct val="20000"/>
              </a:spcBef>
              <a:buFont typeface="Wingdings" panose="05000000000000000000" pitchFamily="2" charset="2"/>
              <a:buChar char="Ø"/>
            </a:pPr>
            <a:r>
              <a:rPr lang="en-US" altLang="en-US" sz="2400" dirty="0">
                <a:cs typeface="Arial" charset="0"/>
              </a:rPr>
              <a:t>Store materials in a secure access-restricted location</a:t>
            </a:r>
            <a:r>
              <a:rPr lang="en-US" altLang="en-US" sz="2800" dirty="0">
                <a:cs typeface="Arial" charset="0"/>
              </a:rPr>
              <a:t>.</a:t>
            </a:r>
          </a:p>
          <a:p>
            <a:pPr>
              <a:spcBef>
                <a:spcPct val="20000"/>
              </a:spcBef>
              <a:buFont typeface="Wingdings" panose="05000000000000000000" pitchFamily="2" charset="2"/>
              <a:buChar char="Ø"/>
            </a:pPr>
            <a:r>
              <a:rPr lang="en-US" altLang="en-US" sz="2400" dirty="0"/>
              <a:t>Retain ALL boxes in which materials were received for return (except  the ones which contained large print and Braille documents).</a:t>
            </a:r>
          </a:p>
          <a:p>
            <a:pPr>
              <a:spcBef>
                <a:spcPct val="20000"/>
              </a:spcBef>
              <a:buFont typeface="Wingdings" panose="05000000000000000000" pitchFamily="2" charset="2"/>
              <a:buChar char="Ø"/>
            </a:pPr>
            <a:endParaRPr lang="en-US" altLang="en-US" sz="2800" dirty="0">
              <a:solidFill>
                <a:srgbClr val="000000"/>
              </a:solidFill>
              <a:cs typeface="Arial" charset="0"/>
            </a:endParaRPr>
          </a:p>
        </p:txBody>
      </p:sp>
      <p:sp>
        <p:nvSpPr>
          <p:cNvPr id="2662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F4AC5AB2-EFF3-4275-B548-DBFE8DA6F445}" type="slidenum">
              <a:rPr lang="en-US" altLang="en-US" smtClean="0">
                <a:solidFill>
                  <a:srgbClr val="FEFEFE"/>
                </a:solidFill>
              </a:rPr>
              <a:pPr/>
              <a:t>45</a:t>
            </a:fld>
            <a:endParaRPr lang="en-US" altLang="en-US">
              <a:solidFill>
                <a:srgbClr val="FEFEFE"/>
              </a:solidFill>
            </a:endParaRPr>
          </a:p>
        </p:txBody>
      </p:sp>
    </p:spTree>
    <p:extLst>
      <p:ext uri="{BB962C8B-B14F-4D97-AF65-F5344CB8AC3E}">
        <p14:creationId xmlns:p14="http://schemas.microsoft.com/office/powerpoint/2010/main" val="12143907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171" y="348292"/>
            <a:ext cx="7406640" cy="1356360"/>
          </a:xfrm>
        </p:spPr>
        <p:txBody>
          <a:bodyPr/>
          <a:lstStyle/>
          <a:p>
            <a:pPr algn="ctr"/>
            <a:r>
              <a:rPr lang="en-US" b="1" dirty="0">
                <a:solidFill>
                  <a:schemeClr val="tx1"/>
                </a:solidFill>
                <a:latin typeface="Arial" panose="020B0604020202020204" pitchFamily="34" charset="0"/>
                <a:cs typeface="Arial" panose="020B0604020202020204" pitchFamily="34" charset="0"/>
              </a:rPr>
              <a:t>Chain of Custody Form</a:t>
            </a:r>
          </a:p>
        </p:txBody>
      </p:sp>
      <p:sp>
        <p:nvSpPr>
          <p:cNvPr id="4" name="Slide Number Placeholder 3"/>
          <p:cNvSpPr>
            <a:spLocks noGrp="1"/>
          </p:cNvSpPr>
          <p:nvPr>
            <p:ph type="sldNum" sz="quarter" idx="12"/>
          </p:nvPr>
        </p:nvSpPr>
        <p:spPr>
          <a:xfrm>
            <a:off x="7696200" y="6248400"/>
            <a:ext cx="512638" cy="365125"/>
          </a:xfrm>
        </p:spPr>
        <p:txBody>
          <a:bodyPr/>
          <a:lstStyle/>
          <a:p>
            <a:pPr>
              <a:defRPr/>
            </a:pPr>
            <a:fld id="{B2602490-41B2-4B2A-81CE-4E98F588146C}" type="slidenum">
              <a:rPr lang="en-US" smtClean="0">
                <a:solidFill>
                  <a:prstClr val="black">
                    <a:lumMod val="50000"/>
                    <a:lumOff val="50000"/>
                  </a:prstClr>
                </a:solidFill>
              </a:rPr>
              <a:pPr>
                <a:defRPr/>
              </a:pPr>
              <a:t>46</a:t>
            </a:fld>
            <a:endParaRPr lang="en-US" dirty="0">
              <a:solidFill>
                <a:prstClr val="black">
                  <a:lumMod val="50000"/>
                  <a:lumOff val="50000"/>
                </a:prstClr>
              </a:solidFill>
            </a:endParaRPr>
          </a:p>
        </p:txBody>
      </p:sp>
      <p:pic>
        <p:nvPicPr>
          <p:cNvPr id="6" name="Picture 5">
            <a:extLst>
              <a:ext uri="{FF2B5EF4-FFF2-40B4-BE49-F238E27FC236}">
                <a16:creationId xmlns:a16="http://schemas.microsoft.com/office/drawing/2014/main" id="{1BDA3C88-55F4-47AB-9162-6D1C1FAC5248}"/>
              </a:ext>
            </a:extLst>
          </p:cNvPr>
          <p:cNvPicPr>
            <a:picLocks noChangeAspect="1"/>
          </p:cNvPicPr>
          <p:nvPr/>
        </p:nvPicPr>
        <p:blipFill>
          <a:blip r:embed="rId3"/>
          <a:stretch>
            <a:fillRect/>
          </a:stretch>
        </p:blipFill>
        <p:spPr>
          <a:xfrm>
            <a:off x="2229423" y="1017507"/>
            <a:ext cx="4471572" cy="5339964"/>
          </a:xfrm>
          <a:prstGeom prst="rect">
            <a:avLst/>
          </a:prstGeom>
        </p:spPr>
      </p:pic>
    </p:spTree>
    <p:extLst>
      <p:ext uri="{BB962C8B-B14F-4D97-AF65-F5344CB8AC3E}">
        <p14:creationId xmlns:p14="http://schemas.microsoft.com/office/powerpoint/2010/main" val="8575357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bwMode="auto">
          <a:xfrm>
            <a:off x="8430481" y="6463553"/>
            <a:ext cx="512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53EE44FF-CFDD-4475-9122-4412EAABA444}" type="slidenum">
              <a:rPr lang="en-US" altLang="en-US" smtClean="0">
                <a:solidFill>
                  <a:srgbClr val="7F7F7F"/>
                </a:solidFill>
              </a:rPr>
              <a:pPr/>
              <a:t>47</a:t>
            </a:fld>
            <a:endParaRPr lang="en-US" altLang="en-US">
              <a:solidFill>
                <a:srgbClr val="7F7F7F"/>
              </a:solidFill>
            </a:endParaRPr>
          </a:p>
        </p:txBody>
      </p:sp>
      <p:sp>
        <p:nvSpPr>
          <p:cNvPr id="3" name="Rectangle 2"/>
          <p:cNvSpPr/>
          <p:nvPr/>
        </p:nvSpPr>
        <p:spPr>
          <a:xfrm>
            <a:off x="228600" y="1139997"/>
            <a:ext cx="8080375" cy="5105400"/>
          </a:xfrm>
          <a:prstGeom prst="rect">
            <a:avLst/>
          </a:prstGeom>
        </p:spPr>
        <p:txBody>
          <a:bodyPr>
            <a:normAutofit fontScale="92500" lnSpcReduction="10000"/>
          </a:bodyPr>
          <a:lstStyle/>
          <a:p>
            <a:pPr>
              <a:spcAft>
                <a:spcPts val="1200"/>
              </a:spcAft>
              <a:defRPr/>
            </a:pPr>
            <a:r>
              <a:rPr lang="en-US" altLang="en-US" sz="2400" b="1" dirty="0">
                <a:solidFill>
                  <a:srgbClr val="000000"/>
                </a:solidFill>
                <a:latin typeface="Arial" panose="020B0604020202020204" pitchFamily="34" charset="0"/>
                <a:ea typeface="ＭＳ Ｐゴシック" pitchFamily="34" charset="-128"/>
                <a:cs typeface="Arial" panose="020B0604020202020204" pitchFamily="34" charset="0"/>
              </a:rPr>
              <a:t>Paper-Based Tests </a:t>
            </a:r>
          </a:p>
          <a:p>
            <a:pPr marL="800089" lvl="1" indent="-342900">
              <a:spcAft>
                <a:spcPts val="1200"/>
              </a:spcAft>
              <a:buFont typeface="Wingdings" panose="05000000000000000000" pitchFamily="2" charset="2"/>
              <a:buChar char="Ø"/>
              <a:defRPr/>
            </a:pPr>
            <a:r>
              <a:rPr lang="en-US" altLang="en-US" sz="2300" dirty="0">
                <a:solidFill>
                  <a:srgbClr val="000000"/>
                </a:solidFill>
                <a:latin typeface="Arial" panose="020B0604020202020204" pitchFamily="34" charset="0"/>
                <a:ea typeface="ＭＳ Ｐゴシック" pitchFamily="34" charset="-128"/>
                <a:cs typeface="Arial" panose="020B0604020202020204" pitchFamily="34" charset="0"/>
              </a:rPr>
              <a:t>All additional orders will be placed online through </a:t>
            </a:r>
            <a:r>
              <a:rPr lang="en-US" altLang="en-US" sz="2300" dirty="0">
                <a:solidFill>
                  <a:srgbClr val="FF0000"/>
                </a:solidFill>
                <a:latin typeface="Arial" panose="020B0604020202020204" pitchFamily="34" charset="0"/>
                <a:ea typeface="ＭＳ Ｐゴシック" pitchFamily="34" charset="-128"/>
                <a:cs typeface="Arial" panose="020B0604020202020204" pitchFamily="34" charset="0"/>
              </a:rPr>
              <a:t>Google Forms.  </a:t>
            </a:r>
          </a:p>
          <a:p>
            <a:pPr marL="914389" lvl="2">
              <a:spcAft>
                <a:spcPts val="1200"/>
              </a:spcAft>
              <a:defRPr/>
            </a:pPr>
            <a:r>
              <a:rPr lang="en-US" altLang="en-US" sz="2300" dirty="0">
                <a:solidFill>
                  <a:srgbClr val="000000"/>
                </a:solidFill>
                <a:latin typeface="Arial" panose="020B0604020202020204" pitchFamily="34" charset="0"/>
                <a:ea typeface="ＭＳ Ｐゴシック" pitchFamily="34" charset="-128"/>
                <a:cs typeface="Arial" panose="020B0604020202020204" pitchFamily="34" charset="0"/>
              </a:rPr>
              <a:t>      </a:t>
            </a:r>
            <a:r>
              <a:rPr lang="en-US" altLang="en-US" sz="2300" dirty="0">
                <a:solidFill>
                  <a:srgbClr val="000000"/>
                </a:solidFill>
                <a:latin typeface="Arial" panose="020B0604020202020204" pitchFamily="34" charset="0"/>
                <a:ea typeface="ＭＳ Ｐゴシック" pitchFamily="34" charset="-128"/>
                <a:cs typeface="Arial" panose="020B0604020202020204" pitchFamily="34" charset="0"/>
                <a:hlinkClick r:id="rId3"/>
              </a:rPr>
              <a:t>http://oada.dadeschools.net/TDC/TDC.asp</a:t>
            </a:r>
            <a:r>
              <a:rPr lang="en-US" altLang="en-US" sz="2300" dirty="0">
                <a:solidFill>
                  <a:srgbClr val="000000"/>
                </a:solidFill>
                <a:latin typeface="Arial" panose="020B0604020202020204" pitchFamily="34" charset="0"/>
                <a:ea typeface="ＭＳ Ｐゴシック" pitchFamily="34" charset="-128"/>
                <a:cs typeface="Arial" panose="020B0604020202020204" pitchFamily="34" charset="0"/>
              </a:rPr>
              <a:t> </a:t>
            </a:r>
          </a:p>
          <a:p>
            <a:pPr marL="1257278" lvl="2" indent="-342900">
              <a:spcAft>
                <a:spcPts val="1200"/>
              </a:spcAft>
              <a:buFont typeface="Wingdings" panose="05000000000000000000" pitchFamily="2" charset="2"/>
              <a:buChar char="Ø"/>
              <a:defRPr/>
            </a:pPr>
            <a:r>
              <a:rPr lang="en-US" altLang="en-US" sz="2300" dirty="0">
                <a:solidFill>
                  <a:srgbClr val="000000"/>
                </a:solidFill>
                <a:latin typeface="Arial" panose="020B0604020202020204" pitchFamily="34" charset="0"/>
                <a:ea typeface="ＭＳ Ｐゴシック" pitchFamily="34" charset="-128"/>
                <a:cs typeface="Arial" panose="020B0604020202020204" pitchFamily="34" charset="0"/>
              </a:rPr>
              <a:t>The link is available under the “Test Distribution Center Documents (TDC Documents)” section, then under Order Forms.</a:t>
            </a:r>
          </a:p>
          <a:p>
            <a:pPr marL="800089" lvl="1" indent="-342900">
              <a:spcAft>
                <a:spcPts val="1200"/>
              </a:spcAft>
              <a:buFont typeface="Wingdings" panose="05000000000000000000" pitchFamily="2" charset="2"/>
              <a:buChar char="Ø"/>
              <a:defRPr/>
            </a:pPr>
            <a:r>
              <a:rPr lang="en-US" altLang="en-US" sz="2300" dirty="0">
                <a:solidFill>
                  <a:srgbClr val="000000"/>
                </a:solidFill>
                <a:latin typeface="Arial" panose="020B0604020202020204" pitchFamily="34" charset="0"/>
                <a:ea typeface="ＭＳ Ｐゴシック" pitchFamily="34" charset="-128"/>
                <a:cs typeface="Arial" panose="020B0604020202020204" pitchFamily="34" charset="0"/>
              </a:rPr>
              <a:t>Please allow 24 hours for TDC to process your order if placed before 3:00 pm. </a:t>
            </a:r>
            <a:r>
              <a:rPr lang="en-US" altLang="en-US" sz="2300" i="1" dirty="0">
                <a:solidFill>
                  <a:srgbClr val="000000"/>
                </a:solidFill>
                <a:latin typeface="Arial" panose="020B0604020202020204" pitchFamily="34" charset="0"/>
                <a:ea typeface="ＭＳ Ｐゴシック" pitchFamily="34" charset="-128"/>
                <a:cs typeface="Arial" panose="020B0604020202020204" pitchFamily="34" charset="0"/>
              </a:rPr>
              <a:t>Orders placed after 3:00 pm will require 48 hours for processing.</a:t>
            </a:r>
          </a:p>
          <a:p>
            <a:pPr marL="800089" lvl="1" indent="-342900">
              <a:spcAft>
                <a:spcPts val="1200"/>
              </a:spcAft>
              <a:buFont typeface="Wingdings" panose="05000000000000000000" pitchFamily="2" charset="2"/>
              <a:buChar char="Ø"/>
              <a:defRPr/>
            </a:pPr>
            <a:r>
              <a:rPr lang="en-US" altLang="en-US" sz="2300" dirty="0">
                <a:solidFill>
                  <a:srgbClr val="000000"/>
                </a:solidFill>
                <a:latin typeface="Arial" panose="020B0604020202020204" pitchFamily="34" charset="0"/>
                <a:ea typeface="ＭＳ Ｐゴシック" pitchFamily="34" charset="-128"/>
                <a:cs typeface="Arial" panose="020B0604020202020204" pitchFamily="34" charset="0"/>
              </a:rPr>
              <a:t>Note that any secure materials picked up at TDC must be taken directly to the school site for secure storage. Please refrain from picking up materials, late in the day, on your way home.</a:t>
            </a:r>
          </a:p>
        </p:txBody>
      </p:sp>
      <p:sp>
        <p:nvSpPr>
          <p:cNvPr id="24580" name="TextBox 3"/>
          <p:cNvSpPr txBox="1">
            <a:spLocks noChangeArrowheads="1"/>
          </p:cNvSpPr>
          <p:nvPr/>
        </p:nvSpPr>
        <p:spPr bwMode="auto">
          <a:xfrm>
            <a:off x="457200" y="152400"/>
            <a:ext cx="8229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4400" b="1" dirty="0">
                <a:latin typeface="Calibri" panose="020F0502020204030204" pitchFamily="34" charset="0"/>
                <a:cs typeface="Calibri" panose="020F0502020204030204" pitchFamily="34" charset="0"/>
              </a:rPr>
              <a:t>Ordering Additional Materials</a:t>
            </a:r>
          </a:p>
        </p:txBody>
      </p:sp>
    </p:spTree>
    <p:extLst>
      <p:ext uri="{BB962C8B-B14F-4D97-AF65-F5344CB8AC3E}">
        <p14:creationId xmlns:p14="http://schemas.microsoft.com/office/powerpoint/2010/main" val="11900327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53011" y="6457015"/>
            <a:ext cx="512638" cy="365125"/>
          </a:xfrm>
        </p:spPr>
        <p:txBody>
          <a:bodyPr/>
          <a:lstStyle/>
          <a:p>
            <a:pPr>
              <a:defRPr/>
            </a:pPr>
            <a:fld id="{5257CC6E-9804-461C-8190-BEF0BEA28044}" type="slidenum">
              <a:rPr lang="en-US" smtClean="0">
                <a:solidFill>
                  <a:prstClr val="black">
                    <a:lumMod val="50000"/>
                    <a:lumOff val="50000"/>
                  </a:prstClr>
                </a:solidFill>
              </a:rPr>
              <a:pPr>
                <a:defRPr/>
              </a:pPr>
              <a:t>48</a:t>
            </a:fld>
            <a:endParaRPr lang="en-US" dirty="0">
              <a:solidFill>
                <a:prstClr val="black">
                  <a:lumMod val="50000"/>
                  <a:lumOff val="50000"/>
                </a:prstClr>
              </a:solidFill>
            </a:endParaRPr>
          </a:p>
        </p:txBody>
      </p:sp>
      <p:pic>
        <p:nvPicPr>
          <p:cNvPr id="4" name="Picture 3">
            <a:extLst>
              <a:ext uri="{FF2B5EF4-FFF2-40B4-BE49-F238E27FC236}">
                <a16:creationId xmlns:a16="http://schemas.microsoft.com/office/drawing/2014/main" id="{FE32297F-BD7D-4731-97C3-3A9147B498EC}"/>
              </a:ext>
            </a:extLst>
          </p:cNvPr>
          <p:cNvPicPr>
            <a:picLocks noChangeAspect="1"/>
          </p:cNvPicPr>
          <p:nvPr/>
        </p:nvPicPr>
        <p:blipFill>
          <a:blip r:embed="rId3"/>
          <a:stretch>
            <a:fillRect/>
          </a:stretch>
        </p:blipFill>
        <p:spPr>
          <a:xfrm>
            <a:off x="533400" y="1440572"/>
            <a:ext cx="7819611" cy="2222720"/>
          </a:xfrm>
          <a:prstGeom prst="rect">
            <a:avLst/>
          </a:prstGeom>
        </p:spPr>
      </p:pic>
      <p:sp>
        <p:nvSpPr>
          <p:cNvPr id="5" name="TextBox 4">
            <a:extLst>
              <a:ext uri="{FF2B5EF4-FFF2-40B4-BE49-F238E27FC236}">
                <a16:creationId xmlns:a16="http://schemas.microsoft.com/office/drawing/2014/main" id="{8587EBE7-E6DF-4179-BA96-776CB36AEC4E}"/>
              </a:ext>
            </a:extLst>
          </p:cNvPr>
          <p:cNvSpPr txBox="1"/>
          <p:nvPr/>
        </p:nvSpPr>
        <p:spPr>
          <a:xfrm>
            <a:off x="1600200" y="762001"/>
            <a:ext cx="5943600" cy="523220"/>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Ordering Additional Materials</a:t>
            </a:r>
          </a:p>
        </p:txBody>
      </p:sp>
      <p:sp>
        <p:nvSpPr>
          <p:cNvPr id="3" name="TextBox 2">
            <a:extLst>
              <a:ext uri="{FF2B5EF4-FFF2-40B4-BE49-F238E27FC236}">
                <a16:creationId xmlns:a16="http://schemas.microsoft.com/office/drawing/2014/main" id="{A2F903BB-9D3C-42F2-9A35-EB5D0EFECABF}"/>
              </a:ext>
            </a:extLst>
          </p:cNvPr>
          <p:cNvSpPr txBox="1"/>
          <p:nvPr/>
        </p:nvSpPr>
        <p:spPr>
          <a:xfrm>
            <a:off x="1886948" y="4014520"/>
            <a:ext cx="5733052" cy="2031325"/>
          </a:xfrm>
          <a:prstGeom prst="rect">
            <a:avLst/>
          </a:prstGeom>
          <a:noFill/>
        </p:spPr>
        <p:txBody>
          <a:bodyPr wrap="square" rtlCol="0">
            <a:spAutoFit/>
          </a:bodyPr>
          <a:lstStyle/>
          <a:p>
            <a:r>
              <a:rPr lang="en-US" dirty="0"/>
              <a:t>Available for:</a:t>
            </a:r>
          </a:p>
          <a:p>
            <a:endParaRPr lang="en-US" dirty="0"/>
          </a:p>
          <a:p>
            <a:pPr marL="742950" lvl="1" indent="-285750">
              <a:buFont typeface="Wingdings" panose="05000000000000000000" pitchFamily="2" charset="2"/>
              <a:buChar char="Ø"/>
            </a:pPr>
            <a:r>
              <a:rPr lang="en-US" dirty="0"/>
              <a:t>ACCESS for ELLs - Grades K-5</a:t>
            </a:r>
          </a:p>
          <a:p>
            <a:pPr marL="742950" lvl="1" indent="-285750">
              <a:buFont typeface="Wingdings" panose="05000000000000000000" pitchFamily="2" charset="2"/>
              <a:buChar char="Ø"/>
            </a:pPr>
            <a:r>
              <a:rPr lang="en-US" dirty="0"/>
              <a:t>ACCESS for ELLs - Grades 6-12</a:t>
            </a:r>
          </a:p>
          <a:p>
            <a:pPr marL="742950" lvl="1" indent="-285750">
              <a:buFont typeface="Wingdings" panose="05000000000000000000" pitchFamily="2" charset="2"/>
              <a:buChar char="Ø"/>
            </a:pPr>
            <a:r>
              <a:rPr lang="en-US" dirty="0"/>
              <a:t>ACCESS for ELLs – Accommodated Forms</a:t>
            </a:r>
          </a:p>
          <a:p>
            <a:pPr marL="742950" lvl="1" indent="-285750">
              <a:buFont typeface="Wingdings" panose="05000000000000000000" pitchFamily="2" charset="2"/>
              <a:buChar char="Ø"/>
            </a:pPr>
            <a:r>
              <a:rPr lang="en-US" dirty="0"/>
              <a:t>ACCESS for ELLs - Alternate</a:t>
            </a:r>
          </a:p>
          <a:p>
            <a:pPr marL="742950" lvl="1" indent="-285750">
              <a:buFont typeface="Wingdings" panose="05000000000000000000" pitchFamily="2" charset="2"/>
              <a:buChar char="Ø"/>
            </a:pPr>
            <a:r>
              <a:rPr lang="en-US" dirty="0"/>
              <a:t>ACCESS for ELLs - Human Reader Scripts</a:t>
            </a:r>
          </a:p>
        </p:txBody>
      </p:sp>
    </p:spTree>
    <p:extLst>
      <p:ext uri="{BB962C8B-B14F-4D97-AF65-F5344CB8AC3E}">
        <p14:creationId xmlns:p14="http://schemas.microsoft.com/office/powerpoint/2010/main" val="15235233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3" y="547688"/>
            <a:ext cx="8926513" cy="838200"/>
          </a:xfrm>
          <a:prstGeom prst="rect">
            <a:avLst/>
          </a:prstGeom>
        </p:spPr>
        <p:txBody>
          <a:bodyPr/>
          <a:lstStyle/>
          <a:p>
            <a:pPr algn="ctr">
              <a:defRPr/>
            </a:pPr>
            <a:r>
              <a:rPr lang="en-US" sz="2800" b="1" dirty="0">
                <a:solidFill>
                  <a:srgbClr val="000000"/>
                </a:solidFill>
                <a:latin typeface="Calibri" panose="020F0502020204030204" pitchFamily="34" charset="0"/>
                <a:ea typeface="+mj-ea"/>
                <a:cs typeface="Calibri" panose="020F0502020204030204" pitchFamily="34" charset="0"/>
              </a:rPr>
              <a:t>Preparing for Testing – Materials (Non-Secure)</a:t>
            </a:r>
            <a:br>
              <a:rPr lang="en-US" sz="2800" b="1" dirty="0">
                <a:solidFill>
                  <a:srgbClr val="000000"/>
                </a:solidFill>
                <a:latin typeface="Calibri" panose="020F0502020204030204" pitchFamily="34" charset="0"/>
                <a:ea typeface="+mj-ea"/>
                <a:cs typeface="Calibri" panose="020F0502020204030204" pitchFamily="34" charset="0"/>
              </a:rPr>
            </a:br>
            <a:endParaRPr lang="en-US" sz="2800" b="1" dirty="0">
              <a:solidFill>
                <a:srgbClr val="000000"/>
              </a:solidFill>
              <a:latin typeface="Calibri" panose="020F0502020204030204" pitchFamily="34" charset="0"/>
              <a:ea typeface="+mj-ea"/>
              <a:cs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23771967"/>
              </p:ext>
            </p:extLst>
          </p:nvPr>
        </p:nvGraphicFramePr>
        <p:xfrm>
          <a:off x="632621" y="1524001"/>
          <a:ext cx="7878764" cy="2900086"/>
        </p:xfrm>
        <a:graphic>
          <a:graphicData uri="http://schemas.openxmlformats.org/drawingml/2006/table">
            <a:tbl>
              <a:tblPr firstRow="1" bandRow="1">
                <a:tableStyleId>{5C22544A-7EE6-4342-B048-85BDC9FD1C3A}</a:tableStyleId>
              </a:tblPr>
              <a:tblGrid>
                <a:gridCol w="3851367">
                  <a:extLst>
                    <a:ext uri="{9D8B030D-6E8A-4147-A177-3AD203B41FA5}">
                      <a16:colId xmlns:a16="http://schemas.microsoft.com/office/drawing/2014/main" val="20000"/>
                    </a:ext>
                  </a:extLst>
                </a:gridCol>
                <a:gridCol w="4027397">
                  <a:extLst>
                    <a:ext uri="{9D8B030D-6E8A-4147-A177-3AD203B41FA5}">
                      <a16:colId xmlns:a16="http://schemas.microsoft.com/office/drawing/2014/main" val="20001"/>
                    </a:ext>
                  </a:extLst>
                </a:gridCol>
              </a:tblGrid>
              <a:tr h="396195">
                <a:tc gridSpan="2">
                  <a:txBody>
                    <a:bodyPr/>
                    <a:lstStyle/>
                    <a:p>
                      <a:r>
                        <a:rPr lang="en-US" sz="2000" dirty="0">
                          <a:solidFill>
                            <a:schemeClr val="tx1"/>
                          </a:solidFill>
                          <a:latin typeface="Arial" panose="020B0604020202020204" pitchFamily="34" charset="0"/>
                          <a:cs typeface="Arial" panose="020B0604020202020204" pitchFamily="34" charset="0"/>
                        </a:rPr>
                        <a:t>The shipment</a:t>
                      </a:r>
                      <a:r>
                        <a:rPr lang="en-US" sz="2000" baseline="0" dirty="0">
                          <a:solidFill>
                            <a:schemeClr val="tx1"/>
                          </a:solidFill>
                          <a:latin typeface="Arial" panose="020B0604020202020204" pitchFamily="34" charset="0"/>
                          <a:cs typeface="Arial" panose="020B0604020202020204" pitchFamily="34" charset="0"/>
                        </a:rPr>
                        <a:t> will include:</a:t>
                      </a:r>
                      <a:endParaRPr lang="en-US" sz="2000" dirty="0">
                        <a:solidFill>
                          <a:schemeClr val="tx1"/>
                        </a:solidFill>
                        <a:latin typeface="Arial" panose="020B0604020202020204" pitchFamily="34" charset="0"/>
                        <a:cs typeface="Arial" panose="020B0604020202020204" pitchFamily="34" charset="0"/>
                      </a:endParaRPr>
                    </a:p>
                  </a:txBody>
                  <a:tcPr marL="91444" marR="91444"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92339">
                <a:tc>
                  <a:txBody>
                    <a:bodyPr/>
                    <a:lstStyle/>
                    <a:p>
                      <a:pPr marL="0" indent="0">
                        <a:buFont typeface="Arial" panose="020B0604020202020204" pitchFamily="34" charset="0"/>
                        <a:buNone/>
                      </a:pPr>
                      <a:r>
                        <a:rPr lang="en-US" sz="2000" dirty="0">
                          <a:solidFill>
                            <a:schemeClr val="tx1"/>
                          </a:solidFill>
                          <a:latin typeface="Arial" panose="020B0604020202020204" pitchFamily="34" charset="0"/>
                          <a:cs typeface="Arial" panose="020B0604020202020204" pitchFamily="34" charset="0"/>
                        </a:rPr>
                        <a:t>Packing list</a:t>
                      </a:r>
                      <a:endParaRPr lang="en-US" sz="2000" b="0" dirty="0">
                        <a:solidFill>
                          <a:schemeClr val="tx1"/>
                        </a:solidFill>
                        <a:latin typeface="Arial" panose="020B0604020202020204" pitchFamily="34" charset="0"/>
                        <a:cs typeface="Arial" panose="020B0604020202020204" pitchFamily="34" charset="0"/>
                      </a:endParaRPr>
                    </a:p>
                  </a:txBody>
                  <a:tcPr marL="91444" marR="91444"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2000" dirty="0">
                          <a:solidFill>
                            <a:schemeClr val="tx1"/>
                          </a:solidFill>
                          <a:latin typeface="Arial" panose="020B0604020202020204" pitchFamily="34" charset="0"/>
                          <a:cs typeface="Arial" panose="020B0604020202020204" pitchFamily="34" charset="0"/>
                        </a:rPr>
                        <a:t>S</a:t>
                      </a:r>
                      <a:r>
                        <a:rPr lang="en-US" sz="2000" baseline="0" dirty="0">
                          <a:solidFill>
                            <a:schemeClr val="tx1"/>
                          </a:solidFill>
                          <a:latin typeface="Arial" panose="020B0604020202020204" pitchFamily="34" charset="0"/>
                          <a:cs typeface="Arial" panose="020B0604020202020204" pitchFamily="34" charset="0"/>
                        </a:rPr>
                        <a:t>ecurity Checklist</a:t>
                      </a:r>
                      <a:endParaRPr lang="en-US" sz="2000" b="0" dirty="0">
                        <a:solidFill>
                          <a:schemeClr val="tx1"/>
                        </a:solidFill>
                        <a:latin typeface="Arial" panose="020B0604020202020204" pitchFamily="34" charset="0"/>
                        <a:cs typeface="Arial" panose="020B0604020202020204" pitchFamily="34" charset="0"/>
                      </a:endParaRPr>
                    </a:p>
                  </a:txBody>
                  <a:tcPr marL="91444" marR="91444"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6176">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tx1"/>
                          </a:solidFill>
                          <a:latin typeface="Arial" panose="020B0604020202020204" pitchFamily="34" charset="0"/>
                          <a:cs typeface="Arial" panose="020B0604020202020204" pitchFamily="34" charset="0"/>
                        </a:rPr>
                        <a:t>Student Booklet labels</a:t>
                      </a:r>
                      <a:endParaRPr lang="en-US" sz="2000" b="0" dirty="0">
                        <a:solidFill>
                          <a:schemeClr val="tx1"/>
                        </a:solidFill>
                        <a:latin typeface="Arial" panose="020B0604020202020204" pitchFamily="34" charset="0"/>
                        <a:cs typeface="Arial" panose="020B0604020202020204" pitchFamily="34" charset="0"/>
                      </a:endParaRPr>
                    </a:p>
                  </a:txBody>
                  <a:tcPr marL="91444" marR="91444"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tx1"/>
                          </a:solidFill>
                          <a:latin typeface="Arial" panose="020B0604020202020204" pitchFamily="34" charset="0"/>
                          <a:cs typeface="Arial" panose="020B0604020202020204" pitchFamily="34" charset="0"/>
                        </a:rPr>
                        <a:t>Return</a:t>
                      </a:r>
                      <a:r>
                        <a:rPr lang="en-US" sz="2000" baseline="0" dirty="0">
                          <a:solidFill>
                            <a:schemeClr val="tx1"/>
                          </a:solidFill>
                          <a:latin typeface="Arial" panose="020B0604020202020204" pitchFamily="34" charset="0"/>
                          <a:cs typeface="Arial" panose="020B0604020202020204" pitchFamily="34" charset="0"/>
                        </a:rPr>
                        <a:t> Materials Instruction Packet</a:t>
                      </a:r>
                      <a:endParaRPr lang="en-US" sz="2000" dirty="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b="0" dirty="0">
                        <a:solidFill>
                          <a:schemeClr val="tx1"/>
                        </a:solidFill>
                        <a:latin typeface="Arial" panose="020B0604020202020204" pitchFamily="34" charset="0"/>
                        <a:cs typeface="Arial" panose="020B0604020202020204" pitchFamily="34" charset="0"/>
                      </a:endParaRPr>
                    </a:p>
                  </a:txBody>
                  <a:tcPr marL="91444" marR="91444"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05776">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tx1"/>
                          </a:solidFill>
                          <a:latin typeface="Arial" panose="020B0604020202020204" pitchFamily="34" charset="0"/>
                          <a:cs typeface="Arial" panose="020B0604020202020204" pitchFamily="34" charset="0"/>
                        </a:rPr>
                        <a:t>Plastic bags</a:t>
                      </a:r>
                      <a:r>
                        <a:rPr lang="en-US" sz="2000" baseline="0" dirty="0">
                          <a:solidFill>
                            <a:schemeClr val="tx1"/>
                          </a:solidFill>
                          <a:latin typeface="Arial" panose="020B0604020202020204" pitchFamily="34" charset="0"/>
                          <a:cs typeface="Arial" panose="020B0604020202020204" pitchFamily="34" charset="0"/>
                        </a:rPr>
                        <a:t> for materials return</a:t>
                      </a:r>
                      <a:endParaRPr lang="en-US" sz="2000"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b="0" dirty="0">
                        <a:solidFill>
                          <a:schemeClr val="tx1"/>
                        </a:solidFill>
                        <a:latin typeface="Arial" panose="020B0604020202020204" pitchFamily="34" charset="0"/>
                        <a:cs typeface="Arial" panose="020B0604020202020204" pitchFamily="34" charset="0"/>
                      </a:endParaRPr>
                    </a:p>
                  </a:txBody>
                  <a:tcPr marL="91444" marR="91444"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endParaRPr lang="en-US" sz="2000" b="0" dirty="0">
                        <a:solidFill>
                          <a:schemeClr val="tx1"/>
                        </a:solidFill>
                        <a:latin typeface="Arial" panose="020B0604020202020204" pitchFamily="34" charset="0"/>
                        <a:cs typeface="Arial" panose="020B0604020202020204" pitchFamily="34" charset="0"/>
                      </a:endParaRPr>
                    </a:p>
                  </a:txBody>
                  <a:tcPr marL="91444" marR="91444"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7683" name="Slide Number Placeholder 2"/>
          <p:cNvSpPr>
            <a:spLocks noGrp="1"/>
          </p:cNvSpPr>
          <p:nvPr>
            <p:ph type="sldNum" sz="quarter" idx="12"/>
          </p:nvPr>
        </p:nvSpPr>
        <p:spPr bwMode="auto">
          <a:xfrm>
            <a:off x="8255066" y="6303891"/>
            <a:ext cx="512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13EC2806-6E93-45DA-A34E-A28C71CFBD6F}" type="slidenum">
              <a:rPr lang="en-US" altLang="en-US" smtClean="0"/>
              <a:pPr/>
              <a:t>49</a:t>
            </a:fld>
            <a:endParaRPr lang="en-US" altLang="en-US" dirty="0"/>
          </a:p>
        </p:txBody>
      </p:sp>
      <p:sp>
        <p:nvSpPr>
          <p:cNvPr id="6" name="TextBox 4"/>
          <p:cNvSpPr txBox="1">
            <a:spLocks noChangeArrowheads="1"/>
          </p:cNvSpPr>
          <p:nvPr/>
        </p:nvSpPr>
        <p:spPr bwMode="auto">
          <a:xfrm>
            <a:off x="509752" y="6534999"/>
            <a:ext cx="7848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1200" b="1" dirty="0">
                <a:solidFill>
                  <a:srgbClr val="000000"/>
                </a:solidFill>
              </a:rPr>
              <a:t>TAM, pp. 42 - 43</a:t>
            </a:r>
          </a:p>
        </p:txBody>
      </p:sp>
    </p:spTree>
    <p:extLst>
      <p:ext uri="{BB962C8B-B14F-4D97-AF65-F5344CB8AC3E}">
        <p14:creationId xmlns:p14="http://schemas.microsoft.com/office/powerpoint/2010/main" val="923551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8319-C956-4E65-97DB-B26D989492B6}"/>
              </a:ext>
            </a:extLst>
          </p:cNvPr>
          <p:cNvSpPr>
            <a:spLocks noGrp="1"/>
          </p:cNvSpPr>
          <p:nvPr>
            <p:ph type="sldNum" sz="quarter" idx="12"/>
          </p:nvPr>
        </p:nvSpPr>
        <p:spPr>
          <a:xfrm>
            <a:off x="8305800" y="6218237"/>
            <a:ext cx="512638" cy="365125"/>
          </a:xfrm>
        </p:spPr>
        <p:txBody>
          <a:bodyPr/>
          <a:lstStyle/>
          <a:p>
            <a:pPr>
              <a:defRPr/>
            </a:pPr>
            <a:fld id="{5257CC6E-9804-461C-8190-BEF0BEA28044}" type="slidenum">
              <a:rPr lang="en-US" smtClean="0">
                <a:solidFill>
                  <a:schemeClr val="tx1"/>
                </a:solidFill>
              </a:rPr>
              <a:pPr>
                <a:defRPr/>
              </a:pPr>
              <a:t>5</a:t>
            </a:fld>
            <a:endParaRPr lang="en-US" dirty="0">
              <a:solidFill>
                <a:schemeClr val="tx1"/>
              </a:solidFill>
            </a:endParaRPr>
          </a:p>
        </p:txBody>
      </p:sp>
      <p:sp>
        <p:nvSpPr>
          <p:cNvPr id="3" name="Content Placeholder 6">
            <a:extLst>
              <a:ext uri="{FF2B5EF4-FFF2-40B4-BE49-F238E27FC236}">
                <a16:creationId xmlns:a16="http://schemas.microsoft.com/office/drawing/2014/main" id="{1A144456-F974-4143-B2E1-351742ABDB2B}"/>
              </a:ext>
            </a:extLst>
          </p:cNvPr>
          <p:cNvSpPr txBox="1">
            <a:spLocks/>
          </p:cNvSpPr>
          <p:nvPr/>
        </p:nvSpPr>
        <p:spPr>
          <a:xfrm>
            <a:off x="609600" y="931447"/>
            <a:ext cx="7391400" cy="5440362"/>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Bef>
                <a:spcPts val="300"/>
              </a:spcBef>
              <a:spcAft>
                <a:spcPts val="400"/>
              </a:spcAft>
              <a:buFont typeface="Wingdings" panose="05000000000000000000" pitchFamily="2" charset="2"/>
              <a:buChar char="Ø"/>
            </a:pPr>
            <a:r>
              <a:rPr lang="en-US" sz="2000" dirty="0">
                <a:latin typeface="Calibri" panose="020F0502020204030204" pitchFamily="34" charset="0"/>
                <a:cs typeface="Calibri" panose="020F0502020204030204" pitchFamily="34" charset="0"/>
              </a:rPr>
              <a:t>Complete Florida’s ACCESS for ELLs Paper Checklist Test Administrator tasks</a:t>
            </a:r>
          </a:p>
          <a:p>
            <a:pPr>
              <a:spcBef>
                <a:spcPts val="300"/>
              </a:spcBef>
              <a:spcAft>
                <a:spcPts val="400"/>
              </a:spcAft>
              <a:buFont typeface="Wingdings" panose="05000000000000000000" pitchFamily="2" charset="2"/>
              <a:buChar char="Ø"/>
            </a:pPr>
            <a:r>
              <a:rPr lang="en-US" sz="2000" dirty="0">
                <a:latin typeface="Calibri" panose="020F0502020204030204" pitchFamily="34" charset="0"/>
                <a:cs typeface="Calibri" panose="020F0502020204030204" pitchFamily="34" charset="0"/>
              </a:rPr>
              <a:t>Review the Spring 2020 Florida ACCESS for ELLs Test Administration Manual</a:t>
            </a:r>
          </a:p>
          <a:p>
            <a:pPr>
              <a:spcBef>
                <a:spcPts val="300"/>
              </a:spcBef>
              <a:spcAft>
                <a:spcPts val="400"/>
              </a:spcAft>
              <a:buFont typeface="Wingdings" panose="05000000000000000000" pitchFamily="2" charset="2"/>
              <a:buChar char="Ø"/>
            </a:pPr>
            <a:r>
              <a:rPr lang="en-US" sz="2000" dirty="0">
                <a:latin typeface="Calibri" panose="020F0502020204030204" pitchFamily="34" charset="0"/>
                <a:cs typeface="Calibri" panose="020F0502020204030204" pitchFamily="34" charset="0"/>
              </a:rPr>
              <a:t>Review applicable sections of the 2020 Florida Accessibility and Accommodations Supplement</a:t>
            </a:r>
          </a:p>
          <a:p>
            <a:pPr>
              <a:spcBef>
                <a:spcPts val="300"/>
              </a:spcBef>
              <a:spcAft>
                <a:spcPts val="400"/>
              </a:spcAft>
              <a:buFont typeface="Wingdings" panose="05000000000000000000" pitchFamily="2" charset="2"/>
              <a:buChar char="Ø"/>
            </a:pPr>
            <a:r>
              <a:rPr lang="en-US" sz="2000" dirty="0">
                <a:latin typeface="Calibri" panose="020F0502020204030204" pitchFamily="34" charset="0"/>
                <a:cs typeface="Calibri" panose="020F0502020204030204" pitchFamily="34" charset="0"/>
              </a:rPr>
              <a:t>Complete the training modules and quiz with a passing score of 80% or higher to become certified to administer the ACCESS for ELLs suite of assessments </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Account for and return materials to School Assessment Coordinator </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Administer and monitor the test</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Provide and document appropriate accommodations for students</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Verify student data</a:t>
            </a:r>
          </a:p>
          <a:p>
            <a:pPr>
              <a:buFont typeface="Wingdings" panose="05000000000000000000" pitchFamily="2" charset="2"/>
              <a:buChar char="Ø"/>
            </a:pPr>
            <a:r>
              <a:rPr lang="en-US" sz="2000" dirty="0">
                <a:latin typeface="Calibri" panose="020F0502020204030204" pitchFamily="34" charset="0"/>
                <a:cs typeface="Calibri" panose="020F0502020204030204" pitchFamily="34" charset="0"/>
              </a:rPr>
              <a:t>Ensure test security</a:t>
            </a:r>
          </a:p>
        </p:txBody>
      </p:sp>
      <p:sp>
        <p:nvSpPr>
          <p:cNvPr id="4" name="Title 5">
            <a:extLst>
              <a:ext uri="{FF2B5EF4-FFF2-40B4-BE49-F238E27FC236}">
                <a16:creationId xmlns:a16="http://schemas.microsoft.com/office/drawing/2014/main" id="{F0DF5D43-1564-44E2-8B1B-41F757A2B33C}"/>
              </a:ext>
            </a:extLst>
          </p:cNvPr>
          <p:cNvSpPr txBox="1">
            <a:spLocks/>
          </p:cNvSpPr>
          <p:nvPr/>
        </p:nvSpPr>
        <p:spPr>
          <a:xfrm>
            <a:off x="313685" y="265673"/>
            <a:ext cx="8270846" cy="1229295"/>
          </a:xfrm>
          <a:prstGeom prst="rect">
            <a:avLst/>
          </a:prstGeom>
        </p:spPr>
        <p:txBody>
          <a:bodyPr>
            <a:normAutofit/>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chemeClr val="tx1"/>
                </a:solidFill>
                <a:latin typeface="Calibri" panose="020F0502020204030204" pitchFamily="34" charset="0"/>
                <a:cs typeface="Calibri" panose="020F0502020204030204" pitchFamily="34" charset="0"/>
              </a:rPr>
              <a:t>Test Administrator Responsibilities</a:t>
            </a:r>
          </a:p>
        </p:txBody>
      </p:sp>
    </p:spTree>
    <p:extLst>
      <p:ext uri="{BB962C8B-B14F-4D97-AF65-F5344CB8AC3E}">
        <p14:creationId xmlns:p14="http://schemas.microsoft.com/office/powerpoint/2010/main" val="18014831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39716" y="466727"/>
            <a:ext cx="8904287" cy="838200"/>
          </a:xfrm>
          <a:prstGeom prst="rect">
            <a:avLst/>
          </a:prstGeom>
        </p:spPr>
        <p:txBody>
          <a:bodyPr/>
          <a:lstStyle/>
          <a:p>
            <a:pPr algn="ctr">
              <a:defRPr/>
            </a:pPr>
            <a:r>
              <a:rPr lang="en-US" sz="3200" b="1" dirty="0">
                <a:solidFill>
                  <a:srgbClr val="000000"/>
                </a:solidFill>
                <a:latin typeface="Calibri" panose="020F0502020204030204" pitchFamily="34" charset="0"/>
                <a:ea typeface="+mj-ea"/>
                <a:cs typeface="Calibri" panose="020F0502020204030204" pitchFamily="34" charset="0"/>
              </a:rPr>
              <a:t>Preparing for Testing – Materials (SECURE)</a:t>
            </a:r>
            <a:br>
              <a:rPr lang="en-US" sz="3200" b="1" dirty="0">
                <a:solidFill>
                  <a:srgbClr val="000000"/>
                </a:solidFill>
                <a:latin typeface="Calibri" panose="020F0502020204030204" pitchFamily="34" charset="0"/>
                <a:ea typeface="+mj-ea"/>
                <a:cs typeface="Calibri" panose="020F0502020204030204" pitchFamily="34" charset="0"/>
              </a:rPr>
            </a:br>
            <a:endParaRPr lang="en-US" sz="3200" b="1" dirty="0">
              <a:solidFill>
                <a:srgbClr val="000000"/>
              </a:solidFill>
              <a:latin typeface="Calibri" panose="020F0502020204030204" pitchFamily="34" charset="0"/>
              <a:ea typeface="+mj-ea"/>
              <a:cs typeface="Calibri" panose="020F0502020204030204" pitchFamily="34" charset="0"/>
            </a:endParaRPr>
          </a:p>
        </p:txBody>
      </p:sp>
      <p:sp>
        <p:nvSpPr>
          <p:cNvPr id="27651" name="TextBox 4"/>
          <p:cNvSpPr txBox="1">
            <a:spLocks noChangeArrowheads="1"/>
          </p:cNvSpPr>
          <p:nvPr/>
        </p:nvSpPr>
        <p:spPr bwMode="auto">
          <a:xfrm>
            <a:off x="509752" y="6534999"/>
            <a:ext cx="7848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1200" b="1" dirty="0">
                <a:solidFill>
                  <a:srgbClr val="000000"/>
                </a:solidFill>
              </a:rPr>
              <a:t>TAM, pp. 44 - 46</a:t>
            </a:r>
          </a:p>
        </p:txBody>
      </p:sp>
      <p:graphicFrame>
        <p:nvGraphicFramePr>
          <p:cNvPr id="5" name="Table 4"/>
          <p:cNvGraphicFramePr>
            <a:graphicFrameLocks noGrp="1"/>
          </p:cNvGraphicFramePr>
          <p:nvPr>
            <p:extLst>
              <p:ext uri="{D42A27DB-BD31-4B8C-83A1-F6EECF244321}">
                <p14:modId xmlns:p14="http://schemas.microsoft.com/office/powerpoint/2010/main" val="2533289194"/>
              </p:ext>
            </p:extLst>
          </p:nvPr>
        </p:nvGraphicFramePr>
        <p:xfrm>
          <a:off x="380370" y="1046452"/>
          <a:ext cx="8107363" cy="5337975"/>
        </p:xfrm>
        <a:graphic>
          <a:graphicData uri="http://schemas.openxmlformats.org/drawingml/2006/table">
            <a:tbl>
              <a:tblPr firstRow="1" bandRow="1">
                <a:tableStyleId>{5C22544A-7EE6-4342-B048-85BDC9FD1C3A}</a:tableStyleId>
              </a:tblPr>
              <a:tblGrid>
                <a:gridCol w="3963112">
                  <a:extLst>
                    <a:ext uri="{9D8B030D-6E8A-4147-A177-3AD203B41FA5}">
                      <a16:colId xmlns:a16="http://schemas.microsoft.com/office/drawing/2014/main" val="20000"/>
                    </a:ext>
                  </a:extLst>
                </a:gridCol>
                <a:gridCol w="4144251">
                  <a:extLst>
                    <a:ext uri="{9D8B030D-6E8A-4147-A177-3AD203B41FA5}">
                      <a16:colId xmlns:a16="http://schemas.microsoft.com/office/drawing/2014/main" val="20001"/>
                    </a:ext>
                  </a:extLst>
                </a:gridCol>
              </a:tblGrid>
              <a:tr h="396195">
                <a:tc gridSpan="2">
                  <a:txBody>
                    <a:bodyPr/>
                    <a:lstStyle/>
                    <a:p>
                      <a:r>
                        <a:rPr lang="en-US" sz="2000" dirty="0">
                          <a:solidFill>
                            <a:schemeClr val="tx1"/>
                          </a:solidFill>
                          <a:latin typeface="Arial" panose="020B0604020202020204" pitchFamily="34" charset="0"/>
                          <a:cs typeface="Arial" panose="020B0604020202020204" pitchFamily="34" charset="0"/>
                        </a:rPr>
                        <a:t>The shipment</a:t>
                      </a:r>
                      <a:r>
                        <a:rPr lang="en-US" sz="2000" baseline="0" dirty="0">
                          <a:solidFill>
                            <a:schemeClr val="tx1"/>
                          </a:solidFill>
                          <a:latin typeface="Arial" panose="020B0604020202020204" pitchFamily="34" charset="0"/>
                          <a:cs typeface="Arial" panose="020B0604020202020204" pitchFamily="34" charset="0"/>
                        </a:rPr>
                        <a:t> will include:</a:t>
                      </a:r>
                      <a:endParaRPr lang="en-US" sz="2000" dirty="0">
                        <a:solidFill>
                          <a:schemeClr val="tx1"/>
                        </a:solidFill>
                        <a:latin typeface="Arial" panose="020B0604020202020204" pitchFamily="34" charset="0"/>
                        <a:cs typeface="Arial" panose="020B0604020202020204" pitchFamily="34" charset="0"/>
                      </a:endParaRPr>
                    </a:p>
                  </a:txBody>
                  <a:tcPr marL="91444" marR="91444"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00976">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tx1"/>
                          </a:solidFill>
                          <a:latin typeface="Arial" panose="020B0604020202020204" pitchFamily="34" charset="0"/>
                          <a:cs typeface="Arial" panose="020B0604020202020204" pitchFamily="34" charset="0"/>
                        </a:rPr>
                        <a:t>Test Administrator's Scripts</a:t>
                      </a:r>
                    </a:p>
                    <a:p>
                      <a:pPr marL="0" indent="0">
                        <a:buFont typeface="Arial" panose="020B0604020202020204" pitchFamily="34" charset="0"/>
                        <a:buNone/>
                      </a:pPr>
                      <a:endParaRPr lang="en-US" sz="2000" dirty="0">
                        <a:solidFill>
                          <a:schemeClr val="tx1"/>
                        </a:solidFill>
                        <a:latin typeface="Arial" panose="020B0604020202020204" pitchFamily="34" charset="0"/>
                        <a:cs typeface="Arial" panose="020B0604020202020204" pitchFamily="34" charset="0"/>
                      </a:endParaRPr>
                    </a:p>
                  </a:txBody>
                  <a:tcPr marL="91444" marR="91444"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tx1"/>
                          </a:solidFill>
                          <a:latin typeface="Arial" panose="020B0604020202020204" pitchFamily="34" charset="0"/>
                          <a:cs typeface="Arial" panose="020B0604020202020204" pitchFamily="34" charset="0"/>
                        </a:rPr>
                        <a:t>Speaking Test Booklets</a:t>
                      </a:r>
                    </a:p>
                  </a:txBody>
                  <a:tcPr marL="91444" marR="91444"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10576">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aseline="0" dirty="0">
                          <a:solidFill>
                            <a:schemeClr val="tx1"/>
                          </a:solidFill>
                          <a:latin typeface="Arial" panose="020B0604020202020204" pitchFamily="34" charset="0"/>
                          <a:cs typeface="Arial" panose="020B0604020202020204" pitchFamily="34" charset="0"/>
                        </a:rPr>
                        <a:t>Student Response Booklets (Reading, Writing, Listening, and Speaking Responses)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dirty="0">
                        <a:solidFill>
                          <a:schemeClr val="tx1"/>
                        </a:solidFill>
                        <a:latin typeface="Arial" panose="020B0604020202020204" pitchFamily="34" charset="0"/>
                        <a:cs typeface="Arial" panose="020B0604020202020204" pitchFamily="34" charset="0"/>
                      </a:endParaRPr>
                    </a:p>
                  </a:txBody>
                  <a:tcPr marL="91444" marR="91444"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tx1"/>
                          </a:solidFill>
                          <a:latin typeface="Arial" panose="020B0604020202020204" pitchFamily="34" charset="0"/>
                          <a:cs typeface="Arial" panose="020B0604020202020204" pitchFamily="34" charset="0"/>
                        </a:rPr>
                        <a:t>Listening</a:t>
                      </a:r>
                      <a:r>
                        <a:rPr lang="en-US" sz="2000" baseline="0" dirty="0">
                          <a:solidFill>
                            <a:schemeClr val="tx1"/>
                          </a:solidFill>
                          <a:latin typeface="Arial" panose="020B0604020202020204" pitchFamily="34" charset="0"/>
                          <a:cs typeface="Arial" panose="020B0604020202020204" pitchFamily="34" charset="0"/>
                        </a:rPr>
                        <a:t> and Speaking CDs</a:t>
                      </a:r>
                      <a:endParaRPr lang="en-US" sz="2000"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solidFill>
                          <a:schemeClr val="tx1"/>
                        </a:solidFill>
                        <a:latin typeface="Arial" panose="020B0604020202020204" pitchFamily="34" charset="0"/>
                        <a:cs typeface="Arial" panose="020B0604020202020204" pitchFamily="34" charset="0"/>
                      </a:endParaRPr>
                    </a:p>
                  </a:txBody>
                  <a:tcPr marL="91444" marR="91444"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10576">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tx1"/>
                          </a:solidFill>
                          <a:latin typeface="Arial" panose="020B0604020202020204" pitchFamily="34" charset="0"/>
                          <a:cs typeface="Arial" panose="020B0604020202020204" pitchFamily="34" charset="0"/>
                        </a:rPr>
                        <a:t>Kindergarten Ancillary Kit</a:t>
                      </a:r>
                    </a:p>
                    <a:p>
                      <a:pPr marL="0" indent="0">
                        <a:buFont typeface="Arial" panose="020B0604020202020204" pitchFamily="34" charset="0"/>
                        <a:buNone/>
                      </a:pPr>
                      <a:r>
                        <a:rPr lang="en-US" sz="2000" dirty="0">
                          <a:solidFill>
                            <a:schemeClr val="tx1"/>
                          </a:solidFill>
                          <a:latin typeface="Arial" panose="020B0604020202020204" pitchFamily="34" charset="0"/>
                          <a:cs typeface="Arial" panose="020B0604020202020204" pitchFamily="34" charset="0"/>
                        </a:rPr>
                        <a:t>   - Student Story</a:t>
                      </a:r>
                      <a:r>
                        <a:rPr lang="en-US" sz="2000" baseline="0" dirty="0">
                          <a:solidFill>
                            <a:schemeClr val="tx1"/>
                          </a:solidFill>
                          <a:latin typeface="Arial" panose="020B0604020202020204" pitchFamily="34" charset="0"/>
                          <a:cs typeface="Arial" panose="020B0604020202020204" pitchFamily="34" charset="0"/>
                        </a:rPr>
                        <a:t>book</a:t>
                      </a:r>
                    </a:p>
                    <a:p>
                      <a:pPr marL="0" indent="0">
                        <a:buFont typeface="Arial" panose="020B0604020202020204" pitchFamily="34" charset="0"/>
                        <a:buNone/>
                      </a:pPr>
                      <a:r>
                        <a:rPr lang="en-US" sz="2000" baseline="0" dirty="0">
                          <a:solidFill>
                            <a:schemeClr val="tx1"/>
                          </a:solidFill>
                          <a:latin typeface="Arial" panose="020B0604020202020204" pitchFamily="34" charset="0"/>
                          <a:cs typeface="Arial" panose="020B0604020202020204" pitchFamily="34" charset="0"/>
                        </a:rPr>
                        <a:t>   - Activity Board</a:t>
                      </a:r>
                    </a:p>
                    <a:p>
                      <a:pPr marL="0" indent="0">
                        <a:buFont typeface="Arial" panose="020B0604020202020204" pitchFamily="34" charset="0"/>
                        <a:buNone/>
                      </a:pPr>
                      <a:r>
                        <a:rPr lang="en-US" sz="2000" baseline="0" dirty="0">
                          <a:solidFill>
                            <a:schemeClr val="tx1"/>
                          </a:solidFill>
                          <a:latin typeface="Arial" panose="020B0604020202020204" pitchFamily="34" charset="0"/>
                          <a:cs typeface="Arial" panose="020B0604020202020204" pitchFamily="34" charset="0"/>
                        </a:rPr>
                        <a:t>   - Cards and Card Pouch</a:t>
                      </a:r>
                      <a:endParaRPr lang="en-US" sz="2000" dirty="0">
                        <a:solidFill>
                          <a:schemeClr val="tx1"/>
                        </a:solidFill>
                        <a:latin typeface="Arial" panose="020B0604020202020204" pitchFamily="34" charset="0"/>
                        <a:cs typeface="Arial" panose="020B0604020202020204" pitchFamily="34" charset="0"/>
                      </a:endParaRPr>
                    </a:p>
                  </a:txBody>
                  <a:tcPr marL="91444" marR="91444"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US" sz="2000" dirty="0">
                          <a:solidFill>
                            <a:schemeClr val="tx1"/>
                          </a:solidFill>
                          <a:latin typeface="Arial" panose="020B0604020202020204" pitchFamily="34" charset="0"/>
                          <a:cs typeface="Arial" panose="020B0604020202020204" pitchFamily="34" charset="0"/>
                        </a:rPr>
                        <a:t>Human Reader Accommodation Recording</a:t>
                      </a:r>
                      <a:r>
                        <a:rPr lang="en-US" sz="2000" baseline="0" dirty="0">
                          <a:solidFill>
                            <a:schemeClr val="tx1"/>
                          </a:solidFill>
                          <a:latin typeface="Arial" panose="020B0604020202020204" pitchFamily="34" charset="0"/>
                          <a:cs typeface="Arial" panose="020B0604020202020204" pitchFamily="34" charset="0"/>
                        </a:rPr>
                        <a:t> Script (if applicable)</a:t>
                      </a:r>
                      <a:endParaRPr lang="en-US" sz="2000" dirty="0">
                        <a:solidFill>
                          <a:schemeClr val="tx1"/>
                        </a:solidFill>
                        <a:latin typeface="Arial" panose="020B0604020202020204" pitchFamily="34" charset="0"/>
                        <a:cs typeface="Arial" panose="020B0604020202020204" pitchFamily="34" charset="0"/>
                      </a:endParaRPr>
                    </a:p>
                  </a:txBody>
                  <a:tcPr marL="91444" marR="91444"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00976">
                <a:tc>
                  <a:txBody>
                    <a:bodyPr/>
                    <a:lstStyle/>
                    <a:p>
                      <a:pPr marL="0" indent="0">
                        <a:buFont typeface="Arial" panose="020B0604020202020204" pitchFamily="34" charset="0"/>
                        <a:buNone/>
                      </a:pPr>
                      <a:r>
                        <a:rPr lang="en-US" sz="2000" dirty="0">
                          <a:solidFill>
                            <a:schemeClr val="tx1"/>
                          </a:solidFill>
                          <a:latin typeface="Arial" panose="020B0604020202020204" pitchFamily="34" charset="0"/>
                          <a:cs typeface="Arial" panose="020B0604020202020204" pitchFamily="34" charset="0"/>
                        </a:rPr>
                        <a:t>Alternate Test Booklet (if applicable)</a:t>
                      </a:r>
                    </a:p>
                  </a:txBody>
                  <a:tcPr marL="91444" marR="91444"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tx1"/>
                          </a:solidFill>
                          <a:latin typeface="Arial" panose="020B0604020202020204" pitchFamily="34" charset="0"/>
                          <a:cs typeface="Arial" panose="020B0604020202020204" pitchFamily="34" charset="0"/>
                        </a:rPr>
                        <a:t>Large Print Test materials (if applicable)</a:t>
                      </a:r>
                    </a:p>
                  </a:txBody>
                  <a:tcPr marL="91444" marR="91444"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918676">
                <a:tc>
                  <a:txBody>
                    <a:bodyPr/>
                    <a:lstStyle/>
                    <a:p>
                      <a:endParaRPr lang="en-US" sz="2000" dirty="0">
                        <a:solidFill>
                          <a:schemeClr val="tx1"/>
                        </a:solidFill>
                        <a:latin typeface="Arial" panose="020B0604020202020204" pitchFamily="34" charset="0"/>
                        <a:cs typeface="Arial" panose="020B0604020202020204" pitchFamily="34" charset="0"/>
                      </a:endParaRPr>
                    </a:p>
                  </a:txBody>
                  <a:tcPr marL="91444" marR="91444"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dirty="0">
                          <a:solidFill>
                            <a:schemeClr val="tx1"/>
                          </a:solidFill>
                          <a:latin typeface="Arial" panose="020B0604020202020204" pitchFamily="34" charset="0"/>
                          <a:cs typeface="Arial" panose="020B0604020202020204" pitchFamily="34" charset="0"/>
                        </a:rPr>
                        <a:t>Unified English Braille (UEB)</a:t>
                      </a:r>
                      <a:r>
                        <a:rPr lang="en-US" sz="2000" baseline="0" dirty="0">
                          <a:solidFill>
                            <a:schemeClr val="tx1"/>
                          </a:solidFill>
                          <a:latin typeface="Arial" panose="020B0604020202020204" pitchFamily="34" charset="0"/>
                          <a:cs typeface="Arial" panose="020B0604020202020204" pitchFamily="34" charset="0"/>
                        </a:rPr>
                        <a:t> Test materials (if applicable)</a:t>
                      </a:r>
                      <a:endParaRPr lang="en-US" sz="2000" dirty="0">
                        <a:solidFill>
                          <a:schemeClr val="tx1"/>
                        </a:solidFill>
                        <a:latin typeface="Arial" panose="020B0604020202020204" pitchFamily="34" charset="0"/>
                        <a:cs typeface="Arial" panose="020B0604020202020204" pitchFamily="34" charset="0"/>
                      </a:endParaRPr>
                    </a:p>
                  </a:txBody>
                  <a:tcPr marL="91444" marR="91444" marT="45688" marB="456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7683" name="Slide Number Placeholder 2"/>
          <p:cNvSpPr>
            <a:spLocks noGrp="1"/>
          </p:cNvSpPr>
          <p:nvPr>
            <p:ph type="sldNum" sz="quarter" idx="12"/>
          </p:nvPr>
        </p:nvSpPr>
        <p:spPr bwMode="auto">
          <a:xfrm>
            <a:off x="8229600" y="6392666"/>
            <a:ext cx="512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13EC2806-6E93-45DA-A34E-A28C71CFBD6F}" type="slidenum">
              <a:rPr lang="en-US" altLang="en-US" smtClean="0"/>
              <a:pPr/>
              <a:t>50</a:t>
            </a:fld>
            <a:endParaRPr lang="en-US" altLang="en-US" dirty="0"/>
          </a:p>
        </p:txBody>
      </p:sp>
    </p:spTree>
    <p:extLst>
      <p:ext uri="{BB962C8B-B14F-4D97-AF65-F5344CB8AC3E}">
        <p14:creationId xmlns:p14="http://schemas.microsoft.com/office/powerpoint/2010/main" val="1331699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6"/>
          <p:cNvSpPr txBox="1">
            <a:spLocks noChangeArrowheads="1"/>
          </p:cNvSpPr>
          <p:nvPr/>
        </p:nvSpPr>
        <p:spPr bwMode="auto">
          <a:xfrm>
            <a:off x="457203" y="685801"/>
            <a:ext cx="8328025"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800" b="1" dirty="0"/>
              <a:t>Preparing for Testing:  </a:t>
            </a:r>
          </a:p>
          <a:p>
            <a:pPr algn="ctr"/>
            <a:r>
              <a:rPr lang="en-US" altLang="en-US" sz="2800" b="1" dirty="0"/>
              <a:t>Scheduling Test Sessions</a:t>
            </a:r>
          </a:p>
          <a:p>
            <a:pPr algn="ctr"/>
            <a:endParaRPr lang="en-US" altLang="en-US" dirty="0"/>
          </a:p>
        </p:txBody>
      </p:sp>
      <p:sp>
        <p:nvSpPr>
          <p:cNvPr id="3" name="Content Placeholder 1"/>
          <p:cNvSpPr txBox="1">
            <a:spLocks/>
          </p:cNvSpPr>
          <p:nvPr/>
        </p:nvSpPr>
        <p:spPr>
          <a:xfrm>
            <a:off x="533400" y="2286000"/>
            <a:ext cx="8305800" cy="3048000"/>
          </a:xfrm>
          <a:prstGeom prst="rect">
            <a:avLst/>
          </a:prstGeom>
        </p:spPr>
        <p:txBody>
          <a:bodyPr/>
          <a:lstStyle/>
          <a:p>
            <a:pPr marL="342891" indent="-342891">
              <a:spcBef>
                <a:spcPct val="20000"/>
              </a:spcBef>
              <a:buFont typeface="Wingdings" pitchFamily="2" charset="2"/>
              <a:buChar char="Ø"/>
              <a:defRPr/>
            </a:pPr>
            <a:r>
              <a:rPr lang="en-US" sz="2400" dirty="0">
                <a:solidFill>
                  <a:srgbClr val="000000"/>
                </a:solidFill>
                <a:latin typeface="Arial" panose="020B0604020202020204" pitchFamily="34" charset="0"/>
                <a:cs typeface="Arial" panose="020B0604020202020204" pitchFamily="34" charset="0"/>
              </a:rPr>
              <a:t>Schedule grade K testing and the Speaking section (grades 1 – 12) for </a:t>
            </a:r>
            <a:r>
              <a:rPr lang="en-US" sz="2400" b="1" dirty="0">
                <a:solidFill>
                  <a:srgbClr val="000000"/>
                </a:solidFill>
                <a:latin typeface="Arial" panose="020B0604020202020204" pitchFamily="34" charset="0"/>
                <a:cs typeface="Arial" panose="020B0604020202020204" pitchFamily="34" charset="0"/>
              </a:rPr>
              <a:t>individual administration.</a:t>
            </a:r>
          </a:p>
          <a:p>
            <a:pPr marL="798493" indent="115885">
              <a:spcBef>
                <a:spcPct val="20000"/>
              </a:spcBef>
              <a:buFont typeface="Arial" pitchFamily="34" charset="0"/>
              <a:buChar char="•"/>
              <a:defRPr/>
            </a:pPr>
            <a:r>
              <a:rPr lang="en-US" sz="2400" dirty="0">
                <a:solidFill>
                  <a:srgbClr val="000000"/>
                </a:solidFill>
                <a:latin typeface="Arial" panose="020B0604020202020204" pitchFamily="34" charset="0"/>
                <a:cs typeface="Arial" panose="020B0604020202020204" pitchFamily="34" charset="0"/>
              </a:rPr>
              <a:t> Individually administered sections may be </a:t>
            </a:r>
          </a:p>
          <a:p>
            <a:pPr marL="798493" indent="115885">
              <a:spcBef>
                <a:spcPct val="20000"/>
              </a:spcBef>
              <a:defRPr/>
            </a:pPr>
            <a:r>
              <a:rPr lang="en-US" sz="2400" dirty="0">
                <a:solidFill>
                  <a:srgbClr val="000000"/>
                </a:solidFill>
                <a:latin typeface="Arial" panose="020B0604020202020204" pitchFamily="34" charset="0"/>
                <a:cs typeface="Arial" panose="020B0604020202020204" pitchFamily="34" charset="0"/>
              </a:rPr>
              <a:t> administered at anytime during the testing window.</a:t>
            </a:r>
          </a:p>
          <a:p>
            <a:pPr lvl="1">
              <a:spcBef>
                <a:spcPct val="20000"/>
              </a:spcBef>
              <a:defRPr/>
            </a:pPr>
            <a:endParaRPr lang="en-US" sz="2400" b="1" dirty="0">
              <a:solidFill>
                <a:srgbClr val="000000"/>
              </a:solidFill>
              <a:latin typeface="Arial" panose="020B0604020202020204" pitchFamily="34" charset="0"/>
              <a:cs typeface="Arial" panose="020B0604020202020204" pitchFamily="34" charset="0"/>
            </a:endParaRPr>
          </a:p>
          <a:p>
            <a:pPr marL="342891" indent="-342891">
              <a:spcBef>
                <a:spcPct val="20000"/>
              </a:spcBef>
              <a:buFont typeface="Wingdings" pitchFamily="2" charset="2"/>
              <a:buChar char="Ø"/>
              <a:defRPr/>
            </a:pPr>
            <a:r>
              <a:rPr lang="en-US" sz="2400" dirty="0">
                <a:solidFill>
                  <a:srgbClr val="000000"/>
                </a:solidFill>
                <a:latin typeface="Arial" panose="020B0604020202020204" pitchFamily="34" charset="0"/>
                <a:cs typeface="Arial" panose="020B0604020202020204" pitchFamily="34" charset="0"/>
              </a:rPr>
              <a:t>Group administration takes place at anytime during the testing window.</a:t>
            </a:r>
          </a:p>
          <a:p>
            <a:pPr marL="342891" indent="-342891">
              <a:spcBef>
                <a:spcPct val="20000"/>
              </a:spcBef>
              <a:buFont typeface="Wingdings" pitchFamily="2" charset="2"/>
              <a:buChar char="Ø"/>
              <a:defRPr/>
            </a:pPr>
            <a:endParaRPr lang="en-US" sz="2400" dirty="0">
              <a:solidFill>
                <a:srgbClr val="000000"/>
              </a:solidFill>
              <a:latin typeface="Arial" panose="020B0604020202020204" pitchFamily="34" charset="0"/>
              <a:cs typeface="Arial" panose="020B0604020202020204" pitchFamily="34" charset="0"/>
            </a:endParaRPr>
          </a:p>
          <a:p>
            <a:pPr marL="798493" indent="115885">
              <a:spcBef>
                <a:spcPct val="20000"/>
              </a:spcBef>
              <a:defRPr/>
            </a:pPr>
            <a:endParaRPr lang="en-US" sz="2400" dirty="0">
              <a:solidFill>
                <a:srgbClr val="000000"/>
              </a:solidFill>
              <a:cs typeface="Arial" charset="0"/>
            </a:endParaRPr>
          </a:p>
          <a:p>
            <a:pPr>
              <a:spcBef>
                <a:spcPct val="20000"/>
              </a:spcBef>
              <a:defRPr/>
            </a:pPr>
            <a:r>
              <a:rPr lang="en-US" sz="2400" dirty="0">
                <a:solidFill>
                  <a:srgbClr val="FF0000"/>
                </a:solidFill>
                <a:cs typeface="Arial" charset="0"/>
              </a:rPr>
              <a:t>	</a:t>
            </a:r>
          </a:p>
          <a:p>
            <a:pPr marL="342891" indent="-342891">
              <a:spcBef>
                <a:spcPct val="20000"/>
              </a:spcBef>
              <a:defRPr/>
            </a:pPr>
            <a:endParaRPr lang="en-US" sz="2800" dirty="0">
              <a:solidFill>
                <a:schemeClr val="bg2"/>
              </a:solidFill>
            </a:endParaRPr>
          </a:p>
        </p:txBody>
      </p:sp>
      <p:sp>
        <p:nvSpPr>
          <p:cNvPr id="2970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FC25A2E9-B7E7-4C6D-9766-89FFF4D9F522}" type="slidenum">
              <a:rPr lang="en-US" altLang="en-US" smtClean="0">
                <a:solidFill>
                  <a:srgbClr val="FEFEFE"/>
                </a:solidFill>
              </a:rPr>
              <a:pPr/>
              <a:t>51</a:t>
            </a:fld>
            <a:endParaRPr lang="en-US" altLang="en-US">
              <a:solidFill>
                <a:srgbClr val="FEFEFE"/>
              </a:solidFill>
            </a:endParaRPr>
          </a:p>
        </p:txBody>
      </p:sp>
    </p:spTree>
    <p:extLst>
      <p:ext uri="{BB962C8B-B14F-4D97-AF65-F5344CB8AC3E}">
        <p14:creationId xmlns:p14="http://schemas.microsoft.com/office/powerpoint/2010/main" val="16108155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0B930B-96B4-49FF-97E9-8575E03721EC}"/>
              </a:ext>
            </a:extLst>
          </p:cNvPr>
          <p:cNvSpPr>
            <a:spLocks noGrp="1"/>
          </p:cNvSpPr>
          <p:nvPr>
            <p:ph type="sldNum" sz="quarter" idx="12"/>
          </p:nvPr>
        </p:nvSpPr>
        <p:spPr/>
        <p:txBody>
          <a:bodyPr/>
          <a:lstStyle/>
          <a:p>
            <a:pPr>
              <a:defRPr/>
            </a:pPr>
            <a:fld id="{5257CC6E-9804-461C-8190-BEF0BEA28044}" type="slidenum">
              <a:rPr lang="en-US" smtClean="0">
                <a:solidFill>
                  <a:prstClr val="black">
                    <a:lumMod val="50000"/>
                    <a:lumOff val="50000"/>
                  </a:prstClr>
                </a:solidFill>
              </a:rPr>
              <a:pPr>
                <a:defRPr/>
              </a:pPr>
              <a:t>52</a:t>
            </a:fld>
            <a:endParaRPr lang="en-US" dirty="0">
              <a:solidFill>
                <a:prstClr val="black">
                  <a:lumMod val="50000"/>
                  <a:lumOff val="50000"/>
                </a:prstClr>
              </a:solidFill>
            </a:endParaRPr>
          </a:p>
        </p:txBody>
      </p:sp>
      <p:sp>
        <p:nvSpPr>
          <p:cNvPr id="3" name="Title 1">
            <a:extLst>
              <a:ext uri="{FF2B5EF4-FFF2-40B4-BE49-F238E27FC236}">
                <a16:creationId xmlns:a16="http://schemas.microsoft.com/office/drawing/2014/main" id="{427EE957-50EF-4291-A3DA-8FDB99E12CC7}"/>
              </a:ext>
            </a:extLst>
          </p:cNvPr>
          <p:cNvSpPr txBox="1">
            <a:spLocks/>
          </p:cNvSpPr>
          <p:nvPr/>
        </p:nvSpPr>
        <p:spPr>
          <a:xfrm>
            <a:off x="310393" y="196811"/>
            <a:ext cx="8464491" cy="1229295"/>
          </a:xfrm>
          <a:prstGeom prst="rect">
            <a:avLst/>
          </a:prstGeom>
        </p:spPr>
        <p:txBody>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Calibri" panose="020F0502020204030204" pitchFamily="34" charset="0"/>
                <a:cs typeface="Calibri" panose="020F0502020204030204" pitchFamily="34" charset="0"/>
              </a:rPr>
              <a:t>Group by Grade Cluster &amp; Tier</a:t>
            </a:r>
          </a:p>
        </p:txBody>
      </p:sp>
      <p:sp>
        <p:nvSpPr>
          <p:cNvPr id="4" name="Content Placeholder 5">
            <a:extLst>
              <a:ext uri="{FF2B5EF4-FFF2-40B4-BE49-F238E27FC236}">
                <a16:creationId xmlns:a16="http://schemas.microsoft.com/office/drawing/2014/main" id="{25CDF423-A7E2-4ED3-83FF-E6EFC2C5C382}"/>
              </a:ext>
            </a:extLst>
          </p:cNvPr>
          <p:cNvSpPr txBox="1">
            <a:spLocks/>
          </p:cNvSpPr>
          <p:nvPr/>
        </p:nvSpPr>
        <p:spPr>
          <a:xfrm>
            <a:off x="675272" y="1143434"/>
            <a:ext cx="8077200" cy="4266331"/>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Bef>
                <a:spcPts val="600"/>
              </a:spcBef>
              <a:buFont typeface="Wingdings" panose="05000000000000000000" pitchFamily="2" charset="2"/>
              <a:buChar char="Ø"/>
            </a:pPr>
            <a:r>
              <a:rPr lang="en-US" sz="2800" dirty="0">
                <a:latin typeface="Calibri" panose="020F0502020204030204" pitchFamily="34" charset="0"/>
                <a:cs typeface="Calibri" panose="020F0502020204030204" pitchFamily="34" charset="0"/>
              </a:rPr>
              <a:t>Groups must be made up of the same grade-level cluster.</a:t>
            </a:r>
          </a:p>
          <a:p>
            <a:pPr>
              <a:spcBef>
                <a:spcPts val="600"/>
              </a:spcBef>
            </a:pPr>
            <a:endParaRPr lang="en-US" sz="2800" dirty="0">
              <a:latin typeface="Calibri" panose="020F0502020204030204" pitchFamily="34" charset="0"/>
              <a:cs typeface="Calibri" panose="020F0502020204030204" pitchFamily="34" charset="0"/>
            </a:endParaRPr>
          </a:p>
          <a:p>
            <a:pPr marL="0" indent="0" algn="ctr">
              <a:spcBef>
                <a:spcPts val="600"/>
              </a:spcBef>
              <a:buNone/>
            </a:pPr>
            <a:r>
              <a:rPr lang="en-US" sz="2800" dirty="0">
                <a:latin typeface="Calibri" panose="020F0502020204030204" pitchFamily="34" charset="0"/>
                <a:cs typeface="Calibri" panose="020F0502020204030204" pitchFamily="34" charset="0"/>
              </a:rPr>
              <a:t>and</a:t>
            </a:r>
          </a:p>
          <a:p>
            <a:pPr>
              <a:spcBef>
                <a:spcPts val="600"/>
              </a:spcBef>
              <a:buFont typeface="Wingdings" panose="05000000000000000000" pitchFamily="2" charset="2"/>
              <a:buChar char="Ø"/>
            </a:pPr>
            <a:r>
              <a:rPr lang="en-US" sz="2800" dirty="0">
                <a:latin typeface="Calibri" panose="020F0502020204030204" pitchFamily="34" charset="0"/>
                <a:cs typeface="Calibri" panose="020F0502020204030204" pitchFamily="34" charset="0"/>
              </a:rPr>
              <a:t>Groups must be made up of the same tier (A or B/C) on the Test Session Roster.</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83669015-8757-4408-A5FB-F717AFCB18FC}"/>
              </a:ext>
            </a:extLst>
          </p:cNvPr>
          <p:cNvPicPr>
            <a:picLocks noChangeAspect="1"/>
          </p:cNvPicPr>
          <p:nvPr/>
        </p:nvPicPr>
        <p:blipFill>
          <a:blip r:embed="rId3"/>
          <a:stretch>
            <a:fillRect/>
          </a:stretch>
        </p:blipFill>
        <p:spPr>
          <a:xfrm>
            <a:off x="2770532" y="1884627"/>
            <a:ext cx="3952875" cy="619125"/>
          </a:xfrm>
          <a:prstGeom prst="rect">
            <a:avLst/>
          </a:prstGeom>
        </p:spPr>
      </p:pic>
      <p:pic>
        <p:nvPicPr>
          <p:cNvPr id="9" name="Picture 8">
            <a:extLst>
              <a:ext uri="{FF2B5EF4-FFF2-40B4-BE49-F238E27FC236}">
                <a16:creationId xmlns:a16="http://schemas.microsoft.com/office/drawing/2014/main" id="{D48EB2A4-B56C-48A5-8F1E-6ED7AB423F3E}"/>
              </a:ext>
            </a:extLst>
          </p:cNvPr>
          <p:cNvPicPr>
            <a:picLocks noChangeAspect="1"/>
          </p:cNvPicPr>
          <p:nvPr/>
        </p:nvPicPr>
        <p:blipFill>
          <a:blip r:embed="rId4"/>
          <a:stretch>
            <a:fillRect/>
          </a:stretch>
        </p:blipFill>
        <p:spPr>
          <a:xfrm>
            <a:off x="6135474" y="3805105"/>
            <a:ext cx="2670786" cy="3079789"/>
          </a:xfrm>
          <a:prstGeom prst="rect">
            <a:avLst/>
          </a:prstGeom>
        </p:spPr>
      </p:pic>
      <p:sp>
        <p:nvSpPr>
          <p:cNvPr id="6" name="TextBox 5">
            <a:extLst>
              <a:ext uri="{FF2B5EF4-FFF2-40B4-BE49-F238E27FC236}">
                <a16:creationId xmlns:a16="http://schemas.microsoft.com/office/drawing/2014/main" id="{37DEF64B-AD98-4111-ACAF-7E9B0512C28D}"/>
              </a:ext>
            </a:extLst>
          </p:cNvPr>
          <p:cNvSpPr txBox="1"/>
          <p:nvPr/>
        </p:nvSpPr>
        <p:spPr>
          <a:xfrm>
            <a:off x="3657600" y="6498045"/>
            <a:ext cx="1295400" cy="276999"/>
          </a:xfrm>
          <a:prstGeom prst="rect">
            <a:avLst/>
          </a:prstGeom>
          <a:noFill/>
        </p:spPr>
        <p:txBody>
          <a:bodyPr wrap="square" rtlCol="0">
            <a:spAutoFit/>
          </a:bodyPr>
          <a:lstStyle/>
          <a:p>
            <a:r>
              <a:rPr lang="en-US" sz="1200" dirty="0"/>
              <a:t>TAM, p. 54</a:t>
            </a:r>
          </a:p>
        </p:txBody>
      </p:sp>
    </p:spTree>
    <p:extLst>
      <p:ext uri="{BB962C8B-B14F-4D97-AF65-F5344CB8AC3E}">
        <p14:creationId xmlns:p14="http://schemas.microsoft.com/office/powerpoint/2010/main" val="21993322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76867" y="278090"/>
            <a:ext cx="6798734" cy="1303867"/>
          </a:xfrm>
        </p:spPr>
        <p:txBody>
          <a:bodyPr/>
          <a:lstStyle/>
          <a:p>
            <a:r>
              <a:rPr lang="en-US" b="1" dirty="0">
                <a:solidFill>
                  <a:schemeClr val="tx1"/>
                </a:solidFill>
                <a:latin typeface="Calibri" panose="020F0502020204030204" pitchFamily="34" charset="0"/>
                <a:cs typeface="Calibri" panose="020F0502020204030204" pitchFamily="34" charset="0"/>
              </a:rPr>
              <a:t>Group Size</a:t>
            </a:r>
          </a:p>
        </p:txBody>
      </p:sp>
      <p:sp>
        <p:nvSpPr>
          <p:cNvPr id="7" name="Content Placeholder 6"/>
          <p:cNvSpPr>
            <a:spLocks noGrp="1"/>
          </p:cNvSpPr>
          <p:nvPr>
            <p:ph idx="1"/>
          </p:nvPr>
        </p:nvSpPr>
        <p:spPr>
          <a:xfrm>
            <a:off x="1179689" y="1221726"/>
            <a:ext cx="6798736" cy="3444997"/>
          </a:xfrm>
          <a:solidFill>
            <a:schemeClr val="bg1"/>
          </a:solidFill>
        </p:spPr>
        <p:txBody>
          <a:bodyPr>
            <a:normAutofit/>
          </a:bodyPr>
          <a:lstStyle/>
          <a:p>
            <a:pPr marL="0" indent="0">
              <a:spcBef>
                <a:spcPts val="600"/>
              </a:spcBef>
              <a:spcAft>
                <a:spcPts val="600"/>
              </a:spcAft>
              <a:buNone/>
            </a:pPr>
            <a:r>
              <a:rPr lang="en-US" sz="2800" dirty="0">
                <a:latin typeface="Calibri" panose="020F0502020204030204" pitchFamily="34" charset="0"/>
                <a:cs typeface="Calibri" panose="020F0502020204030204" pitchFamily="34" charset="0"/>
              </a:rPr>
              <a:t>WIDA recommends:</a:t>
            </a:r>
          </a:p>
          <a:p>
            <a:pPr>
              <a:spcBef>
                <a:spcPts val="600"/>
              </a:spcBef>
              <a:spcAft>
                <a:spcPts val="600"/>
              </a:spcAft>
              <a:buClrTx/>
              <a:buFont typeface="Wingdings" panose="05000000000000000000" pitchFamily="2" charset="2"/>
              <a:buChar char="Ø"/>
            </a:pPr>
            <a:r>
              <a:rPr lang="en-US" sz="2800" dirty="0">
                <a:latin typeface="Calibri" panose="020F0502020204030204" pitchFamily="34" charset="0"/>
                <a:cs typeface="Calibri" panose="020F0502020204030204" pitchFamily="34" charset="0"/>
              </a:rPr>
              <a:t>No more than 22 students in a group</a:t>
            </a:r>
          </a:p>
          <a:p>
            <a:pPr>
              <a:spcBef>
                <a:spcPts val="600"/>
              </a:spcBef>
              <a:spcAft>
                <a:spcPts val="600"/>
              </a:spcAft>
              <a:buClrTx/>
              <a:buFont typeface="Wingdings" panose="05000000000000000000" pitchFamily="2" charset="2"/>
              <a:buChar char="Ø"/>
            </a:pPr>
            <a:r>
              <a:rPr lang="en-US" sz="2800" dirty="0">
                <a:latin typeface="Calibri" panose="020F0502020204030204" pitchFamily="34" charset="0"/>
                <a:cs typeface="Calibri" panose="020F0502020204030204" pitchFamily="34" charset="0"/>
              </a:rPr>
              <a:t>Smaller groups for new students to the school </a:t>
            </a:r>
          </a:p>
          <a:p>
            <a:pPr>
              <a:spcBef>
                <a:spcPts val="600"/>
              </a:spcBef>
              <a:spcAft>
                <a:spcPts val="600"/>
              </a:spcAft>
              <a:buClrTx/>
              <a:buFont typeface="Wingdings" panose="05000000000000000000" pitchFamily="2" charset="2"/>
              <a:buChar char="Ø"/>
            </a:pPr>
            <a:r>
              <a:rPr lang="en-US" sz="2800" dirty="0">
                <a:latin typeface="Calibri" panose="020F0502020204030204" pitchFamily="34" charset="0"/>
                <a:cs typeface="Calibri" panose="020F0502020204030204" pitchFamily="34" charset="0"/>
              </a:rPr>
              <a:t>Keeping the same group together for all domains</a:t>
            </a:r>
          </a:p>
        </p:txBody>
      </p:sp>
      <p:sp>
        <p:nvSpPr>
          <p:cNvPr id="10" name="TextBox 9"/>
          <p:cNvSpPr txBox="1"/>
          <p:nvPr/>
        </p:nvSpPr>
        <p:spPr>
          <a:xfrm>
            <a:off x="4131625" y="4306491"/>
            <a:ext cx="3696316" cy="1804749"/>
          </a:xfrm>
          <a:prstGeom prst="wedgeRoundRectCallout">
            <a:avLst>
              <a:gd name="adj1" fmla="val -85153"/>
              <a:gd name="adj2" fmla="val -67653"/>
              <a:gd name="adj3" fmla="val 16667"/>
            </a:avLst>
          </a:prstGeom>
          <a:solidFill>
            <a:schemeClr val="accent1">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000" dirty="0">
                <a:solidFill>
                  <a:schemeClr val="tx1"/>
                </a:solidFill>
                <a:latin typeface="Arial" panose="020B0604020202020204" pitchFamily="34" charset="0"/>
                <a:cs typeface="Arial" panose="020B0604020202020204" pitchFamily="34" charset="0"/>
              </a:rPr>
              <a:t>This eliminates the need create a new roster for each test session. This avoids the need to reorganize test booklets after each session.</a:t>
            </a:r>
          </a:p>
        </p:txBody>
      </p:sp>
    </p:spTree>
    <p:custDataLst>
      <p:tags r:id="rId1"/>
    </p:custDataLst>
    <p:extLst>
      <p:ext uri="{BB962C8B-B14F-4D97-AF65-F5344CB8AC3E}">
        <p14:creationId xmlns:p14="http://schemas.microsoft.com/office/powerpoint/2010/main" val="14559560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itle 3"/>
          <p:cNvSpPr>
            <a:spLocks noGrp="1"/>
          </p:cNvSpPr>
          <p:nvPr>
            <p:ph type="title"/>
          </p:nvPr>
        </p:nvSpPr>
        <p:spPr>
          <a:xfrm>
            <a:off x="914400" y="304800"/>
            <a:ext cx="7024688" cy="1143000"/>
          </a:xfrm>
        </p:spPr>
        <p:txBody>
          <a:bodyPr>
            <a:normAutofit/>
          </a:bodyPr>
          <a:lstStyle/>
          <a:p>
            <a:pPr algn="ctr"/>
            <a:r>
              <a:rPr lang="en-US" altLang="en-US" sz="3600" b="1" dirty="0">
                <a:solidFill>
                  <a:schemeClr val="tx1"/>
                </a:solidFill>
                <a:latin typeface="Arial" charset="0"/>
                <a:cs typeface="Arial" charset="0"/>
              </a:rPr>
              <a:t>Schedule Paper Test Sessions</a:t>
            </a:r>
            <a:br>
              <a:rPr lang="en-US" altLang="en-US" sz="3600" b="1" dirty="0">
                <a:solidFill>
                  <a:schemeClr val="tx1"/>
                </a:solidFill>
                <a:latin typeface="Arial" charset="0"/>
                <a:cs typeface="Arial" charset="0"/>
              </a:rPr>
            </a:br>
            <a:r>
              <a:rPr lang="en-US" altLang="en-US" sz="2400" b="1" dirty="0">
                <a:solidFill>
                  <a:schemeClr val="tx1"/>
                </a:solidFill>
                <a:latin typeface="Arial" charset="0"/>
                <a:cs typeface="Arial" charset="0"/>
              </a:rPr>
              <a:t>Master Form</a:t>
            </a:r>
            <a:endParaRPr lang="en-US" altLang="en-US" sz="3600" b="1" dirty="0">
              <a:solidFill>
                <a:schemeClr val="tx1"/>
              </a:solidFill>
              <a:latin typeface="Arial" charset="0"/>
              <a:cs typeface="Arial" charset="0"/>
            </a:endParaRPr>
          </a:p>
        </p:txBody>
      </p:sp>
      <p:sp>
        <p:nvSpPr>
          <p:cNvPr id="2" name="Content Placeholder 1"/>
          <p:cNvSpPr>
            <a:spLocks noGrp="1"/>
          </p:cNvSpPr>
          <p:nvPr>
            <p:ph sz="half" idx="2"/>
          </p:nvPr>
        </p:nvSpPr>
        <p:spPr>
          <a:xfrm>
            <a:off x="4007558" y="1874751"/>
            <a:ext cx="4735513" cy="3810000"/>
          </a:xfrm>
        </p:spPr>
        <p:txBody>
          <a:bodyPr>
            <a:normAutofit/>
          </a:bodyPr>
          <a:lstStyle/>
          <a:p>
            <a:pPr marL="0" indent="0">
              <a:buNone/>
              <a:defRPr/>
            </a:pPr>
            <a:r>
              <a:rPr lang="en-US" dirty="0">
                <a:solidFill>
                  <a:schemeClr val="tx1"/>
                </a:solidFill>
                <a:latin typeface="Arial" panose="020B0604020202020204" pitchFamily="34" charset="0"/>
                <a:cs typeface="Arial" panose="020B0604020202020204" pitchFamily="34" charset="0"/>
              </a:rPr>
              <a:t>Separate Sessions by Grade Cluster, Tier, and Domain</a:t>
            </a:r>
          </a:p>
          <a:p>
            <a:pPr marL="0" indent="0">
              <a:buNone/>
              <a:defRPr/>
            </a:pPr>
            <a:r>
              <a:rPr lang="en-US" b="1" dirty="0">
                <a:solidFill>
                  <a:schemeClr val="tx1"/>
                </a:solidFill>
                <a:latin typeface="Arial" panose="020B0604020202020204" pitchFamily="34" charset="0"/>
                <a:cs typeface="Arial" panose="020B0604020202020204" pitchFamily="34" charset="0"/>
              </a:rPr>
              <a:t> (No more than 22 students per session): </a:t>
            </a:r>
          </a:p>
          <a:p>
            <a:pPr>
              <a:buFont typeface="Wingdings" panose="05000000000000000000" pitchFamily="2" charset="2"/>
              <a:buChar char="Ø"/>
              <a:defRPr/>
            </a:pPr>
            <a:r>
              <a:rPr lang="en-US" dirty="0">
                <a:solidFill>
                  <a:schemeClr val="tx1"/>
                </a:solidFill>
                <a:latin typeface="Arial" panose="020B0604020202020204" pitchFamily="34" charset="0"/>
                <a:cs typeface="Arial" panose="020B0604020202020204" pitchFamily="34" charset="0"/>
              </a:rPr>
              <a:t>Grades 4-5, Tier B/C, Reading</a:t>
            </a:r>
          </a:p>
          <a:p>
            <a:pPr>
              <a:buFont typeface="Wingdings" panose="05000000000000000000" pitchFamily="2" charset="2"/>
              <a:buChar char="Ø"/>
              <a:defRPr/>
            </a:pPr>
            <a:r>
              <a:rPr lang="en-US" dirty="0">
                <a:solidFill>
                  <a:schemeClr val="tx1"/>
                </a:solidFill>
                <a:latin typeface="Arial" panose="020B0604020202020204" pitchFamily="34" charset="0"/>
                <a:cs typeface="Arial" panose="020B0604020202020204" pitchFamily="34" charset="0"/>
              </a:rPr>
              <a:t>Grade 2, Tier A, Listening</a:t>
            </a:r>
          </a:p>
          <a:p>
            <a:pPr>
              <a:buFont typeface="Wingdings" panose="05000000000000000000" pitchFamily="2" charset="2"/>
              <a:buChar char="Ø"/>
              <a:defRPr/>
            </a:pPr>
            <a:r>
              <a:rPr lang="en-US" dirty="0">
                <a:solidFill>
                  <a:schemeClr val="tx1"/>
                </a:solidFill>
                <a:latin typeface="Arial" panose="020B0604020202020204" pitchFamily="34" charset="0"/>
                <a:cs typeface="Arial" panose="020B0604020202020204" pitchFamily="34" charset="0"/>
              </a:rPr>
              <a:t>Grade 1, Tier A, Writing</a:t>
            </a:r>
          </a:p>
          <a:p>
            <a:pPr marL="0" indent="0">
              <a:buNone/>
              <a:defRPr/>
            </a:pPr>
            <a:endParaRPr lang="en-US" dirty="0"/>
          </a:p>
        </p:txBody>
      </p:sp>
      <p:sp>
        <p:nvSpPr>
          <p:cNvPr id="33799" name="Slide Number Placeholder 2"/>
          <p:cNvSpPr>
            <a:spLocks noGrp="1"/>
          </p:cNvSpPr>
          <p:nvPr>
            <p:ph type="sldNum" sz="quarter" idx="12"/>
          </p:nvPr>
        </p:nvSpPr>
        <p:spPr bwMode="auto">
          <a:xfrm>
            <a:off x="4649788" y="223841"/>
            <a:ext cx="133191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4777D4F3-7439-469A-B969-1C1E019D4CBA}" type="slidenum">
              <a:rPr lang="en-US" altLang="en-US" smtClean="0">
                <a:solidFill>
                  <a:srgbClr val="FEFEFE"/>
                </a:solidFill>
              </a:rPr>
              <a:pPr/>
              <a:t>54</a:t>
            </a:fld>
            <a:endParaRPr lang="en-US" altLang="en-US">
              <a:solidFill>
                <a:srgbClr val="FEFEFE"/>
              </a:solidFill>
            </a:endParaRPr>
          </a:p>
        </p:txBody>
      </p:sp>
      <p:sp>
        <p:nvSpPr>
          <p:cNvPr id="33796" name="TextBox 2"/>
          <p:cNvSpPr txBox="1">
            <a:spLocks noChangeArrowheads="1"/>
          </p:cNvSpPr>
          <p:nvPr/>
        </p:nvSpPr>
        <p:spPr bwMode="auto">
          <a:xfrm>
            <a:off x="1565274" y="6111702"/>
            <a:ext cx="60134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400" i="1" dirty="0"/>
              <a:t>Test Sessions Forms available in State Specific Directions Document</a:t>
            </a:r>
          </a:p>
          <a:p>
            <a:endParaRPr lang="en-US" altLang="en-US" sz="1400" i="1" dirty="0"/>
          </a:p>
        </p:txBody>
      </p:sp>
      <p:pic>
        <p:nvPicPr>
          <p:cNvPr id="5" name="Picture 4">
            <a:extLst>
              <a:ext uri="{FF2B5EF4-FFF2-40B4-BE49-F238E27FC236}">
                <a16:creationId xmlns:a16="http://schemas.microsoft.com/office/drawing/2014/main" id="{AFA9F29C-9628-4FA4-AE03-603F92A20C6C}"/>
              </a:ext>
            </a:extLst>
          </p:cNvPr>
          <p:cNvPicPr>
            <a:picLocks noChangeAspect="1"/>
          </p:cNvPicPr>
          <p:nvPr/>
        </p:nvPicPr>
        <p:blipFill>
          <a:blip r:embed="rId4"/>
          <a:stretch>
            <a:fillRect/>
          </a:stretch>
        </p:blipFill>
        <p:spPr>
          <a:xfrm>
            <a:off x="400929" y="1328597"/>
            <a:ext cx="3516827" cy="4200805"/>
          </a:xfrm>
          <a:prstGeom prst="rect">
            <a:avLst/>
          </a:prstGeom>
        </p:spPr>
      </p:pic>
    </p:spTree>
    <p:custDataLst>
      <p:tags r:id="rId1"/>
    </p:custDataLst>
    <p:extLst>
      <p:ext uri="{BB962C8B-B14F-4D97-AF65-F5344CB8AC3E}">
        <p14:creationId xmlns:p14="http://schemas.microsoft.com/office/powerpoint/2010/main" val="41386174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6"/>
          <p:cNvSpPr txBox="1">
            <a:spLocks noChangeArrowheads="1"/>
          </p:cNvSpPr>
          <p:nvPr/>
        </p:nvSpPr>
        <p:spPr bwMode="auto">
          <a:xfrm>
            <a:off x="228600" y="231520"/>
            <a:ext cx="8686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t>Preparing for Testing:</a:t>
            </a:r>
          </a:p>
          <a:p>
            <a:pPr algn="ctr"/>
            <a:r>
              <a:rPr lang="en-US" altLang="en-US" sz="3200" b="1" dirty="0"/>
              <a:t>Scheduling</a:t>
            </a:r>
          </a:p>
        </p:txBody>
      </p:sp>
      <p:sp>
        <p:nvSpPr>
          <p:cNvPr id="34820" name="TextBox 3"/>
          <p:cNvSpPr txBox="1">
            <a:spLocks noChangeArrowheads="1"/>
          </p:cNvSpPr>
          <p:nvPr/>
        </p:nvSpPr>
        <p:spPr bwMode="auto">
          <a:xfrm>
            <a:off x="685800" y="4876802"/>
            <a:ext cx="7543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b="1" dirty="0"/>
              <a:t>Test Session Scheduling considerations:</a:t>
            </a:r>
          </a:p>
          <a:p>
            <a:pPr marL="285750" indent="-285750">
              <a:buFont typeface="Wingdings" panose="05000000000000000000" pitchFamily="2" charset="2"/>
              <a:buChar char="Ø"/>
            </a:pPr>
            <a:r>
              <a:rPr lang="en-US" altLang="en-US" dirty="0"/>
              <a:t>No more than 22 students in a group-testing session</a:t>
            </a:r>
          </a:p>
          <a:p>
            <a:pPr marL="285750" indent="-285750">
              <a:buFont typeface="Wingdings" panose="05000000000000000000" pitchFamily="2" charset="2"/>
              <a:buChar char="Ø"/>
            </a:pPr>
            <a:r>
              <a:rPr lang="en-US" altLang="en-US" dirty="0"/>
              <a:t>Schedule </a:t>
            </a:r>
            <a:r>
              <a:rPr lang="en-US" altLang="en-US" b="1" dirty="0"/>
              <a:t>ONLY ONE </a:t>
            </a:r>
            <a:r>
              <a:rPr lang="en-US" altLang="en-US" dirty="0"/>
              <a:t>tier in a single test session (A or B/C)</a:t>
            </a:r>
          </a:p>
          <a:p>
            <a:pPr marL="285750" indent="-285750">
              <a:buFont typeface="Wingdings" panose="05000000000000000000" pitchFamily="2" charset="2"/>
              <a:buChar char="Ø"/>
            </a:pPr>
            <a:r>
              <a:rPr lang="en-US" altLang="en-US" dirty="0"/>
              <a:t>Schedule </a:t>
            </a:r>
            <a:r>
              <a:rPr lang="en-US" altLang="en-US" b="1" dirty="0"/>
              <a:t>ONLY ONE </a:t>
            </a:r>
            <a:r>
              <a:rPr lang="en-US" altLang="en-US" dirty="0"/>
              <a:t>grade-level cluster in a single test session</a:t>
            </a:r>
          </a:p>
          <a:p>
            <a:r>
              <a:rPr lang="en-US" altLang="en-US" dirty="0"/>
              <a:t>NOTE: A roster should include ONE grade-level or cluster and ONE tier</a:t>
            </a:r>
          </a:p>
        </p:txBody>
      </p:sp>
      <p:grpSp>
        <p:nvGrpSpPr>
          <p:cNvPr id="34821" name="Group 2"/>
          <p:cNvGrpSpPr>
            <a:grpSpLocks/>
          </p:cNvGrpSpPr>
          <p:nvPr/>
        </p:nvGrpSpPr>
        <p:grpSpPr bwMode="auto">
          <a:xfrm>
            <a:off x="1630864" y="1259161"/>
            <a:ext cx="6157213" cy="609600"/>
            <a:chOff x="1981790" y="1124070"/>
            <a:chExt cx="6156542" cy="369331"/>
          </a:xfrm>
        </p:grpSpPr>
        <p:sp>
          <p:nvSpPr>
            <p:cNvPr id="33799" name="TextBox 1"/>
            <p:cNvSpPr txBox="1">
              <a:spLocks noChangeArrowheads="1"/>
            </p:cNvSpPr>
            <p:nvPr/>
          </p:nvSpPr>
          <p:spPr bwMode="auto">
            <a:xfrm>
              <a:off x="1981790" y="1124070"/>
              <a:ext cx="914300" cy="369331"/>
            </a:xfrm>
            <a:prstGeom prst="rect">
              <a:avLst/>
            </a:prstGeom>
            <a:solidFill>
              <a:schemeClr val="bg1">
                <a:lumMod val="85000"/>
              </a:schemeClr>
            </a:solidFill>
            <a:ln>
              <a:noFill/>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b="1" dirty="0">
                  <a:latin typeface="Calibri" panose="020F0502020204030204" pitchFamily="34" charset="0"/>
                  <a:cs typeface="Calibri" panose="020F0502020204030204" pitchFamily="34" charset="0"/>
                </a:rPr>
                <a:t>Group</a:t>
              </a:r>
            </a:p>
          </p:txBody>
        </p:sp>
        <p:sp>
          <p:nvSpPr>
            <p:cNvPr id="33800" name="TextBox 2"/>
            <p:cNvSpPr txBox="1">
              <a:spLocks noChangeArrowheads="1"/>
            </p:cNvSpPr>
            <p:nvPr/>
          </p:nvSpPr>
          <p:spPr bwMode="auto">
            <a:xfrm>
              <a:off x="5776390" y="1124070"/>
              <a:ext cx="2361942" cy="223763"/>
            </a:xfrm>
            <a:prstGeom prst="rect">
              <a:avLst/>
            </a:prstGeom>
            <a:solidFill>
              <a:schemeClr val="bg1">
                <a:lumMod val="85000"/>
              </a:schemeClr>
            </a:solidFill>
            <a:ln>
              <a:noFill/>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b="1" dirty="0">
                  <a:latin typeface="Calibri" panose="020F0502020204030204" pitchFamily="34" charset="0"/>
                  <a:cs typeface="Calibri" panose="020F0502020204030204" pitchFamily="34" charset="0"/>
                </a:rPr>
                <a:t>Individual – Speaking</a:t>
              </a:r>
            </a:p>
          </p:txBody>
        </p:sp>
      </p:grpSp>
      <p:sp>
        <p:nvSpPr>
          <p:cNvPr id="34822" name="Slide Number Placeholder 1"/>
          <p:cNvSpPr>
            <a:spLocks noGrp="1"/>
          </p:cNvSpPr>
          <p:nvPr>
            <p:ph type="sldNum" sz="quarter" idx="12"/>
          </p:nvPr>
        </p:nvSpPr>
        <p:spPr bwMode="auto">
          <a:xfrm>
            <a:off x="8247529" y="6354130"/>
            <a:ext cx="512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F86539A1-6BA2-457B-BF29-57BC34F705B2}" type="slidenum">
              <a:rPr lang="en-US" altLang="en-US" smtClean="0"/>
              <a:pPr/>
              <a:t>55</a:t>
            </a:fld>
            <a:endParaRPr lang="en-US" altLang="en-US" dirty="0"/>
          </a:p>
        </p:txBody>
      </p:sp>
      <p:pic>
        <p:nvPicPr>
          <p:cNvPr id="2" name="Picture 1">
            <a:extLst>
              <a:ext uri="{FF2B5EF4-FFF2-40B4-BE49-F238E27FC236}">
                <a16:creationId xmlns:a16="http://schemas.microsoft.com/office/drawing/2014/main" id="{E1D03096-1218-4656-B25C-4DAF8B1F5608}"/>
              </a:ext>
            </a:extLst>
          </p:cNvPr>
          <p:cNvPicPr>
            <a:picLocks noChangeAspect="1"/>
          </p:cNvPicPr>
          <p:nvPr/>
        </p:nvPicPr>
        <p:blipFill>
          <a:blip r:embed="rId3"/>
          <a:stretch>
            <a:fillRect/>
          </a:stretch>
        </p:blipFill>
        <p:spPr>
          <a:xfrm>
            <a:off x="4835497" y="1752600"/>
            <a:ext cx="3218358" cy="3242127"/>
          </a:xfrm>
          <a:prstGeom prst="rect">
            <a:avLst/>
          </a:prstGeom>
        </p:spPr>
      </p:pic>
      <p:pic>
        <p:nvPicPr>
          <p:cNvPr id="5" name="Picture 4">
            <a:extLst>
              <a:ext uri="{FF2B5EF4-FFF2-40B4-BE49-F238E27FC236}">
                <a16:creationId xmlns:a16="http://schemas.microsoft.com/office/drawing/2014/main" id="{BD81A997-C2C9-4F72-85CE-9DD6F23F3094}"/>
              </a:ext>
            </a:extLst>
          </p:cNvPr>
          <p:cNvPicPr>
            <a:picLocks noChangeAspect="1"/>
          </p:cNvPicPr>
          <p:nvPr/>
        </p:nvPicPr>
        <p:blipFill>
          <a:blip r:embed="rId4"/>
          <a:stretch>
            <a:fillRect/>
          </a:stretch>
        </p:blipFill>
        <p:spPr>
          <a:xfrm>
            <a:off x="833826" y="1616319"/>
            <a:ext cx="2813519" cy="3244380"/>
          </a:xfrm>
          <a:prstGeom prst="rect">
            <a:avLst/>
          </a:prstGeom>
        </p:spPr>
      </p:pic>
    </p:spTree>
    <p:extLst>
      <p:ext uri="{BB962C8B-B14F-4D97-AF65-F5344CB8AC3E}">
        <p14:creationId xmlns:p14="http://schemas.microsoft.com/office/powerpoint/2010/main" val="12345159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04D68F31-B717-405E-8FDA-18AB5EF2DD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72" name="Straight Connector 71">
              <a:extLst>
                <a:ext uri="{FF2B5EF4-FFF2-40B4-BE49-F238E27FC236}">
                  <a16:creationId xmlns:a16="http://schemas.microsoft.com/office/drawing/2014/main" id="{B880E025-48FA-41BF-B643-0F8A44B909F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8B9DE0C2-FDAC-4F0A-87F8-E88ECD0E2B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511C30BC-C353-4E3B-B27A-79E55CA45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476261E9-EE37-4446-8A99-BF1624CA4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ED67AA56-9A94-4774-8196-23D0C538D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51ABDD58-0B98-40D3-8540-6BD3C22D2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C1221CB9-937E-4D51-A315-FCDE0A7712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84AE7C0B-B7D8-4F7A-A31B-6704BC4A4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16AF0C9F-08B9-458B-B540-A8E3913DFC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6FD06311-3180-43A6-86B8-4D1F153FE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667817" y="1722427"/>
            <a:ext cx="2807006" cy="2328409"/>
          </a:xfrm>
        </p:spPr>
        <p:txBody>
          <a:bodyPr vert="horz" lIns="91440" tIns="45720" rIns="91440" bIns="45720" rtlCol="0" anchor="b">
            <a:normAutofit/>
          </a:bodyPr>
          <a:lstStyle/>
          <a:p>
            <a:pPr>
              <a:lnSpc>
                <a:spcPct val="90000"/>
              </a:lnSpc>
            </a:pPr>
            <a:r>
              <a:rPr lang="en-US" sz="3800" dirty="0">
                <a:latin typeface="+mj-lt"/>
              </a:rPr>
              <a:t>Assigning and Tracking Materials</a:t>
            </a:r>
          </a:p>
        </p:txBody>
      </p:sp>
      <p:sp>
        <p:nvSpPr>
          <p:cNvPr id="9" name="Text Placeholder 8"/>
          <p:cNvSpPr>
            <a:spLocks noGrp="1"/>
          </p:cNvSpPr>
          <p:nvPr>
            <p:ph type="body" sz="quarter" idx="10"/>
          </p:nvPr>
        </p:nvSpPr>
        <p:spPr>
          <a:xfrm>
            <a:off x="667817" y="4050833"/>
            <a:ext cx="2807006" cy="1096899"/>
          </a:xfrm>
          <a:prstGeom prst="wedgeRoundRectCallout">
            <a:avLst>
              <a:gd name="adj1" fmla="val -21550"/>
              <a:gd name="adj2" fmla="val 159976"/>
              <a:gd name="adj3" fmla="val 16667"/>
            </a:avLst>
          </a:prstGeom>
        </p:spPr>
        <p:txBody>
          <a:bodyPr vert="horz" lIns="91440" tIns="45720" rIns="91440" bIns="45720" rtlCol="0" anchor="t">
            <a:normAutofit/>
          </a:bodyPr>
          <a:lstStyle/>
          <a:p>
            <a:pPr algn="l"/>
            <a:r>
              <a:rPr lang="en-US" b="1" dirty="0">
                <a:solidFill>
                  <a:schemeClr val="tx1">
                    <a:lumMod val="50000"/>
                    <a:lumOff val="50000"/>
                  </a:schemeClr>
                </a:solidFill>
                <a:effectLst>
                  <a:outerShdw blurRad="38100" dist="38100" dir="2700000" algn="tl">
                    <a:srgbClr val="000000">
                      <a:alpha val="43137"/>
                    </a:srgbClr>
                  </a:outerShdw>
                </a:effectLst>
              </a:rPr>
              <a:t>Test Administrator signs in/out materials.</a:t>
            </a:r>
          </a:p>
        </p:txBody>
      </p:sp>
      <p:pic>
        <p:nvPicPr>
          <p:cNvPr id="3" name="Picture 2">
            <a:extLst>
              <a:ext uri="{FF2B5EF4-FFF2-40B4-BE49-F238E27FC236}">
                <a16:creationId xmlns:a16="http://schemas.microsoft.com/office/drawing/2014/main" id="{B371F446-705C-4C84-B37C-F70001D1BCD5}"/>
              </a:ext>
            </a:extLst>
          </p:cNvPr>
          <p:cNvPicPr>
            <a:picLocks noChangeAspect="1"/>
          </p:cNvPicPr>
          <p:nvPr/>
        </p:nvPicPr>
        <p:blipFill>
          <a:blip r:embed="rId3"/>
          <a:stretch>
            <a:fillRect/>
          </a:stretch>
        </p:blipFill>
        <p:spPr>
          <a:xfrm>
            <a:off x="5394569" y="1191874"/>
            <a:ext cx="1576011" cy="1775153"/>
          </a:xfrm>
          <a:prstGeom prst="rect">
            <a:avLst/>
          </a:prstGeom>
        </p:spPr>
      </p:pic>
      <p:pic>
        <p:nvPicPr>
          <p:cNvPr id="5" name="Content Placeholder 4"/>
          <p:cNvPicPr>
            <a:picLocks noGrp="1" noChangeAspect="1"/>
          </p:cNvPicPr>
          <p:nvPr>
            <p:ph idx="1"/>
          </p:nvPr>
        </p:nvPicPr>
        <p:blipFill>
          <a:blip r:embed="rId4"/>
          <a:stretch>
            <a:fillRect/>
          </a:stretch>
        </p:blipFill>
        <p:spPr>
          <a:xfrm>
            <a:off x="3646273" y="4068019"/>
            <a:ext cx="1576011" cy="1457810"/>
          </a:xfrm>
          <a:prstGeom prst="rect">
            <a:avLst/>
          </a:prstGeom>
        </p:spPr>
      </p:pic>
      <p:pic>
        <p:nvPicPr>
          <p:cNvPr id="11" name="Picture 10">
            <a:extLst>
              <a:ext uri="{FF2B5EF4-FFF2-40B4-BE49-F238E27FC236}">
                <a16:creationId xmlns:a16="http://schemas.microsoft.com/office/drawing/2014/main" id="{FA31956E-C93C-FB4B-B430-B3E82094FF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9369" y="6248400"/>
            <a:ext cx="1576011" cy="457043"/>
          </a:xfrm>
          <a:prstGeom prst="rect">
            <a:avLst/>
          </a:prstGeom>
        </p:spPr>
      </p:pic>
      <p:pic>
        <p:nvPicPr>
          <p:cNvPr id="4" name="Picture 3">
            <a:extLst>
              <a:ext uri="{FF2B5EF4-FFF2-40B4-BE49-F238E27FC236}">
                <a16:creationId xmlns:a16="http://schemas.microsoft.com/office/drawing/2014/main" id="{1D9F36AB-9880-40DA-AB4F-367F12183A14}"/>
              </a:ext>
            </a:extLst>
          </p:cNvPr>
          <p:cNvPicPr>
            <a:picLocks noChangeAspect="1"/>
          </p:cNvPicPr>
          <p:nvPr/>
        </p:nvPicPr>
        <p:blipFill>
          <a:blip r:embed="rId6"/>
          <a:stretch>
            <a:fillRect/>
          </a:stretch>
        </p:blipFill>
        <p:spPr>
          <a:xfrm>
            <a:off x="3182028" y="914400"/>
            <a:ext cx="2211706" cy="2278112"/>
          </a:xfrm>
          <a:prstGeom prst="rect">
            <a:avLst/>
          </a:prstGeom>
        </p:spPr>
      </p:pic>
    </p:spTree>
    <p:extLst>
      <p:ext uri="{BB962C8B-B14F-4D97-AF65-F5344CB8AC3E}">
        <p14:creationId xmlns:p14="http://schemas.microsoft.com/office/powerpoint/2010/main" val="18782589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257CC6E-9804-461C-8190-BEF0BEA28044}" type="slidenum">
              <a:rPr lang="en-US" smtClean="0">
                <a:solidFill>
                  <a:prstClr val="black">
                    <a:lumMod val="50000"/>
                    <a:lumOff val="50000"/>
                  </a:prstClr>
                </a:solidFill>
              </a:rPr>
              <a:pPr>
                <a:defRPr/>
              </a:pPr>
              <a:t>57</a:t>
            </a:fld>
            <a:endParaRPr lang="en-US" dirty="0">
              <a:solidFill>
                <a:prstClr val="black">
                  <a:lumMod val="50000"/>
                  <a:lumOff val="50000"/>
                </a:prstClr>
              </a:solidFill>
            </a:endParaRPr>
          </a:p>
        </p:txBody>
      </p:sp>
      <p:sp>
        <p:nvSpPr>
          <p:cNvPr id="3" name="TextBox 2"/>
          <p:cNvSpPr txBox="1"/>
          <p:nvPr/>
        </p:nvSpPr>
        <p:spPr>
          <a:xfrm>
            <a:off x="1676400" y="457201"/>
            <a:ext cx="5562600" cy="1077218"/>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Managing Test Materials:</a:t>
            </a:r>
          </a:p>
          <a:p>
            <a:pPr algn="ctr"/>
            <a:r>
              <a:rPr lang="en-US" sz="3200" b="1" dirty="0">
                <a:latin typeface="Arial" panose="020B0604020202020204" pitchFamily="34" charset="0"/>
                <a:cs typeface="Arial" panose="020B0604020202020204" pitchFamily="34" charset="0"/>
              </a:rPr>
              <a:t>Distributing and Tracking</a:t>
            </a:r>
          </a:p>
        </p:txBody>
      </p:sp>
      <p:sp>
        <p:nvSpPr>
          <p:cNvPr id="6" name="TextBox 5">
            <a:extLst>
              <a:ext uri="{FF2B5EF4-FFF2-40B4-BE49-F238E27FC236}">
                <a16:creationId xmlns:a16="http://schemas.microsoft.com/office/drawing/2014/main" id="{D12713D9-B8FE-41B2-AE4D-C3C62C6DF645}"/>
              </a:ext>
            </a:extLst>
          </p:cNvPr>
          <p:cNvSpPr txBox="1"/>
          <p:nvPr/>
        </p:nvSpPr>
        <p:spPr>
          <a:xfrm>
            <a:off x="3124200" y="5715001"/>
            <a:ext cx="2667000"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Security Checklist</a:t>
            </a:r>
          </a:p>
        </p:txBody>
      </p:sp>
      <p:pic>
        <p:nvPicPr>
          <p:cNvPr id="7" name="Picture 6">
            <a:extLst>
              <a:ext uri="{FF2B5EF4-FFF2-40B4-BE49-F238E27FC236}">
                <a16:creationId xmlns:a16="http://schemas.microsoft.com/office/drawing/2014/main" id="{0D307F6C-7429-4ABE-B53D-CE7946788704}"/>
              </a:ext>
            </a:extLst>
          </p:cNvPr>
          <p:cNvPicPr>
            <a:picLocks noChangeAspect="1"/>
          </p:cNvPicPr>
          <p:nvPr/>
        </p:nvPicPr>
        <p:blipFill>
          <a:blip r:embed="rId3"/>
          <a:stretch>
            <a:fillRect/>
          </a:stretch>
        </p:blipFill>
        <p:spPr>
          <a:xfrm>
            <a:off x="1023938" y="1736320"/>
            <a:ext cx="6215062" cy="3776780"/>
          </a:xfrm>
          <a:prstGeom prst="rect">
            <a:avLst/>
          </a:prstGeom>
        </p:spPr>
      </p:pic>
    </p:spTree>
    <p:extLst>
      <p:ext uri="{BB962C8B-B14F-4D97-AF65-F5344CB8AC3E}">
        <p14:creationId xmlns:p14="http://schemas.microsoft.com/office/powerpoint/2010/main" val="37270341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82000" y="6477000"/>
            <a:ext cx="512638" cy="365125"/>
          </a:xfrm>
        </p:spPr>
        <p:txBody>
          <a:bodyPr/>
          <a:lstStyle/>
          <a:p>
            <a:pPr>
              <a:defRPr/>
            </a:pPr>
            <a:fld id="{5257CC6E-9804-461C-8190-BEF0BEA28044}" type="slidenum">
              <a:rPr lang="en-US" smtClean="0">
                <a:solidFill>
                  <a:prstClr val="black">
                    <a:lumMod val="50000"/>
                    <a:lumOff val="50000"/>
                  </a:prstClr>
                </a:solidFill>
              </a:rPr>
              <a:pPr>
                <a:defRPr/>
              </a:pPr>
              <a:t>58</a:t>
            </a:fld>
            <a:endParaRPr lang="en-US" dirty="0">
              <a:solidFill>
                <a:prstClr val="black">
                  <a:lumMod val="50000"/>
                  <a:lumOff val="50000"/>
                </a:prstClr>
              </a:solidFill>
            </a:endParaRPr>
          </a:p>
        </p:txBody>
      </p:sp>
      <p:sp>
        <p:nvSpPr>
          <p:cNvPr id="3" name="TextBox 2"/>
          <p:cNvSpPr txBox="1"/>
          <p:nvPr/>
        </p:nvSpPr>
        <p:spPr>
          <a:xfrm>
            <a:off x="1676400" y="457202"/>
            <a:ext cx="5562600"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Managing Test Materials</a:t>
            </a:r>
          </a:p>
        </p:txBody>
      </p:sp>
      <p:sp>
        <p:nvSpPr>
          <p:cNvPr id="6" name="TextBox 5">
            <a:extLst>
              <a:ext uri="{FF2B5EF4-FFF2-40B4-BE49-F238E27FC236}">
                <a16:creationId xmlns:a16="http://schemas.microsoft.com/office/drawing/2014/main" id="{D12713D9-B8FE-41B2-AE4D-C3C62C6DF645}"/>
              </a:ext>
            </a:extLst>
          </p:cNvPr>
          <p:cNvSpPr txBox="1"/>
          <p:nvPr/>
        </p:nvSpPr>
        <p:spPr>
          <a:xfrm>
            <a:off x="3124200" y="5715000"/>
            <a:ext cx="2667000"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Security Barcode</a:t>
            </a:r>
          </a:p>
        </p:txBody>
      </p:sp>
      <p:sp>
        <p:nvSpPr>
          <p:cNvPr id="7" name="TextBox 6">
            <a:extLst>
              <a:ext uri="{FF2B5EF4-FFF2-40B4-BE49-F238E27FC236}">
                <a16:creationId xmlns:a16="http://schemas.microsoft.com/office/drawing/2014/main" id="{5235E3FE-94A1-4B22-8D99-191C08E20D1D}"/>
              </a:ext>
            </a:extLst>
          </p:cNvPr>
          <p:cNvSpPr txBox="1"/>
          <p:nvPr/>
        </p:nvSpPr>
        <p:spPr>
          <a:xfrm>
            <a:off x="3505200" y="6477000"/>
            <a:ext cx="160020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TAM, p. 50</a:t>
            </a:r>
          </a:p>
        </p:txBody>
      </p:sp>
      <p:pic>
        <p:nvPicPr>
          <p:cNvPr id="5" name="Picture 4">
            <a:extLst>
              <a:ext uri="{FF2B5EF4-FFF2-40B4-BE49-F238E27FC236}">
                <a16:creationId xmlns:a16="http://schemas.microsoft.com/office/drawing/2014/main" id="{C0B77269-FB09-406D-B4D7-0B04E2F96F23}"/>
              </a:ext>
            </a:extLst>
          </p:cNvPr>
          <p:cNvPicPr>
            <a:picLocks noChangeAspect="1"/>
          </p:cNvPicPr>
          <p:nvPr/>
        </p:nvPicPr>
        <p:blipFill>
          <a:blip r:embed="rId3"/>
          <a:stretch>
            <a:fillRect/>
          </a:stretch>
        </p:blipFill>
        <p:spPr>
          <a:xfrm>
            <a:off x="2719370" y="1041977"/>
            <a:ext cx="3705260" cy="4316757"/>
          </a:xfrm>
          <a:prstGeom prst="rect">
            <a:avLst/>
          </a:prstGeom>
        </p:spPr>
      </p:pic>
    </p:spTree>
    <p:extLst>
      <p:ext uri="{BB962C8B-B14F-4D97-AF65-F5344CB8AC3E}">
        <p14:creationId xmlns:p14="http://schemas.microsoft.com/office/powerpoint/2010/main" val="2141838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057400"/>
            <a:ext cx="6347715" cy="1826581"/>
          </a:xfrm>
        </p:spPr>
        <p:txBody>
          <a:bodyPr>
            <a:normAutofit fontScale="90000"/>
          </a:bodyPr>
          <a:lstStyle/>
          <a:p>
            <a:pPr algn="ctr"/>
            <a:r>
              <a:rPr lang="en-US" sz="4400" b="1" dirty="0">
                <a:solidFill>
                  <a:schemeClr val="tx1"/>
                </a:solidFill>
                <a:latin typeface="Calibri" panose="020F0502020204030204" pitchFamily="34" charset="0"/>
                <a:cs typeface="Calibri" panose="020F0502020204030204" pitchFamily="34" charset="0"/>
              </a:rPr>
              <a:t>SCHOOL ASSESSMENT COORDINATORS: </a:t>
            </a:r>
            <a:br>
              <a:rPr lang="en-US" b="1" dirty="0">
                <a:solidFill>
                  <a:schemeClr val="tx1"/>
                </a:solidFill>
                <a:latin typeface="Calibri" panose="020F0502020204030204" pitchFamily="34" charset="0"/>
                <a:cs typeface="Calibri" panose="020F0502020204030204" pitchFamily="34" charset="0"/>
              </a:rPr>
            </a:br>
            <a:r>
              <a:rPr lang="en-US" sz="3100" b="1" dirty="0">
                <a:solidFill>
                  <a:schemeClr val="tx1"/>
                </a:solidFill>
                <a:latin typeface="Calibri" panose="020F0502020204030204" pitchFamily="34" charset="0"/>
                <a:cs typeface="Calibri" panose="020F0502020204030204" pitchFamily="34" charset="0"/>
              </a:rPr>
              <a:t>MANAGING STUDENT INFORMATION</a:t>
            </a:r>
          </a:p>
        </p:txBody>
      </p:sp>
    </p:spTree>
    <p:extLst>
      <p:ext uri="{BB962C8B-B14F-4D97-AF65-F5344CB8AC3E}">
        <p14:creationId xmlns:p14="http://schemas.microsoft.com/office/powerpoint/2010/main" val="2721165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bwMode="auto">
          <a:xfrm>
            <a:off x="471645" y="609600"/>
            <a:ext cx="6229350" cy="571500"/>
          </a:xfrm>
          <a:prstGeom prst="rect">
            <a:avLst/>
          </a:prstGeom>
          <a:noFill/>
          <a:ln>
            <a:noFill/>
            <a:miter lim="800000"/>
            <a:headEnd/>
            <a:tailEnd/>
          </a:ln>
        </p:spPr>
        <p:txBody>
          <a:bodyPr/>
          <a:lstStyle/>
          <a:p>
            <a:pPr marL="239315" indent="-239315" algn="ctr">
              <a:buClr>
                <a:srgbClr val="138677"/>
              </a:buClr>
              <a:buSzPct val="128000"/>
              <a:defRPr/>
            </a:pPr>
            <a:r>
              <a:rPr lang="en-US" sz="2700" b="1" dirty="0">
                <a:latin typeface="Calibri" panose="020F0502020204030204" pitchFamily="34" charset="0"/>
                <a:cs typeface="Calibri" panose="020F0502020204030204" pitchFamily="34" charset="0"/>
              </a:rPr>
              <a:t>Purposes of ACCESS for ELLs</a:t>
            </a:r>
          </a:p>
          <a:p>
            <a:pPr marL="239315" indent="-239315">
              <a:buClr>
                <a:srgbClr val="138677"/>
              </a:buClr>
              <a:buSzPct val="128000"/>
              <a:defRPr/>
            </a:pPr>
            <a:r>
              <a:rPr lang="en-US" sz="3450" b="1" dirty="0">
                <a:solidFill>
                  <a:schemeClr val="accent5">
                    <a:lumMod val="75000"/>
                  </a:schemeClr>
                </a:solidFill>
                <a:latin typeface="Century Schoolbook" pitchFamily="18" charset="0"/>
              </a:rPr>
              <a:t> </a:t>
            </a:r>
            <a:endParaRPr lang="en-US" sz="3450" b="1" dirty="0">
              <a:solidFill>
                <a:schemeClr val="accent5">
                  <a:lumMod val="75000"/>
                </a:schemeClr>
              </a:solidFill>
              <a:effectLst>
                <a:reflection blurRad="6350" stA="55000" endA="300" endPos="45500" dir="5400000" sy="-100000" algn="bl" rotWithShape="0"/>
              </a:effectLst>
              <a:latin typeface="+mj-lt"/>
              <a:ea typeface="+mj-ea"/>
              <a:cs typeface="+mj-cs"/>
            </a:endParaRPr>
          </a:p>
        </p:txBody>
      </p:sp>
      <p:sp>
        <p:nvSpPr>
          <p:cNvPr id="7171" name="TextBox 5"/>
          <p:cNvSpPr txBox="1">
            <a:spLocks noChangeArrowheads="1"/>
          </p:cNvSpPr>
          <p:nvPr/>
        </p:nvSpPr>
        <p:spPr bwMode="auto">
          <a:xfrm>
            <a:off x="1143000" y="1420395"/>
            <a:ext cx="6057900" cy="345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450"/>
              </a:spcBef>
              <a:buClr>
                <a:srgbClr val="138677"/>
              </a:buClr>
              <a:buSzPct val="115000"/>
            </a:pPr>
            <a:r>
              <a:rPr lang="en-US" dirty="0">
                <a:latin typeface="Calibri" panose="020F0502020204030204" pitchFamily="34" charset="0"/>
                <a:cs typeface="Calibri" panose="020F0502020204030204" pitchFamily="34" charset="0"/>
              </a:rPr>
              <a:t>The results provide:</a:t>
            </a:r>
          </a:p>
          <a:p>
            <a:pPr marL="628649" lvl="1" indent="-285750" eaLnBrk="1" hangingPunct="1">
              <a:spcBef>
                <a:spcPts val="450"/>
              </a:spcBef>
              <a:buClr>
                <a:srgbClr val="138677"/>
              </a:buClr>
              <a:buSzPct val="115000"/>
              <a:buFont typeface="Wingdings" panose="05000000000000000000" pitchFamily="2" charset="2"/>
              <a:buChar char="Ø"/>
            </a:pPr>
            <a:r>
              <a:rPr lang="en-US" dirty="0">
                <a:latin typeface="Calibri" panose="020F0502020204030204" pitchFamily="34" charset="0"/>
                <a:cs typeface="Calibri" panose="020F0502020204030204" pitchFamily="34" charset="0"/>
              </a:rPr>
              <a:t>Data useful for charting student progress over time</a:t>
            </a:r>
          </a:p>
          <a:p>
            <a:pPr marL="628649" lvl="1" indent="-285750" eaLnBrk="1" hangingPunct="1">
              <a:spcBef>
                <a:spcPts val="450"/>
              </a:spcBef>
              <a:buClr>
                <a:srgbClr val="138677"/>
              </a:buClr>
              <a:buSzPct val="115000"/>
              <a:buFont typeface="Wingdings" panose="05000000000000000000" pitchFamily="2" charset="2"/>
              <a:buChar char="Ø"/>
            </a:pPr>
            <a:r>
              <a:rPr lang="en-US" dirty="0">
                <a:latin typeface="Calibri" panose="020F0502020204030204" pitchFamily="34" charset="0"/>
                <a:cs typeface="Calibri" panose="020F0502020204030204" pitchFamily="34" charset="0"/>
              </a:rPr>
              <a:t>Diagnostically useful information about students’ strengths and weaknesses in English</a:t>
            </a:r>
          </a:p>
          <a:p>
            <a:pPr marL="628649" lvl="1" indent="-285750" eaLnBrk="1" hangingPunct="1">
              <a:spcBef>
                <a:spcPts val="450"/>
              </a:spcBef>
              <a:buClr>
                <a:srgbClr val="138677"/>
              </a:buClr>
              <a:buSzPct val="115000"/>
              <a:buFont typeface="Wingdings" panose="05000000000000000000" pitchFamily="2" charset="2"/>
              <a:buChar char="Ø"/>
            </a:pPr>
            <a:r>
              <a:rPr lang="en-US" dirty="0">
                <a:latin typeface="Calibri" panose="020F0502020204030204" pitchFamily="34" charset="0"/>
                <a:cs typeface="Calibri" panose="020F0502020204030204" pitchFamily="34" charset="0"/>
              </a:rPr>
              <a:t>Information about the language proficiency levels of individual students that can be used in making decisions regarding exit from the English for Speakers of Other Languages (ESOL) program</a:t>
            </a:r>
          </a:p>
          <a:p>
            <a:pPr marL="628649" lvl="1" indent="-285750" eaLnBrk="1" hangingPunct="1">
              <a:spcBef>
                <a:spcPts val="450"/>
              </a:spcBef>
              <a:buClr>
                <a:srgbClr val="138677"/>
              </a:buClr>
              <a:buSzPct val="115000"/>
              <a:buFont typeface="Wingdings" panose="05000000000000000000" pitchFamily="2" charset="2"/>
              <a:buChar char="Ø"/>
            </a:pPr>
            <a:r>
              <a:rPr lang="en-US" dirty="0">
                <a:latin typeface="Calibri" panose="020F0502020204030204" pitchFamily="34" charset="0"/>
                <a:cs typeface="Calibri" panose="020F0502020204030204" pitchFamily="34" charset="0"/>
              </a:rPr>
              <a:t>Identifies the proper ESOL level with respect to English Language Development Standards</a:t>
            </a:r>
          </a:p>
          <a:p>
            <a:pPr marL="628649" lvl="1" indent="-285750" eaLnBrk="1" hangingPunct="1">
              <a:spcBef>
                <a:spcPts val="450"/>
              </a:spcBef>
              <a:buClr>
                <a:srgbClr val="138677"/>
              </a:buClr>
              <a:buSzPct val="115000"/>
              <a:buFont typeface="Wingdings" panose="05000000000000000000" pitchFamily="2" charset="2"/>
              <a:buChar char="Ø"/>
            </a:pPr>
            <a:r>
              <a:rPr lang="en-US" dirty="0">
                <a:latin typeface="Calibri" panose="020F0502020204030204" pitchFamily="34" charset="0"/>
                <a:cs typeface="Calibri" panose="020F0502020204030204" pitchFamily="34" charset="0"/>
              </a:rPr>
              <a:t>Element included in the new Federal Index</a:t>
            </a:r>
          </a:p>
        </p:txBody>
      </p:sp>
      <p:sp>
        <p:nvSpPr>
          <p:cNvPr id="2" name="Slide Number Placeholder 1">
            <a:extLst>
              <a:ext uri="{FF2B5EF4-FFF2-40B4-BE49-F238E27FC236}">
                <a16:creationId xmlns:a16="http://schemas.microsoft.com/office/drawing/2014/main" id="{F418F443-7D19-41F5-B9D5-6DD96DF8ECF9}"/>
              </a:ext>
            </a:extLst>
          </p:cNvPr>
          <p:cNvSpPr>
            <a:spLocks noGrp="1"/>
          </p:cNvSpPr>
          <p:nvPr>
            <p:ph type="sldNum" sz="quarter" idx="12"/>
          </p:nvPr>
        </p:nvSpPr>
        <p:spPr>
          <a:xfrm>
            <a:off x="8305800" y="6248400"/>
            <a:ext cx="512638" cy="365125"/>
          </a:xfrm>
        </p:spPr>
        <p:txBody>
          <a:bodyPr/>
          <a:lstStyle/>
          <a:p>
            <a:pPr>
              <a:defRPr/>
            </a:pPr>
            <a:fld id="{F2AD98FB-F0F5-4511-A05E-474DF601D5D5}" type="slidenum">
              <a:rPr lang="en-US" smtClean="0">
                <a:solidFill>
                  <a:schemeClr val="tx1"/>
                </a:solidFill>
              </a:rPr>
              <a:pPr>
                <a:defRPr/>
              </a:pPr>
              <a:t>6</a:t>
            </a:fld>
            <a:endParaRPr lang="en-US" dirty="0">
              <a:solidFill>
                <a:schemeClr val="tx1"/>
              </a:solidFill>
            </a:endParaRPr>
          </a:p>
        </p:txBody>
      </p:sp>
      <p:pic>
        <p:nvPicPr>
          <p:cNvPr id="6" name="Picture 5">
            <a:extLst>
              <a:ext uri="{FF2B5EF4-FFF2-40B4-BE49-F238E27FC236}">
                <a16:creationId xmlns:a16="http://schemas.microsoft.com/office/drawing/2014/main" id="{A6F53930-CCCF-4DED-83CD-028FA1133E0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867400" y="4446459"/>
            <a:ext cx="451787" cy="451787"/>
          </a:xfrm>
          <a:prstGeom prst="rect">
            <a:avLst/>
          </a:prstGeom>
        </p:spPr>
      </p:pic>
    </p:spTree>
    <p:extLst>
      <p:ext uri="{BB962C8B-B14F-4D97-AF65-F5344CB8AC3E}">
        <p14:creationId xmlns:p14="http://schemas.microsoft.com/office/powerpoint/2010/main" val="328541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AC8E89-3D32-4C23-BCD1-6517D35378F1}"/>
              </a:ext>
            </a:extLst>
          </p:cNvPr>
          <p:cNvPicPr>
            <a:picLocks noChangeAspect="1"/>
          </p:cNvPicPr>
          <p:nvPr/>
        </p:nvPicPr>
        <p:blipFill>
          <a:blip r:embed="rId3"/>
          <a:stretch>
            <a:fillRect/>
          </a:stretch>
        </p:blipFill>
        <p:spPr>
          <a:xfrm>
            <a:off x="2534759" y="1346570"/>
            <a:ext cx="3657600" cy="2019300"/>
          </a:xfrm>
          <a:prstGeom prst="rect">
            <a:avLst/>
          </a:prstGeom>
        </p:spPr>
      </p:pic>
      <p:sp>
        <p:nvSpPr>
          <p:cNvPr id="39938" name="TextBox 6"/>
          <p:cNvSpPr txBox="1">
            <a:spLocks noChangeArrowheads="1"/>
          </p:cNvSpPr>
          <p:nvPr/>
        </p:nvSpPr>
        <p:spPr bwMode="auto">
          <a:xfrm>
            <a:off x="266700" y="171897"/>
            <a:ext cx="8610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t>Preparation and Verification </a:t>
            </a:r>
          </a:p>
          <a:p>
            <a:pPr algn="ctr"/>
            <a:r>
              <a:rPr lang="en-US" altLang="en-US" sz="3200" b="1" dirty="0"/>
              <a:t>of Pre-ID Labels</a:t>
            </a:r>
          </a:p>
        </p:txBody>
      </p:sp>
      <p:sp>
        <p:nvSpPr>
          <p:cNvPr id="29699" name="Rectangle 5"/>
          <p:cNvSpPr>
            <a:spLocks noChangeArrowheads="1"/>
          </p:cNvSpPr>
          <p:nvPr/>
        </p:nvSpPr>
        <p:spPr bwMode="auto">
          <a:xfrm>
            <a:off x="838200" y="3933828"/>
            <a:ext cx="7467600" cy="3139321"/>
          </a:xfrm>
          <a:prstGeom prst="rect">
            <a:avLst/>
          </a:prstGeom>
          <a:noFill/>
          <a:ln>
            <a:noFill/>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257300" indent="-3429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rgbClr val="006666"/>
              </a:buClr>
              <a:defRPr/>
            </a:pPr>
            <a:r>
              <a:rPr lang="en-US" altLang="en-US" sz="2000" dirty="0">
                <a:solidFill>
                  <a:srgbClr val="000000"/>
                </a:solidFill>
              </a:rPr>
              <a:t>The following information </a:t>
            </a:r>
            <a:r>
              <a:rPr lang="en-US" altLang="en-US" sz="2000" b="1" dirty="0">
                <a:solidFill>
                  <a:srgbClr val="000000"/>
                </a:solidFill>
              </a:rPr>
              <a:t>MUST</a:t>
            </a:r>
            <a:r>
              <a:rPr lang="en-US" altLang="en-US" sz="2000" dirty="0">
                <a:solidFill>
                  <a:srgbClr val="000000"/>
                </a:solidFill>
              </a:rPr>
              <a:t> be correct for the student Pre-ID label to be used:</a:t>
            </a:r>
          </a:p>
          <a:p>
            <a:pPr>
              <a:defRPr/>
            </a:pPr>
            <a:endParaRPr lang="en-US" altLang="en-US" sz="2000" dirty="0">
              <a:solidFill>
                <a:srgbClr val="000000"/>
              </a:solidFill>
            </a:endParaRPr>
          </a:p>
          <a:p>
            <a:pPr lvl="2">
              <a:buFont typeface="Arial" charset="0"/>
              <a:buAutoNum type="arabicPeriod"/>
              <a:defRPr/>
            </a:pPr>
            <a:r>
              <a:rPr lang="en-US" altLang="en-US" sz="2000" dirty="0">
                <a:solidFill>
                  <a:srgbClr val="000000"/>
                </a:solidFill>
              </a:rPr>
              <a:t> Student State ID (FLEID)</a:t>
            </a:r>
          </a:p>
          <a:p>
            <a:pPr lvl="2">
              <a:buFont typeface="Arial" charset="0"/>
              <a:buAutoNum type="arabicPeriod"/>
              <a:defRPr/>
            </a:pPr>
            <a:r>
              <a:rPr lang="en-US" altLang="en-US" sz="2000" dirty="0">
                <a:solidFill>
                  <a:srgbClr val="000000"/>
                </a:solidFill>
              </a:rPr>
              <a:t> District Number</a:t>
            </a:r>
          </a:p>
          <a:p>
            <a:pPr lvl="2">
              <a:buFont typeface="Arial" charset="0"/>
              <a:buAutoNum type="arabicPeriod"/>
              <a:defRPr/>
            </a:pPr>
            <a:r>
              <a:rPr lang="en-US" altLang="en-US" sz="2000" dirty="0">
                <a:solidFill>
                  <a:srgbClr val="000000"/>
                </a:solidFill>
              </a:rPr>
              <a:t> School Information</a:t>
            </a:r>
          </a:p>
          <a:p>
            <a:pPr marL="914400" lvl="2" indent="0">
              <a:defRPr/>
            </a:pPr>
            <a:endParaRPr lang="en-US" altLang="en-US" sz="2000" dirty="0">
              <a:solidFill>
                <a:srgbClr val="000000"/>
              </a:solidFill>
            </a:endParaRPr>
          </a:p>
          <a:p>
            <a:pPr marL="914400" lvl="2" indent="0">
              <a:defRPr/>
            </a:pPr>
            <a:r>
              <a:rPr lang="en-US" altLang="en-US" sz="2000" b="1" dirty="0">
                <a:solidFill>
                  <a:srgbClr val="000000"/>
                </a:solidFill>
              </a:rPr>
              <a:t>Do NOT make any markings on the Pre-ID label.</a:t>
            </a:r>
          </a:p>
          <a:p>
            <a:pPr marL="914400" lvl="2" indent="0">
              <a:defRPr/>
            </a:pPr>
            <a:endParaRPr lang="en-US" altLang="en-US" sz="2000" dirty="0">
              <a:solidFill>
                <a:srgbClr val="000000"/>
              </a:solidFill>
            </a:endParaRPr>
          </a:p>
          <a:p>
            <a:pPr marL="914377" lvl="2" indent="0">
              <a:defRPr/>
            </a:pPr>
            <a:endParaRPr lang="en-US" altLang="en-US" dirty="0">
              <a:solidFill>
                <a:srgbClr val="000000"/>
              </a:solidFill>
            </a:endParaRPr>
          </a:p>
        </p:txBody>
      </p:sp>
      <p:sp>
        <p:nvSpPr>
          <p:cNvPr id="39940" name="TextBox 5"/>
          <p:cNvSpPr txBox="1">
            <a:spLocks noChangeArrowheads="1"/>
          </p:cNvSpPr>
          <p:nvPr/>
        </p:nvSpPr>
        <p:spPr bwMode="auto">
          <a:xfrm>
            <a:off x="1734659" y="6488113"/>
            <a:ext cx="525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b="1" dirty="0"/>
              <a:t>TAM, pp. 7 &amp; 28 </a:t>
            </a:r>
          </a:p>
        </p:txBody>
      </p:sp>
      <p:sp>
        <p:nvSpPr>
          <p:cNvPr id="39942" name="TextBox 1"/>
          <p:cNvSpPr txBox="1">
            <a:spLocks noChangeArrowheads="1"/>
          </p:cNvSpPr>
          <p:nvPr/>
        </p:nvSpPr>
        <p:spPr bwMode="auto">
          <a:xfrm>
            <a:off x="2711823" y="3366152"/>
            <a:ext cx="2795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dirty="0"/>
              <a:t>Sample Pre-ID label</a:t>
            </a:r>
          </a:p>
        </p:txBody>
      </p:sp>
      <p:sp>
        <p:nvSpPr>
          <p:cNvPr id="39943" name="Slide Number Placeholder 1"/>
          <p:cNvSpPr>
            <a:spLocks noGrp="1"/>
          </p:cNvSpPr>
          <p:nvPr>
            <p:ph type="sldNum" sz="quarter" idx="12"/>
          </p:nvPr>
        </p:nvSpPr>
        <p:spPr bwMode="auto">
          <a:xfrm>
            <a:off x="8049481" y="6492875"/>
            <a:ext cx="512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77F2B58A-D55D-454D-8CF8-B088CF6D6AC4}" type="slidenum">
              <a:rPr lang="en-US" altLang="en-US" smtClean="0">
                <a:solidFill>
                  <a:srgbClr val="FEFEFE"/>
                </a:solidFill>
              </a:rPr>
              <a:pPr/>
              <a:t>60</a:t>
            </a:fld>
            <a:endParaRPr lang="en-US" altLang="en-US" dirty="0">
              <a:solidFill>
                <a:srgbClr val="FEFEFE"/>
              </a:solidFill>
            </a:endParaRPr>
          </a:p>
        </p:txBody>
      </p:sp>
      <p:sp>
        <p:nvSpPr>
          <p:cNvPr id="4" name="Rectangle 3">
            <a:extLst>
              <a:ext uri="{FF2B5EF4-FFF2-40B4-BE49-F238E27FC236}">
                <a16:creationId xmlns:a16="http://schemas.microsoft.com/office/drawing/2014/main" id="{CD69EAB6-E09D-4BD8-9C9E-B113438DD5F2}"/>
              </a:ext>
            </a:extLst>
          </p:cNvPr>
          <p:cNvSpPr/>
          <p:nvPr/>
        </p:nvSpPr>
        <p:spPr>
          <a:xfrm>
            <a:off x="2838017" y="2212339"/>
            <a:ext cx="1828800" cy="128631"/>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Rectangle 4">
            <a:extLst>
              <a:ext uri="{FF2B5EF4-FFF2-40B4-BE49-F238E27FC236}">
                <a16:creationId xmlns:a16="http://schemas.microsoft.com/office/drawing/2014/main" id="{E649A167-7AA3-47B6-86D4-9E92E46938EC}"/>
              </a:ext>
            </a:extLst>
          </p:cNvPr>
          <p:cNvSpPr/>
          <p:nvPr/>
        </p:nvSpPr>
        <p:spPr>
          <a:xfrm>
            <a:off x="2819400" y="1769530"/>
            <a:ext cx="2362200" cy="228600"/>
          </a:xfrm>
          <a:prstGeom prst="rect">
            <a:avLst/>
          </a:prstGeom>
          <a:noFill/>
          <a:ln w="412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BBAA577-CB8F-409B-B515-B50198B16595}"/>
              </a:ext>
            </a:extLst>
          </p:cNvPr>
          <p:cNvSpPr/>
          <p:nvPr/>
        </p:nvSpPr>
        <p:spPr>
          <a:xfrm>
            <a:off x="4666817" y="2205411"/>
            <a:ext cx="928687" cy="1792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llout: Left Arrow 2">
            <a:extLst>
              <a:ext uri="{FF2B5EF4-FFF2-40B4-BE49-F238E27FC236}">
                <a16:creationId xmlns:a16="http://schemas.microsoft.com/office/drawing/2014/main" id="{7243245F-0989-4181-B345-A38DC5B637D2}"/>
              </a:ext>
            </a:extLst>
          </p:cNvPr>
          <p:cNvSpPr/>
          <p:nvPr/>
        </p:nvSpPr>
        <p:spPr>
          <a:xfrm>
            <a:off x="5777311" y="1931210"/>
            <a:ext cx="2784808" cy="725476"/>
          </a:xfrm>
          <a:prstGeom prst="leftArrow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Test assignment (Tier) on label</a:t>
            </a:r>
          </a:p>
        </p:txBody>
      </p:sp>
      <p:sp>
        <p:nvSpPr>
          <p:cNvPr id="8" name="Explosion: 8 Points 7">
            <a:extLst>
              <a:ext uri="{FF2B5EF4-FFF2-40B4-BE49-F238E27FC236}">
                <a16:creationId xmlns:a16="http://schemas.microsoft.com/office/drawing/2014/main" id="{CF72F6D8-E148-421E-864C-41A8E07E0AC0}"/>
              </a:ext>
            </a:extLst>
          </p:cNvPr>
          <p:cNvSpPr/>
          <p:nvPr/>
        </p:nvSpPr>
        <p:spPr>
          <a:xfrm>
            <a:off x="5943600" y="1312107"/>
            <a:ext cx="1295400" cy="72547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NEW</a:t>
            </a:r>
          </a:p>
        </p:txBody>
      </p:sp>
    </p:spTree>
    <p:extLst>
      <p:ext uri="{BB962C8B-B14F-4D97-AF65-F5344CB8AC3E}">
        <p14:creationId xmlns:p14="http://schemas.microsoft.com/office/powerpoint/2010/main" val="40830251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6"/>
          <p:cNvSpPr txBox="1">
            <a:spLocks noChangeArrowheads="1"/>
          </p:cNvSpPr>
          <p:nvPr/>
        </p:nvSpPr>
        <p:spPr bwMode="auto">
          <a:xfrm>
            <a:off x="304800" y="465968"/>
            <a:ext cx="8686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800" b="1" dirty="0"/>
              <a:t>Preparation of Testing Materials:</a:t>
            </a:r>
          </a:p>
          <a:p>
            <a:pPr algn="ctr"/>
            <a:r>
              <a:rPr lang="en-US" altLang="en-US" sz="2800" b="1" dirty="0"/>
              <a:t>District/School Labels</a:t>
            </a:r>
          </a:p>
        </p:txBody>
      </p:sp>
      <p:sp>
        <p:nvSpPr>
          <p:cNvPr id="70659" name="Rectangle 5"/>
          <p:cNvSpPr>
            <a:spLocks noChangeArrowheads="1"/>
          </p:cNvSpPr>
          <p:nvPr/>
        </p:nvSpPr>
        <p:spPr bwMode="auto">
          <a:xfrm>
            <a:off x="685801" y="3295777"/>
            <a:ext cx="7924799"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buClr>
                <a:srgbClr val="006666"/>
              </a:buClr>
              <a:defRPr/>
            </a:pPr>
            <a:r>
              <a:rPr lang="en-US" altLang="en-US" b="1" dirty="0">
                <a:solidFill>
                  <a:srgbClr val="000000"/>
                </a:solidFill>
              </a:rPr>
              <a:t>**USED FOR STUDENTS WHO DO NOT RECEIVE PRE-ID LABELS**</a:t>
            </a:r>
          </a:p>
          <a:p>
            <a:pPr marL="285750" indent="-285750">
              <a:spcBef>
                <a:spcPts val="600"/>
              </a:spcBef>
              <a:buFont typeface="Wingdings" panose="05000000000000000000" pitchFamily="2" charset="2"/>
              <a:buChar char="Ø"/>
              <a:defRPr/>
            </a:pPr>
            <a:r>
              <a:rPr lang="en-US" altLang="en-US" dirty="0"/>
              <a:t>Verify that the District and School are correct on the yellow label before using it.</a:t>
            </a:r>
          </a:p>
          <a:p>
            <a:pPr marL="285750" indent="-285750">
              <a:spcBef>
                <a:spcPts val="600"/>
              </a:spcBef>
              <a:buFont typeface="Wingdings" panose="05000000000000000000" pitchFamily="2" charset="2"/>
              <a:buChar char="Ø"/>
              <a:defRPr/>
            </a:pPr>
            <a:r>
              <a:rPr lang="en-US" altLang="en-US" dirty="0"/>
              <a:t>This label is placed in the box located in the upper right hand corner on the front of the booklet where the Pre-ID label would go.</a:t>
            </a:r>
          </a:p>
          <a:p>
            <a:pPr marL="285750" indent="-285750">
              <a:spcBef>
                <a:spcPts val="600"/>
              </a:spcBef>
              <a:buFont typeface="Wingdings" panose="05000000000000000000" pitchFamily="2" charset="2"/>
              <a:buChar char="Ø"/>
              <a:defRPr/>
            </a:pPr>
            <a:r>
              <a:rPr lang="en-US" altLang="en-US" dirty="0"/>
              <a:t>Use the directions outlined on pages 34-37, Completing Demographic Information (Section 4.6).</a:t>
            </a:r>
          </a:p>
          <a:p>
            <a:pPr marL="285750" indent="-285750">
              <a:spcBef>
                <a:spcPts val="600"/>
              </a:spcBef>
              <a:buFont typeface="Wingdings" panose="05000000000000000000" pitchFamily="2" charset="2"/>
              <a:buChar char="Ø"/>
              <a:defRPr/>
            </a:pPr>
            <a:r>
              <a:rPr lang="en-US" altLang="en-US" dirty="0"/>
              <a:t>You will receive one label for every test booklet ordered, plus an overage.</a:t>
            </a:r>
          </a:p>
          <a:p>
            <a:pPr>
              <a:spcBef>
                <a:spcPts val="600"/>
              </a:spcBef>
              <a:defRPr/>
            </a:pPr>
            <a:endParaRPr lang="en-US" altLang="en-US" b="1" dirty="0"/>
          </a:p>
          <a:p>
            <a:pPr algn="ctr">
              <a:spcBef>
                <a:spcPts val="600"/>
              </a:spcBef>
              <a:buClr>
                <a:srgbClr val="006666"/>
              </a:buClr>
              <a:defRPr/>
            </a:pPr>
            <a:endParaRPr lang="en-US" altLang="en-US" dirty="0">
              <a:solidFill>
                <a:srgbClr val="000000"/>
              </a:solidFill>
            </a:endParaRPr>
          </a:p>
        </p:txBody>
      </p:sp>
      <p:sp>
        <p:nvSpPr>
          <p:cNvPr id="40964" name="TextBox 5"/>
          <p:cNvSpPr txBox="1">
            <a:spLocks noChangeArrowheads="1"/>
          </p:cNvSpPr>
          <p:nvPr/>
        </p:nvSpPr>
        <p:spPr bwMode="auto">
          <a:xfrm>
            <a:off x="1828800" y="6488113"/>
            <a:ext cx="525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b="1" dirty="0"/>
              <a:t>TAM, p. 29 &amp; 34 - 37 </a:t>
            </a:r>
          </a:p>
        </p:txBody>
      </p:sp>
      <p:sp>
        <p:nvSpPr>
          <p:cNvPr id="40965" name="TextBox 1"/>
          <p:cNvSpPr txBox="1">
            <a:spLocks noChangeArrowheads="1"/>
          </p:cNvSpPr>
          <p:nvPr/>
        </p:nvSpPr>
        <p:spPr bwMode="auto">
          <a:xfrm>
            <a:off x="414340" y="2057400"/>
            <a:ext cx="3167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dirty="0"/>
              <a:t>Sample District/School Label</a:t>
            </a:r>
          </a:p>
        </p:txBody>
      </p:sp>
      <p:sp>
        <p:nvSpPr>
          <p:cNvPr id="4096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73319BDB-3981-4A1D-9763-814AA41402B4}" type="slidenum">
              <a:rPr lang="en-US" altLang="en-US" smtClean="0">
                <a:solidFill>
                  <a:srgbClr val="FEFEFE"/>
                </a:solidFill>
              </a:rPr>
              <a:pPr/>
              <a:t>61</a:t>
            </a:fld>
            <a:endParaRPr lang="en-US" altLang="en-US">
              <a:solidFill>
                <a:srgbClr val="FEFEFE"/>
              </a:solidFill>
            </a:endParaRPr>
          </a:p>
        </p:txBody>
      </p:sp>
      <p:pic>
        <p:nvPicPr>
          <p:cNvPr id="2" name="Picture 1">
            <a:extLst>
              <a:ext uri="{FF2B5EF4-FFF2-40B4-BE49-F238E27FC236}">
                <a16:creationId xmlns:a16="http://schemas.microsoft.com/office/drawing/2014/main" id="{11C1D3F3-456F-432E-B6AF-4784A984C2B2}"/>
              </a:ext>
            </a:extLst>
          </p:cNvPr>
          <p:cNvPicPr>
            <a:picLocks noChangeAspect="1"/>
          </p:cNvPicPr>
          <p:nvPr/>
        </p:nvPicPr>
        <p:blipFill>
          <a:blip r:embed="rId3"/>
          <a:stretch>
            <a:fillRect/>
          </a:stretch>
        </p:blipFill>
        <p:spPr>
          <a:xfrm>
            <a:off x="3581403" y="1435763"/>
            <a:ext cx="3962399" cy="1828969"/>
          </a:xfrm>
          <a:prstGeom prst="rect">
            <a:avLst/>
          </a:prstGeom>
        </p:spPr>
      </p:pic>
    </p:spTree>
    <p:extLst>
      <p:ext uri="{BB962C8B-B14F-4D97-AF65-F5344CB8AC3E}">
        <p14:creationId xmlns:p14="http://schemas.microsoft.com/office/powerpoint/2010/main" val="8880488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tretch/>
        </p:blipFill>
        <p:spPr bwMode="auto">
          <a:xfrm>
            <a:off x="5510803" y="1829190"/>
            <a:ext cx="3181287" cy="4108309"/>
          </a:xfrm>
          <a:prstGeom prst="rect">
            <a:avLst/>
          </a:prstGeom>
          <a:ln>
            <a:solidFill>
              <a:schemeClr val="tx1"/>
            </a:solid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itle 1"/>
          <p:cNvSpPr txBox="1">
            <a:spLocks/>
          </p:cNvSpPr>
          <p:nvPr/>
        </p:nvSpPr>
        <p:spPr>
          <a:xfrm>
            <a:off x="377432" y="371665"/>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r>
              <a:rPr lang="en-US" sz="4000" b="1" dirty="0">
                <a:solidFill>
                  <a:schemeClr val="tx1"/>
                </a:solidFill>
                <a:latin typeface="Calibri" panose="020F0502020204030204" pitchFamily="34" charset="0"/>
                <a:cs typeface="Calibri" panose="020F0502020204030204" pitchFamily="34" charset="0"/>
              </a:rPr>
              <a:t>Assigning Test Booklets to Students</a:t>
            </a:r>
          </a:p>
        </p:txBody>
      </p:sp>
      <p:sp>
        <p:nvSpPr>
          <p:cNvPr id="13" name="TextBox 12"/>
          <p:cNvSpPr txBox="1"/>
          <p:nvPr/>
        </p:nvSpPr>
        <p:spPr>
          <a:xfrm>
            <a:off x="717146" y="1315565"/>
            <a:ext cx="4343103" cy="5093702"/>
          </a:xfrm>
          <a:prstGeom prst="rect">
            <a:avLst/>
          </a:prstGeom>
          <a:solidFill>
            <a:schemeClr val="bg1"/>
          </a:solidFill>
        </p:spPr>
        <p:txBody>
          <a:bodyPr wrap="square" rtlCol="0">
            <a:spAutoFit/>
          </a:bodyPr>
          <a:lstStyle/>
          <a:p>
            <a:pPr>
              <a:spcBef>
                <a:spcPts val="600"/>
              </a:spcBef>
              <a:spcAft>
                <a:spcPts val="600"/>
              </a:spcAft>
            </a:pPr>
            <a:endParaRPr lang="en-US" sz="500" b="1" dirty="0">
              <a:solidFill>
                <a:prstClr val="black"/>
              </a:solidFill>
              <a:cs typeface="Times New Roman" panose="02020603050405020304" pitchFamily="18" charset="0"/>
            </a:endParaRPr>
          </a:p>
          <a:p>
            <a:pPr>
              <a:spcBef>
                <a:spcPts val="600"/>
              </a:spcBef>
              <a:spcAft>
                <a:spcPts val="600"/>
              </a:spcAft>
            </a:pPr>
            <a:r>
              <a:rPr lang="en-US" sz="2000" b="1" dirty="0">
                <a:solidFill>
                  <a:prstClr val="black"/>
                </a:solidFill>
                <a:latin typeface="Calibri" panose="020F0502020204030204" pitchFamily="34" charset="0"/>
                <a:cs typeface="Calibri" panose="020F0502020204030204" pitchFamily="34" charset="0"/>
              </a:rPr>
              <a:t>Apply Verified Pre-ID Labels to Box A</a:t>
            </a:r>
          </a:p>
          <a:p>
            <a:pPr>
              <a:spcBef>
                <a:spcPts val="600"/>
              </a:spcBef>
              <a:spcAft>
                <a:spcPts val="600"/>
              </a:spcAft>
            </a:pPr>
            <a:r>
              <a:rPr lang="en-US" sz="2000" b="1" dirty="0">
                <a:solidFill>
                  <a:prstClr val="black"/>
                </a:solidFill>
                <a:latin typeface="Calibri" panose="020F0502020204030204" pitchFamily="34" charset="0"/>
                <a:cs typeface="Calibri" panose="020F0502020204030204" pitchFamily="34" charset="0"/>
              </a:rPr>
              <a:t>Use only a #2 pencil to grid student demographic information on the front and/or back covers.</a:t>
            </a:r>
          </a:p>
          <a:p>
            <a:pPr>
              <a:spcBef>
                <a:spcPts val="600"/>
              </a:spcBef>
              <a:spcAft>
                <a:spcPts val="600"/>
              </a:spcAft>
            </a:pPr>
            <a:r>
              <a:rPr lang="en-US" sz="2000" b="1" dirty="0">
                <a:solidFill>
                  <a:prstClr val="black"/>
                </a:solidFill>
                <a:latin typeface="Calibri" panose="020F0502020204030204" pitchFamily="34" charset="0"/>
                <a:cs typeface="Calibri" panose="020F0502020204030204" pitchFamily="34" charset="0"/>
              </a:rPr>
              <a:t>Front Cover</a:t>
            </a:r>
          </a:p>
          <a:p>
            <a:pPr marL="800100" lvl="1" indent="-342900">
              <a:spcBef>
                <a:spcPts val="600"/>
              </a:spcBef>
              <a:spcAft>
                <a:spcPts val="600"/>
              </a:spcAft>
              <a:buFont typeface="Wingdings" panose="05000000000000000000" pitchFamily="2" charset="2"/>
              <a:buChar char="Ø"/>
            </a:pPr>
            <a:r>
              <a:rPr lang="en-US" sz="2000" b="1" dirty="0">
                <a:solidFill>
                  <a:prstClr val="black"/>
                </a:solidFill>
                <a:latin typeface="Calibri" panose="020F0502020204030204" pitchFamily="34" charset="0"/>
                <a:cs typeface="Calibri" panose="020F0502020204030204" pitchFamily="34" charset="0"/>
              </a:rPr>
              <a:t>Must</a:t>
            </a:r>
            <a:r>
              <a:rPr lang="en-US" sz="2000" dirty="0">
                <a:solidFill>
                  <a:prstClr val="black"/>
                </a:solidFill>
                <a:latin typeface="Calibri" panose="020F0502020204030204" pitchFamily="34" charset="0"/>
                <a:cs typeface="Calibri" panose="020F0502020204030204" pitchFamily="34" charset="0"/>
              </a:rPr>
              <a:t> bubble and grid the</a:t>
            </a:r>
            <a:r>
              <a:rPr lang="en-US" sz="2000" dirty="0">
                <a:solidFill>
                  <a:prstClr val="black"/>
                </a:solidFill>
                <a:highlight>
                  <a:srgbClr val="FFFF00"/>
                </a:highlight>
                <a:latin typeface="Calibri" panose="020F0502020204030204" pitchFamily="34" charset="0"/>
                <a:cs typeface="Calibri" panose="020F0502020204030204" pitchFamily="34" charset="0"/>
              </a:rPr>
              <a:t> date that testing began for the student. </a:t>
            </a:r>
            <a:r>
              <a:rPr lang="en-US" sz="2000" dirty="0">
                <a:solidFill>
                  <a:prstClr val="black"/>
                </a:solidFill>
                <a:latin typeface="Calibri" panose="020F0502020204030204" pitchFamily="34" charset="0"/>
                <a:cs typeface="Calibri" panose="020F0502020204030204" pitchFamily="34" charset="0"/>
              </a:rPr>
              <a:t>(i.e., 01/28/2020)</a:t>
            </a:r>
          </a:p>
          <a:p>
            <a:pPr>
              <a:spcBef>
                <a:spcPts val="600"/>
              </a:spcBef>
              <a:spcAft>
                <a:spcPts val="600"/>
              </a:spcAft>
            </a:pPr>
            <a:r>
              <a:rPr lang="en-US" sz="2000" b="1" dirty="0">
                <a:solidFill>
                  <a:prstClr val="black"/>
                </a:solidFill>
                <a:latin typeface="Calibri" panose="020F0502020204030204" pitchFamily="34" charset="0"/>
                <a:cs typeface="Calibri" panose="020F0502020204030204" pitchFamily="34" charset="0"/>
              </a:rPr>
              <a:t>Back Cover </a:t>
            </a:r>
            <a:r>
              <a:rPr lang="en-US" sz="2000" dirty="0">
                <a:solidFill>
                  <a:prstClr val="black"/>
                </a:solidFill>
                <a:latin typeface="Calibri" panose="020F0502020204030204" pitchFamily="34" charset="0"/>
                <a:cs typeface="Calibri" panose="020F0502020204030204" pitchFamily="34" charset="0"/>
              </a:rPr>
              <a:t>(as applicable):</a:t>
            </a:r>
          </a:p>
          <a:p>
            <a:pPr marL="800100" lvl="1" indent="-342900">
              <a:spcBef>
                <a:spcPts val="600"/>
              </a:spcBef>
              <a:spcAft>
                <a:spcPts val="600"/>
              </a:spcAft>
              <a:buFont typeface="Wingdings" panose="05000000000000000000" pitchFamily="2" charset="2"/>
              <a:buChar char="Ø"/>
            </a:pPr>
            <a:r>
              <a:rPr lang="en-US" sz="2000" dirty="0">
                <a:solidFill>
                  <a:prstClr val="black"/>
                </a:solidFill>
                <a:latin typeface="Calibri" panose="020F0502020204030204" pitchFamily="34" charset="0"/>
                <a:cs typeface="Calibri" panose="020F0502020204030204" pitchFamily="34" charset="0"/>
              </a:rPr>
              <a:t>Accommodations</a:t>
            </a:r>
          </a:p>
          <a:p>
            <a:pPr marL="800100" lvl="1" indent="-342900">
              <a:spcBef>
                <a:spcPts val="600"/>
              </a:spcBef>
              <a:spcAft>
                <a:spcPts val="600"/>
              </a:spcAft>
              <a:buFont typeface="Wingdings" panose="05000000000000000000" pitchFamily="2" charset="2"/>
              <a:buChar char="Ø"/>
            </a:pPr>
            <a:r>
              <a:rPr lang="en-US" sz="2000" dirty="0">
                <a:solidFill>
                  <a:prstClr val="black"/>
                </a:solidFill>
                <a:latin typeface="Calibri" panose="020F0502020204030204" pitchFamily="34" charset="0"/>
                <a:cs typeface="Calibri" panose="020F0502020204030204" pitchFamily="34" charset="0"/>
              </a:rPr>
              <a:t>Do Not Score This Section</a:t>
            </a:r>
          </a:p>
          <a:p>
            <a:pPr lvl="2">
              <a:spcBef>
                <a:spcPts val="600"/>
              </a:spcBef>
              <a:spcAft>
                <a:spcPts val="600"/>
              </a:spcAft>
            </a:pPr>
            <a:endParaRPr lang="en-US" sz="2000" dirty="0">
              <a:solidFill>
                <a:prstClr val="black"/>
              </a:solidFill>
              <a:cs typeface="Times New Roman" panose="02020603050405020304" pitchFamily="18" charset="0"/>
            </a:endParaRPr>
          </a:p>
        </p:txBody>
      </p:sp>
      <p:sp>
        <p:nvSpPr>
          <p:cNvPr id="11" name="Right Arrow 10"/>
          <p:cNvSpPr/>
          <p:nvPr/>
        </p:nvSpPr>
        <p:spPr>
          <a:xfrm rot="5400000">
            <a:off x="7763108" y="1526401"/>
            <a:ext cx="822960" cy="274320"/>
          </a:xfrm>
          <a:prstGeom prst="rightArrow">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3" name="Picture 2"/>
          <p:cNvPicPr>
            <a:picLocks noChangeAspect="1"/>
          </p:cNvPicPr>
          <p:nvPr/>
        </p:nvPicPr>
        <p:blipFill>
          <a:blip r:embed="rId5"/>
          <a:stretch>
            <a:fillRect/>
          </a:stretch>
        </p:blipFill>
        <p:spPr>
          <a:xfrm rot="16200000">
            <a:off x="7351628" y="2509972"/>
            <a:ext cx="1645920" cy="905256"/>
          </a:xfrm>
          <a:prstGeom prst="rect">
            <a:avLst/>
          </a:prstGeom>
          <a:ln>
            <a:solidFill>
              <a:schemeClr val="tx1"/>
            </a:solidFill>
          </a:ln>
          <a:effectLst>
            <a:outerShdw blurRad="292100" dist="139700" dir="2700000" algn="tl" rotWithShape="0">
              <a:srgbClr val="333333">
                <a:alpha val="65000"/>
              </a:srgbClr>
            </a:outerShdw>
          </a:effectLst>
        </p:spPr>
      </p:pic>
      <p:pic>
        <p:nvPicPr>
          <p:cNvPr id="18" name="Picture 17"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8345" y="1930965"/>
            <a:ext cx="1293465" cy="433294"/>
          </a:xfrm>
          <a:prstGeom prst="rect">
            <a:avLst/>
          </a:prstGeom>
        </p:spPr>
      </p:pic>
      <p:sp>
        <p:nvSpPr>
          <p:cNvPr id="19" name="Frame 18">
            <a:extLst>
              <a:ext uri="{FF2B5EF4-FFF2-40B4-BE49-F238E27FC236}">
                <a16:creationId xmlns:a16="http://schemas.microsoft.com/office/drawing/2014/main" id="{0B666D7D-31E1-5B4D-AEA2-9A06CA87FC67}"/>
              </a:ext>
            </a:extLst>
          </p:cNvPr>
          <p:cNvSpPr/>
          <p:nvPr/>
        </p:nvSpPr>
        <p:spPr>
          <a:xfrm>
            <a:off x="6970643" y="2915478"/>
            <a:ext cx="533592" cy="802959"/>
          </a:xfrm>
          <a:prstGeom prst="frame">
            <a:avLst>
              <a:gd name="adj1" fmla="val 6409"/>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a:solidFill>
                <a:schemeClr val="tx1"/>
              </a:solidFill>
            </a:endParaRPr>
          </a:p>
        </p:txBody>
      </p:sp>
      <p:pic>
        <p:nvPicPr>
          <p:cNvPr id="20" name="Picture 19">
            <a:extLst>
              <a:ext uri="{FF2B5EF4-FFF2-40B4-BE49-F238E27FC236}">
                <a16:creationId xmlns:a16="http://schemas.microsoft.com/office/drawing/2014/main" id="{CAA9C00F-D0AA-D349-A7D8-2451560730E2}"/>
              </a:ext>
            </a:extLst>
          </p:cNvPr>
          <p:cNvPicPr>
            <a:picLocks noChangeAspect="1"/>
          </p:cNvPicPr>
          <p:nvPr/>
        </p:nvPicPr>
        <p:blipFill>
          <a:blip r:embed="rId7"/>
          <a:stretch>
            <a:fillRect/>
          </a:stretch>
        </p:blipFill>
        <p:spPr>
          <a:xfrm>
            <a:off x="5325388" y="2678784"/>
            <a:ext cx="2286000" cy="2967856"/>
          </a:xfrm>
          <a:prstGeom prst="rect">
            <a:avLst/>
          </a:prstGeom>
          <a:ln>
            <a:solidFill>
              <a:schemeClr val="tx1"/>
            </a:solidFill>
          </a:ln>
          <a:effectLst>
            <a:outerShdw blurRad="292100" dist="139700" dir="2700000" algn="tl" rotWithShape="0">
              <a:srgbClr val="333333">
                <a:alpha val="65000"/>
              </a:srgbClr>
            </a:outerShdw>
          </a:effectLst>
        </p:spPr>
      </p:pic>
      <p:sp>
        <p:nvSpPr>
          <p:cNvPr id="21" name="Frame 20">
            <a:extLst>
              <a:ext uri="{FF2B5EF4-FFF2-40B4-BE49-F238E27FC236}">
                <a16:creationId xmlns:a16="http://schemas.microsoft.com/office/drawing/2014/main" id="{479B66E7-A113-CC40-87AF-4DDADC27BE81}"/>
              </a:ext>
            </a:extLst>
          </p:cNvPr>
          <p:cNvSpPr/>
          <p:nvPr/>
        </p:nvSpPr>
        <p:spPr>
          <a:xfrm>
            <a:off x="6828067" y="4384971"/>
            <a:ext cx="676168" cy="995169"/>
          </a:xfrm>
          <a:prstGeom prst="frame">
            <a:avLst>
              <a:gd name="adj1" fmla="val 6409"/>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a:solidFill>
                <a:schemeClr val="tx1"/>
              </a:solidFill>
            </a:endParaRPr>
          </a:p>
        </p:txBody>
      </p:sp>
      <p:sp>
        <p:nvSpPr>
          <p:cNvPr id="12" name="TextBox 3">
            <a:extLst>
              <a:ext uri="{FF2B5EF4-FFF2-40B4-BE49-F238E27FC236}">
                <a16:creationId xmlns:a16="http://schemas.microsoft.com/office/drawing/2014/main" id="{7FCE7BC3-B056-40AE-9250-C815A7DD644A}"/>
              </a:ext>
            </a:extLst>
          </p:cNvPr>
          <p:cNvSpPr txBox="1">
            <a:spLocks noChangeArrowheads="1"/>
          </p:cNvSpPr>
          <p:nvPr/>
        </p:nvSpPr>
        <p:spPr bwMode="auto">
          <a:xfrm>
            <a:off x="7339972" y="1252081"/>
            <a:ext cx="893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dirty="0">
                <a:latin typeface="Calibri" panose="020F0502020204030204" pitchFamily="34" charset="0"/>
                <a:cs typeface="Calibri" panose="020F0502020204030204" pitchFamily="34" charset="0"/>
              </a:rPr>
              <a:t>Box A</a:t>
            </a:r>
          </a:p>
        </p:txBody>
      </p:sp>
    </p:spTree>
    <p:custDataLst>
      <p:tags r:id="rId1"/>
    </p:custDataLst>
    <p:extLst>
      <p:ext uri="{BB962C8B-B14F-4D97-AF65-F5344CB8AC3E}">
        <p14:creationId xmlns:p14="http://schemas.microsoft.com/office/powerpoint/2010/main" val="346635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86502B-8D85-994C-85C3-818AE72BAB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bwMode="auto">
          <a:xfrm>
            <a:off x="5523480" y="1611313"/>
            <a:ext cx="3335231" cy="4307112"/>
          </a:xfrm>
          <a:prstGeom prst="rect">
            <a:avLst/>
          </a:prstGeom>
          <a:ln>
            <a:solidFill>
              <a:schemeClr val="tx1"/>
            </a:solid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 name="Title 1"/>
          <p:cNvSpPr>
            <a:spLocks noGrp="1"/>
          </p:cNvSpPr>
          <p:nvPr>
            <p:ph type="title"/>
          </p:nvPr>
        </p:nvSpPr>
        <p:spPr>
          <a:xfrm>
            <a:off x="157733" y="110586"/>
            <a:ext cx="8464491" cy="1229295"/>
          </a:xfrm>
        </p:spPr>
        <p:txBody>
          <a:bodyPr>
            <a:noAutofit/>
          </a:bodyPr>
          <a:lstStyle/>
          <a:p>
            <a:r>
              <a:rPr lang="en-US" sz="3600" dirty="0">
                <a:latin typeface="Calibri" panose="020F0502020204030204" pitchFamily="34" charset="0"/>
                <a:cs typeface="Calibri" panose="020F0502020204030204" pitchFamily="34" charset="0"/>
              </a:rPr>
              <a:t>2</a:t>
            </a:r>
            <a:r>
              <a:rPr lang="en-US" sz="3600" baseline="30000" dirty="0">
                <a:latin typeface="Calibri" panose="020F0502020204030204" pitchFamily="34" charset="0"/>
                <a:cs typeface="Calibri" panose="020F0502020204030204" pitchFamily="34" charset="0"/>
              </a:rPr>
              <a:t>nd</a:t>
            </a:r>
            <a:r>
              <a:rPr lang="en-US" sz="3600" dirty="0">
                <a:latin typeface="Calibri" panose="020F0502020204030204" pitchFamily="34" charset="0"/>
                <a:cs typeface="Calibri" panose="020F0502020204030204" pitchFamily="34" charset="0"/>
              </a:rPr>
              <a:t> Wave of Pre-ID Labels Procedures</a:t>
            </a:r>
          </a:p>
        </p:txBody>
      </p:sp>
      <p:sp>
        <p:nvSpPr>
          <p:cNvPr id="11" name="Rectangle 10"/>
          <p:cNvSpPr/>
          <p:nvPr/>
        </p:nvSpPr>
        <p:spPr>
          <a:xfrm>
            <a:off x="157733" y="1049989"/>
            <a:ext cx="5365747" cy="5139869"/>
          </a:xfrm>
          <a:prstGeom prst="rect">
            <a:avLst/>
          </a:prstGeom>
          <a:solidFill>
            <a:schemeClr val="bg1"/>
          </a:solidFill>
        </p:spPr>
        <p:txBody>
          <a:bodyPr wrap="square">
            <a:spAutoFit/>
          </a:bodyPr>
          <a:lstStyle/>
          <a:p>
            <a:r>
              <a:rPr lang="en-US" sz="2000" b="1" dirty="0">
                <a:latin typeface="Calibri" panose="020F0502020204030204" pitchFamily="34" charset="0"/>
                <a:cs typeface="Calibri" panose="020F0502020204030204" pitchFamily="34" charset="0"/>
              </a:rPr>
              <a:t>Delivery Date (to schools)</a:t>
            </a:r>
            <a:r>
              <a:rPr lang="en-US" sz="2000" dirty="0">
                <a:latin typeface="Calibri" panose="020F0502020204030204" pitchFamily="34" charset="0"/>
                <a:cs typeface="Calibri" panose="020F0502020204030204" pitchFamily="34" charset="0"/>
              </a:rPr>
              <a:t>: February 6 -19, 2020</a:t>
            </a:r>
          </a:p>
          <a:p>
            <a:endParaRPr lang="en-US" sz="20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If a student </a:t>
            </a:r>
            <a:r>
              <a:rPr lang="en-US" u="sng" dirty="0">
                <a:latin typeface="Calibri" panose="020F0502020204030204" pitchFamily="34" charset="0"/>
                <a:cs typeface="Calibri" panose="020F0502020204030204" pitchFamily="34" charset="0"/>
              </a:rPr>
              <a:t>did not receive a Pre-ID Label </a:t>
            </a:r>
            <a:r>
              <a:rPr lang="en-US" dirty="0">
                <a:latin typeface="Calibri" panose="020F0502020204030204" pitchFamily="34" charset="0"/>
                <a:cs typeface="Calibri" panose="020F0502020204030204" pitchFamily="34" charset="0"/>
              </a:rPr>
              <a:t>within the initial shipment, there may be a chance he or she will receive a label during the 2</a:t>
            </a:r>
            <a:r>
              <a:rPr lang="en-US" baseline="30000" dirty="0">
                <a:latin typeface="Calibri" panose="020F0502020204030204" pitchFamily="34" charset="0"/>
                <a:cs typeface="Calibri" panose="020F0502020204030204" pitchFamily="34" charset="0"/>
              </a:rPr>
              <a:t>nd</a:t>
            </a:r>
            <a:r>
              <a:rPr lang="en-US" dirty="0">
                <a:latin typeface="Calibri" panose="020F0502020204030204" pitchFamily="34" charset="0"/>
                <a:cs typeface="Calibri" panose="020F0502020204030204" pitchFamily="34" charset="0"/>
              </a:rPr>
              <a:t> Wave.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Meanwhile, schools can proceed with testing the student after affixing  a </a:t>
            </a:r>
            <a:r>
              <a:rPr lang="en-US" dirty="0">
                <a:highlight>
                  <a:srgbClr val="FFFF00"/>
                </a:highlight>
                <a:latin typeface="Calibri" panose="020F0502020204030204" pitchFamily="34" charset="0"/>
                <a:cs typeface="Calibri" panose="020F0502020204030204" pitchFamily="34" charset="0"/>
              </a:rPr>
              <a:t>District/School Label </a:t>
            </a:r>
            <a:r>
              <a:rPr lang="en-US" dirty="0">
                <a:latin typeface="Calibri" panose="020F0502020204030204" pitchFamily="34" charset="0"/>
                <a:cs typeface="Calibri" panose="020F0502020204030204" pitchFamily="34" charset="0"/>
              </a:rPr>
              <a:t>to Box A and gridding the following:</a:t>
            </a:r>
          </a:p>
          <a:p>
            <a:pPr marL="742950" lvl="1"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Date of Testing (begin date)</a:t>
            </a:r>
          </a:p>
          <a:p>
            <a:pPr marL="742950" lvl="1"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Student Last Name</a:t>
            </a:r>
          </a:p>
          <a:p>
            <a:pPr marL="742950" lvl="1"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Student First Name</a:t>
            </a:r>
          </a:p>
          <a:p>
            <a:pPr marL="742950" lvl="1"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District Name (Code)</a:t>
            </a:r>
          </a:p>
          <a:p>
            <a:pPr marL="742950" lvl="1"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School Name (Code)</a:t>
            </a:r>
          </a:p>
          <a:p>
            <a:pPr marL="742950" lvl="1"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State Student ID Number (FLEID)</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4" name="Picture 13"/>
          <p:cNvPicPr>
            <a:picLocks noChangeAspect="1"/>
          </p:cNvPicPr>
          <p:nvPr/>
        </p:nvPicPr>
        <p:blipFill>
          <a:blip r:embed="rId4"/>
          <a:stretch>
            <a:fillRect/>
          </a:stretch>
        </p:blipFill>
        <p:spPr>
          <a:xfrm rot="16200000">
            <a:off x="7385894" y="2349506"/>
            <a:ext cx="1871622" cy="946209"/>
          </a:xfrm>
          <a:prstGeom prst="rect">
            <a:avLst/>
          </a:prstGeom>
        </p:spPr>
      </p:pic>
      <p:pic>
        <p:nvPicPr>
          <p:cNvPr id="13" name="Picture 12" descr="Screen Clipping">
            <a:extLst>
              <a:ext uri="{FF2B5EF4-FFF2-40B4-BE49-F238E27FC236}">
                <a16:creationId xmlns:a16="http://schemas.microsoft.com/office/drawing/2014/main" id="{42FA2BE0-F891-9040-8982-C3E0D17DCA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0853" y="1690689"/>
            <a:ext cx="1293465" cy="456541"/>
          </a:xfrm>
          <a:prstGeom prst="rect">
            <a:avLst/>
          </a:prstGeom>
        </p:spPr>
      </p:pic>
      <p:sp>
        <p:nvSpPr>
          <p:cNvPr id="17" name="Rectangle 3">
            <a:extLst>
              <a:ext uri="{FF2B5EF4-FFF2-40B4-BE49-F238E27FC236}">
                <a16:creationId xmlns:a16="http://schemas.microsoft.com/office/drawing/2014/main" id="{9AC6A23D-F379-934B-90F7-C3CE301B1B71}"/>
              </a:ext>
            </a:extLst>
          </p:cNvPr>
          <p:cNvSpPr>
            <a:spLocks noChangeArrowheads="1"/>
          </p:cNvSpPr>
          <p:nvPr/>
        </p:nvSpPr>
        <p:spPr bwMode="auto">
          <a:xfrm>
            <a:off x="3627551" y="6176963"/>
            <a:ext cx="2476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Clr>
                <a:srgbClr val="262A63"/>
              </a:buClr>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Clr>
                <a:srgbClr val="00689B"/>
              </a:buClr>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Clr>
                <a:srgbClr val="00A88D"/>
              </a:buClr>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Clr>
                <a:srgbClr val="9CB63C"/>
              </a:buClr>
              <a:buFont typeface="Arial" charset="0"/>
              <a:defRPr sz="2000">
                <a:solidFill>
                  <a:schemeClr val="tx1"/>
                </a:solidFill>
                <a:latin typeface="Calibri" pitchFamily="34" charset="0"/>
              </a:defRPr>
            </a:lvl4pPr>
            <a:lvl5pPr marL="2057400" indent="-228600" eaLnBrk="0" hangingPunct="0">
              <a:lnSpc>
                <a:spcPct val="90000"/>
              </a:lnSpc>
              <a:spcBef>
                <a:spcPts val="500"/>
              </a:spcBef>
              <a:buClr>
                <a:srgbClr val="CD9D2C"/>
              </a:buClr>
              <a:buFont typeface="Arial" charset="0"/>
              <a:buChar char="•"/>
              <a:defRPr sz="2000">
                <a:solidFill>
                  <a:schemeClr val="tx1"/>
                </a:solidFill>
                <a:latin typeface="Calibri" pitchFamily="34" charset="0"/>
              </a:defRPr>
            </a:lvl5pPr>
            <a:lvl6pPr marL="25146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6pPr>
            <a:lvl7pPr marL="29718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7pPr>
            <a:lvl8pPr marL="34290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8pPr>
            <a:lvl9pPr marL="38862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9pPr>
          </a:lstStyle>
          <a:p>
            <a:pPr eaLnBrk="1" hangingPunct="1">
              <a:lnSpc>
                <a:spcPct val="100000"/>
              </a:lnSpc>
              <a:spcBef>
                <a:spcPct val="0"/>
              </a:spcBef>
              <a:buClrTx/>
              <a:buFontTx/>
              <a:buNone/>
            </a:pPr>
            <a:r>
              <a:rPr lang="en-US" altLang="en-US" sz="1800" i="1" dirty="0"/>
              <a:t>(continued on next slide)</a:t>
            </a:r>
          </a:p>
        </p:txBody>
      </p:sp>
      <p:cxnSp>
        <p:nvCxnSpPr>
          <p:cNvPr id="4" name="Straight Arrow Connector 3">
            <a:extLst>
              <a:ext uri="{FF2B5EF4-FFF2-40B4-BE49-F238E27FC236}">
                <a16:creationId xmlns:a16="http://schemas.microsoft.com/office/drawing/2014/main" id="{440B5AE3-941B-42FB-AFB4-862CCD2F675D}"/>
              </a:ext>
            </a:extLst>
          </p:cNvPr>
          <p:cNvCxnSpPr>
            <a:cxnSpLocks/>
          </p:cNvCxnSpPr>
          <p:nvPr/>
        </p:nvCxnSpPr>
        <p:spPr>
          <a:xfrm>
            <a:off x="7479237" y="1218519"/>
            <a:ext cx="427277" cy="668280"/>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86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54203" y="1600192"/>
            <a:ext cx="5280600" cy="4431983"/>
          </a:xfrm>
          <a:prstGeom prst="rect">
            <a:avLst/>
          </a:prstGeom>
          <a:solidFill>
            <a:schemeClr val="bg1"/>
          </a:solidFill>
        </p:spPr>
        <p:txBody>
          <a:bodyPr wrap="square">
            <a:spAutoFit/>
          </a:bodyPr>
          <a:lstStyle/>
          <a:p>
            <a:r>
              <a:rPr lang="en-US" sz="2000" dirty="0">
                <a:latin typeface="Calibri" panose="020F0502020204030204" pitchFamily="34" charset="0"/>
                <a:cs typeface="Calibri" panose="020F0502020204030204" pitchFamily="34" charset="0"/>
              </a:rPr>
              <a:t>If a </a:t>
            </a:r>
            <a:r>
              <a:rPr lang="en-US" sz="2000" u="sng" dirty="0">
                <a:latin typeface="Calibri" panose="020F0502020204030204" pitchFamily="34" charset="0"/>
                <a:cs typeface="Calibri" panose="020F0502020204030204" pitchFamily="34" charset="0"/>
              </a:rPr>
              <a:t>new Pre-ID Label is provided </a:t>
            </a:r>
            <a:r>
              <a:rPr lang="en-US" sz="2000" dirty="0">
                <a:latin typeface="Calibri" panose="020F0502020204030204" pitchFamily="34" charset="0"/>
                <a:cs typeface="Calibri" panose="020F0502020204030204" pitchFamily="34" charset="0"/>
              </a:rPr>
              <a:t>in February, </a:t>
            </a:r>
            <a:r>
              <a:rPr lang="en-US" sz="2000" dirty="0">
                <a:highlight>
                  <a:srgbClr val="FFFF00"/>
                </a:highlight>
                <a:latin typeface="Calibri" panose="020F0502020204030204" pitchFamily="34" charset="0"/>
                <a:cs typeface="Calibri" panose="020F0502020204030204" pitchFamily="34" charset="0"/>
              </a:rPr>
              <a:t>place over the District/School Label</a:t>
            </a:r>
            <a:r>
              <a:rPr lang="en-US" sz="2000" dirty="0">
                <a:latin typeface="Calibri" panose="020F0502020204030204" pitchFamily="34" charset="0"/>
                <a:cs typeface="Calibri" panose="020F0502020204030204" pitchFamily="34" charset="0"/>
              </a:rPr>
              <a:t> and submit to DRC for scoring.</a:t>
            </a: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Leave the following demographic information as-is:</a:t>
            </a:r>
          </a:p>
          <a:p>
            <a:pPr marL="1257300" lvl="2"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Date of Testing</a:t>
            </a:r>
          </a:p>
          <a:p>
            <a:pPr marL="1257300" lvl="2"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Student Last Name</a:t>
            </a:r>
          </a:p>
          <a:p>
            <a:pPr marL="1257300" lvl="2"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Student First Name</a:t>
            </a:r>
          </a:p>
          <a:p>
            <a:pPr marL="1257300" lvl="2"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District Name (Code)</a:t>
            </a:r>
          </a:p>
          <a:p>
            <a:pPr marL="1257300" lvl="2"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School Name (Code)</a:t>
            </a:r>
          </a:p>
          <a:p>
            <a:pPr marL="1257300" lvl="2"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State Student ID Number (FLEID)</a:t>
            </a: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If applicable, grid Accommodations and/or Do Not Score Codes.</a:t>
            </a:r>
          </a:p>
          <a:p>
            <a:pPr marL="285750" indent="-285750">
              <a:buFont typeface="Arial" panose="020B0604020202020204" pitchFamily="34" charset="0"/>
              <a:buChar char="•"/>
            </a:pPr>
            <a:endParaRPr lang="en-US" dirty="0"/>
          </a:p>
        </p:txBody>
      </p:sp>
      <p:pic>
        <p:nvPicPr>
          <p:cNvPr id="10" name="Picture 9">
            <a:extLst>
              <a:ext uri="{FF2B5EF4-FFF2-40B4-BE49-F238E27FC236}">
                <a16:creationId xmlns:a16="http://schemas.microsoft.com/office/drawing/2014/main" id="{9986502B-8D85-994C-85C3-818AE72BAB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bwMode="auto">
          <a:xfrm>
            <a:off x="5690890" y="1662627"/>
            <a:ext cx="3335231" cy="4307112"/>
          </a:xfrm>
          <a:prstGeom prst="rect">
            <a:avLst/>
          </a:prstGeom>
          <a:ln>
            <a:solidFill>
              <a:schemeClr val="tx1"/>
            </a:solid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 name="Title 1"/>
          <p:cNvSpPr>
            <a:spLocks noGrp="1"/>
          </p:cNvSpPr>
          <p:nvPr>
            <p:ph type="title"/>
          </p:nvPr>
        </p:nvSpPr>
        <p:spPr>
          <a:xfrm>
            <a:off x="426555" y="266826"/>
            <a:ext cx="7783734" cy="1303867"/>
          </a:xfrm>
        </p:spPr>
        <p:txBody>
          <a:bodyPr>
            <a:noAutofit/>
          </a:bodyPr>
          <a:lstStyle/>
          <a:p>
            <a:r>
              <a:rPr lang="en-US" sz="3600" dirty="0">
                <a:latin typeface="Calibri" panose="020F0502020204030204" pitchFamily="34" charset="0"/>
                <a:cs typeface="Calibri" panose="020F0502020204030204" pitchFamily="34" charset="0"/>
              </a:rPr>
              <a:t>2</a:t>
            </a:r>
            <a:r>
              <a:rPr lang="en-US" sz="3600" baseline="30000" dirty="0">
                <a:latin typeface="Calibri" panose="020F0502020204030204" pitchFamily="34" charset="0"/>
                <a:cs typeface="Calibri" panose="020F0502020204030204" pitchFamily="34" charset="0"/>
              </a:rPr>
              <a:t>nd</a:t>
            </a:r>
            <a:r>
              <a:rPr lang="en-US" sz="3600" dirty="0">
                <a:latin typeface="Calibri" panose="020F0502020204030204" pitchFamily="34" charset="0"/>
                <a:cs typeface="Calibri" panose="020F0502020204030204" pitchFamily="34" charset="0"/>
              </a:rPr>
              <a:t> Wave of Pre-ID Labels Procedures (continued)</a:t>
            </a:r>
          </a:p>
        </p:txBody>
      </p:sp>
      <p:pic>
        <p:nvPicPr>
          <p:cNvPr id="14" name="Picture 13"/>
          <p:cNvPicPr>
            <a:picLocks noChangeAspect="1"/>
          </p:cNvPicPr>
          <p:nvPr/>
        </p:nvPicPr>
        <p:blipFill>
          <a:blip r:embed="rId4"/>
          <a:stretch>
            <a:fillRect/>
          </a:stretch>
        </p:blipFill>
        <p:spPr>
          <a:xfrm rot="16200000">
            <a:off x="7549127" y="2214333"/>
            <a:ext cx="1871622" cy="946209"/>
          </a:xfrm>
          <a:prstGeom prst="rect">
            <a:avLst/>
          </a:prstGeom>
        </p:spPr>
      </p:pic>
      <p:pic>
        <p:nvPicPr>
          <p:cNvPr id="12" name="Picture 11"/>
          <p:cNvPicPr>
            <a:picLocks noChangeAspect="1"/>
          </p:cNvPicPr>
          <p:nvPr/>
        </p:nvPicPr>
        <p:blipFill>
          <a:blip r:embed="rId5"/>
          <a:stretch>
            <a:fillRect/>
          </a:stretch>
        </p:blipFill>
        <p:spPr>
          <a:xfrm rot="16200000">
            <a:off x="7513221" y="2265758"/>
            <a:ext cx="1927990" cy="934758"/>
          </a:xfrm>
          <a:prstGeom prst="rect">
            <a:avLst/>
          </a:prstGeom>
        </p:spPr>
      </p:pic>
      <p:pic>
        <p:nvPicPr>
          <p:cNvPr id="13" name="Picture 12" descr="Screen Clipping">
            <a:extLst>
              <a:ext uri="{FF2B5EF4-FFF2-40B4-BE49-F238E27FC236}">
                <a16:creationId xmlns:a16="http://schemas.microsoft.com/office/drawing/2014/main" id="{42FA2BE0-F891-9040-8982-C3E0D17DCA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0890" y="1685778"/>
            <a:ext cx="1293465" cy="456541"/>
          </a:xfrm>
          <a:prstGeom prst="rect">
            <a:avLst/>
          </a:prstGeom>
        </p:spPr>
      </p:pic>
      <p:sp>
        <p:nvSpPr>
          <p:cNvPr id="15" name="Rectangle 3">
            <a:extLst>
              <a:ext uri="{FF2B5EF4-FFF2-40B4-BE49-F238E27FC236}">
                <a16:creationId xmlns:a16="http://schemas.microsoft.com/office/drawing/2014/main" id="{529CA226-B82A-2146-9F68-89BF08A16C25}"/>
              </a:ext>
            </a:extLst>
          </p:cNvPr>
          <p:cNvSpPr>
            <a:spLocks noChangeArrowheads="1"/>
          </p:cNvSpPr>
          <p:nvPr/>
        </p:nvSpPr>
        <p:spPr bwMode="auto">
          <a:xfrm>
            <a:off x="2971800" y="6019197"/>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Clr>
                <a:srgbClr val="262A63"/>
              </a:buClr>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Clr>
                <a:srgbClr val="00689B"/>
              </a:buClr>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Clr>
                <a:srgbClr val="00A88D"/>
              </a:buClr>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Clr>
                <a:srgbClr val="9CB63C"/>
              </a:buClr>
              <a:buFont typeface="Arial" charset="0"/>
              <a:defRPr sz="2000">
                <a:solidFill>
                  <a:schemeClr val="tx1"/>
                </a:solidFill>
                <a:latin typeface="Calibri" pitchFamily="34" charset="0"/>
              </a:defRPr>
            </a:lvl4pPr>
            <a:lvl5pPr marL="2057400" indent="-228600" eaLnBrk="0" hangingPunct="0">
              <a:lnSpc>
                <a:spcPct val="90000"/>
              </a:lnSpc>
              <a:spcBef>
                <a:spcPts val="500"/>
              </a:spcBef>
              <a:buClr>
                <a:srgbClr val="CD9D2C"/>
              </a:buClr>
              <a:buFont typeface="Arial" charset="0"/>
              <a:buChar char="•"/>
              <a:defRPr sz="2000">
                <a:solidFill>
                  <a:schemeClr val="tx1"/>
                </a:solidFill>
                <a:latin typeface="Calibri" pitchFamily="34" charset="0"/>
              </a:defRPr>
            </a:lvl5pPr>
            <a:lvl6pPr marL="25146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6pPr>
            <a:lvl7pPr marL="29718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7pPr>
            <a:lvl8pPr marL="34290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8pPr>
            <a:lvl9pPr marL="3886200" indent="-228600" eaLnBrk="0" fontAlgn="base" hangingPunct="0">
              <a:lnSpc>
                <a:spcPct val="90000"/>
              </a:lnSpc>
              <a:spcBef>
                <a:spcPts val="500"/>
              </a:spcBef>
              <a:spcAft>
                <a:spcPct val="0"/>
              </a:spcAft>
              <a:buClr>
                <a:srgbClr val="CD9D2C"/>
              </a:buClr>
              <a:buFont typeface="Arial" charset="0"/>
              <a:buChar char="•"/>
              <a:defRPr sz="2000">
                <a:solidFill>
                  <a:schemeClr val="tx1"/>
                </a:solidFill>
                <a:latin typeface="Calibri" pitchFamily="34" charset="0"/>
              </a:defRPr>
            </a:lvl9pPr>
          </a:lstStyle>
          <a:p>
            <a:pPr eaLnBrk="1" hangingPunct="1">
              <a:lnSpc>
                <a:spcPct val="100000"/>
              </a:lnSpc>
              <a:spcBef>
                <a:spcPct val="0"/>
              </a:spcBef>
              <a:buClrTx/>
              <a:buFontTx/>
              <a:buNone/>
            </a:pPr>
            <a:r>
              <a:rPr lang="en-US" altLang="en-US" sz="1800" dirty="0"/>
              <a:t>(continued on next slide)</a:t>
            </a:r>
          </a:p>
        </p:txBody>
      </p:sp>
      <p:cxnSp>
        <p:nvCxnSpPr>
          <p:cNvPr id="9" name="Straight Arrow Connector 8">
            <a:extLst>
              <a:ext uri="{FF2B5EF4-FFF2-40B4-BE49-F238E27FC236}">
                <a16:creationId xmlns:a16="http://schemas.microsoft.com/office/drawing/2014/main" id="{B502D2A9-17BB-4987-A252-C0497A631E2E}"/>
              </a:ext>
            </a:extLst>
          </p:cNvPr>
          <p:cNvCxnSpPr>
            <a:cxnSpLocks/>
          </p:cNvCxnSpPr>
          <p:nvPr/>
        </p:nvCxnSpPr>
        <p:spPr>
          <a:xfrm>
            <a:off x="7783012" y="991412"/>
            <a:ext cx="427277" cy="668280"/>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56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86502B-8D85-994C-85C3-818AE72BAB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bwMode="auto">
          <a:xfrm>
            <a:off x="5286703" y="1444550"/>
            <a:ext cx="3335231" cy="4307112"/>
          </a:xfrm>
          <a:prstGeom prst="rect">
            <a:avLst/>
          </a:prstGeom>
          <a:ln>
            <a:solidFill>
              <a:schemeClr val="tx1"/>
            </a:solid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 name="Title 1"/>
          <p:cNvSpPr>
            <a:spLocks noGrp="1"/>
          </p:cNvSpPr>
          <p:nvPr>
            <p:ph type="title"/>
          </p:nvPr>
        </p:nvSpPr>
        <p:spPr>
          <a:xfrm>
            <a:off x="609977" y="226269"/>
            <a:ext cx="8034209" cy="1303867"/>
          </a:xfrm>
        </p:spPr>
        <p:txBody>
          <a:bodyPr>
            <a:noAutofit/>
          </a:bodyPr>
          <a:lstStyle/>
          <a:p>
            <a:r>
              <a:rPr lang="en-US" sz="3200" dirty="0">
                <a:latin typeface="Calibri" panose="020F0502020204030204" pitchFamily="34" charset="0"/>
                <a:cs typeface="Calibri" panose="020F0502020204030204" pitchFamily="34" charset="0"/>
              </a:rPr>
              <a:t>2</a:t>
            </a:r>
            <a:r>
              <a:rPr lang="en-US" sz="3200" baseline="30000" dirty="0">
                <a:latin typeface="Calibri" panose="020F0502020204030204" pitchFamily="34" charset="0"/>
                <a:cs typeface="Calibri" panose="020F0502020204030204" pitchFamily="34" charset="0"/>
              </a:rPr>
              <a:t>nd</a:t>
            </a:r>
            <a:r>
              <a:rPr lang="en-US" sz="3200" dirty="0">
                <a:latin typeface="Calibri" panose="020F0502020204030204" pitchFamily="34" charset="0"/>
                <a:cs typeface="Calibri" panose="020F0502020204030204" pitchFamily="34" charset="0"/>
              </a:rPr>
              <a:t> Wave of Pre-ID Labels Procedures (cont.)</a:t>
            </a:r>
          </a:p>
        </p:txBody>
      </p:sp>
      <p:sp>
        <p:nvSpPr>
          <p:cNvPr id="11" name="Rectangle 10"/>
          <p:cNvSpPr/>
          <p:nvPr/>
        </p:nvSpPr>
        <p:spPr>
          <a:xfrm>
            <a:off x="386782" y="1389648"/>
            <a:ext cx="4834262" cy="4247317"/>
          </a:xfrm>
          <a:prstGeom prst="rect">
            <a:avLst/>
          </a:prstGeom>
          <a:solidFill>
            <a:schemeClr val="bg1"/>
          </a:solidFill>
        </p:spPr>
        <p:txBody>
          <a:bodyPr wrap="square">
            <a:spAutoFit/>
          </a:bodyPr>
          <a:lstStyle/>
          <a:p>
            <a:endParaRPr lang="en-US" dirty="0"/>
          </a:p>
          <a:p>
            <a:pPr marL="285750"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If a </a:t>
            </a:r>
            <a:r>
              <a:rPr lang="en-US" u="sng" dirty="0">
                <a:latin typeface="Calibri" panose="020F0502020204030204" pitchFamily="34" charset="0"/>
                <a:cs typeface="Calibri" panose="020F0502020204030204" pitchFamily="34" charset="0"/>
              </a:rPr>
              <a:t>new Pre-ID Label is </a:t>
            </a:r>
            <a:r>
              <a:rPr lang="en-US" b="1" u="sng" dirty="0">
                <a:latin typeface="Calibri" panose="020F0502020204030204" pitchFamily="34" charset="0"/>
                <a:cs typeface="Calibri" panose="020F0502020204030204" pitchFamily="34" charset="0"/>
              </a:rPr>
              <a:t>NOT</a:t>
            </a:r>
            <a:r>
              <a:rPr lang="en-US" u="sng" dirty="0">
                <a:latin typeface="Calibri" panose="020F0502020204030204" pitchFamily="34" charset="0"/>
                <a:cs typeface="Calibri" panose="020F0502020204030204" pitchFamily="34" charset="0"/>
              </a:rPr>
              <a:t> provided</a:t>
            </a:r>
            <a:r>
              <a:rPr lang="en-US" dirty="0">
                <a:latin typeface="Calibri" panose="020F0502020204030204" pitchFamily="34" charset="0"/>
                <a:cs typeface="Calibri" panose="020F0502020204030204" pitchFamily="34" charset="0"/>
              </a:rPr>
              <a:t>, proceed to complete the following information:</a:t>
            </a:r>
          </a:p>
          <a:p>
            <a:pPr marL="742950" lvl="1"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Native Language</a:t>
            </a:r>
          </a:p>
          <a:p>
            <a:pPr marL="742950" lvl="1"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Race</a:t>
            </a:r>
          </a:p>
          <a:p>
            <a:pPr marL="742950" lvl="1"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Ethnicity</a:t>
            </a:r>
          </a:p>
          <a:p>
            <a:pPr marL="742950" lvl="1"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Date First Enrolled in a US school</a:t>
            </a:r>
          </a:p>
          <a:p>
            <a:pPr marL="742950" lvl="1"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Length of Time in LEP/ELL Program</a:t>
            </a:r>
          </a:p>
          <a:p>
            <a:pPr marL="742950" lvl="1"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IEP Status</a:t>
            </a:r>
          </a:p>
          <a:p>
            <a:pPr marL="742950" lvl="1"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Title III Status</a:t>
            </a:r>
          </a:p>
          <a:p>
            <a:pPr marL="742950" lvl="1"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Migrant</a:t>
            </a:r>
          </a:p>
          <a:p>
            <a:pPr marL="742950" lvl="1"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504 Plan</a:t>
            </a:r>
          </a:p>
          <a:p>
            <a:pPr marL="742950" lvl="1"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LIEP Classification</a:t>
            </a:r>
          </a:p>
          <a:p>
            <a:pPr marL="742950" lvl="1"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Accommodations (if applicable)</a:t>
            </a:r>
          </a:p>
          <a:p>
            <a:pPr marL="742950" lvl="1"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Do Not Score Codes (if applicable)</a:t>
            </a:r>
          </a:p>
        </p:txBody>
      </p:sp>
      <p:pic>
        <p:nvPicPr>
          <p:cNvPr id="14" name="Picture 13"/>
          <p:cNvPicPr>
            <a:picLocks noChangeAspect="1"/>
          </p:cNvPicPr>
          <p:nvPr/>
        </p:nvPicPr>
        <p:blipFill>
          <a:blip r:embed="rId4"/>
          <a:stretch>
            <a:fillRect/>
          </a:stretch>
        </p:blipFill>
        <p:spPr>
          <a:xfrm rot="16200000">
            <a:off x="7147359" y="2104391"/>
            <a:ext cx="1871622" cy="946209"/>
          </a:xfrm>
          <a:prstGeom prst="rect">
            <a:avLst/>
          </a:prstGeom>
        </p:spPr>
      </p:pic>
      <p:pic>
        <p:nvPicPr>
          <p:cNvPr id="13" name="Picture 12" descr="Screen Clipping">
            <a:extLst>
              <a:ext uri="{FF2B5EF4-FFF2-40B4-BE49-F238E27FC236}">
                <a16:creationId xmlns:a16="http://schemas.microsoft.com/office/drawing/2014/main" id="{42FA2BE0-F891-9040-8982-C3E0D17DCA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0890" y="1530136"/>
            <a:ext cx="1293465" cy="456541"/>
          </a:xfrm>
          <a:prstGeom prst="rect">
            <a:avLst/>
          </a:prstGeom>
        </p:spPr>
      </p:pic>
      <p:sp>
        <p:nvSpPr>
          <p:cNvPr id="3" name="TextBox 2">
            <a:extLst>
              <a:ext uri="{FF2B5EF4-FFF2-40B4-BE49-F238E27FC236}">
                <a16:creationId xmlns:a16="http://schemas.microsoft.com/office/drawing/2014/main" id="{75DA33EA-857C-4831-8094-B4E2563CA6B4}"/>
              </a:ext>
            </a:extLst>
          </p:cNvPr>
          <p:cNvSpPr txBox="1"/>
          <p:nvPr/>
        </p:nvSpPr>
        <p:spPr>
          <a:xfrm>
            <a:off x="3200400" y="6441257"/>
            <a:ext cx="2490490"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TAM, pp. 29-34</a:t>
            </a:r>
          </a:p>
        </p:txBody>
      </p:sp>
    </p:spTree>
    <p:extLst>
      <p:ext uri="{BB962C8B-B14F-4D97-AF65-F5344CB8AC3E}">
        <p14:creationId xmlns:p14="http://schemas.microsoft.com/office/powerpoint/2010/main" val="6166193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125772"/>
            <a:ext cx="3595848" cy="2843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425824" y="290414"/>
            <a:ext cx="853440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ctr"/>
            <a:r>
              <a:rPr lang="en-US" sz="2800" b="1" dirty="0">
                <a:solidFill>
                  <a:schemeClr val="tx1"/>
                </a:solidFill>
                <a:latin typeface="Calibri" panose="020F0502020204030204" pitchFamily="34" charset="0"/>
                <a:cs typeface="Calibri" panose="020F0502020204030204" pitchFamily="34" charset="0"/>
              </a:rPr>
              <a:t>Completing Demographic Information </a:t>
            </a:r>
          </a:p>
          <a:p>
            <a:pPr algn="ctr"/>
            <a:r>
              <a:rPr lang="en-US" sz="2800" b="1" dirty="0">
                <a:solidFill>
                  <a:schemeClr val="tx1"/>
                </a:solidFill>
                <a:latin typeface="Calibri" panose="020F0502020204030204" pitchFamily="34" charset="0"/>
                <a:cs typeface="Calibri" panose="020F0502020204030204" pitchFamily="34" charset="0"/>
              </a:rPr>
              <a:t>Front Cover</a:t>
            </a:r>
          </a:p>
        </p:txBody>
      </p:sp>
      <p:sp>
        <p:nvSpPr>
          <p:cNvPr id="6" name="TextBox 5"/>
          <p:cNvSpPr txBox="1"/>
          <p:nvPr/>
        </p:nvSpPr>
        <p:spPr>
          <a:xfrm>
            <a:off x="543930" y="1400540"/>
            <a:ext cx="3581400" cy="1446550"/>
          </a:xfrm>
          <a:prstGeom prst="rect">
            <a:avLst/>
          </a:prstGeom>
          <a:solidFill>
            <a:schemeClr val="bg1"/>
          </a:solidFill>
        </p:spPr>
        <p:txBody>
          <a:bodyPr wrap="square" rtlCol="0">
            <a:spAutoFit/>
          </a:bodyPr>
          <a:lstStyle/>
          <a:p>
            <a:r>
              <a:rPr lang="en-US" sz="2400" b="1" dirty="0">
                <a:latin typeface="Calibri" panose="020F0502020204030204" pitchFamily="34" charset="0"/>
                <a:cs typeface="Calibri" panose="020F0502020204030204" pitchFamily="34" charset="0"/>
              </a:rPr>
              <a:t>Date of Testing </a:t>
            </a:r>
            <a:r>
              <a:rPr lang="en-US" sz="2400" dirty="0">
                <a:latin typeface="Calibri" panose="020F0502020204030204" pitchFamily="34" charset="0"/>
                <a:cs typeface="Calibri" panose="020F0502020204030204" pitchFamily="34" charset="0"/>
              </a:rPr>
              <a:t>(Box 2)</a:t>
            </a:r>
          </a:p>
          <a:p>
            <a:pPr marL="285750" indent="-285750">
              <a:buFont typeface="Wingdings" panose="05000000000000000000" pitchFamily="2" charset="2"/>
              <a:buChar char="Ø"/>
            </a:pPr>
            <a:r>
              <a:rPr lang="en-US" sz="1600" dirty="0">
                <a:latin typeface="Calibri" panose="020F0502020204030204" pitchFamily="34" charset="0"/>
                <a:cs typeface="Calibri" panose="020F0502020204030204" pitchFamily="34" charset="0"/>
              </a:rPr>
              <a:t>Grid the date testing </a:t>
            </a:r>
            <a:r>
              <a:rPr lang="en-US" sz="1600" i="1" dirty="0">
                <a:latin typeface="Calibri" panose="020F0502020204030204" pitchFamily="34" charset="0"/>
                <a:cs typeface="Calibri" panose="020F0502020204030204" pitchFamily="34" charset="0"/>
              </a:rPr>
              <a:t>began</a:t>
            </a:r>
            <a:r>
              <a:rPr lang="en-US" sz="1600" dirty="0">
                <a:latin typeface="Calibri" panose="020F0502020204030204" pitchFamily="34" charset="0"/>
                <a:cs typeface="Calibri" panose="020F0502020204030204" pitchFamily="34" charset="0"/>
              </a:rPr>
              <a:t> for student.</a:t>
            </a:r>
          </a:p>
          <a:p>
            <a:r>
              <a:rPr lang="en-US" sz="1600" b="1" dirty="0">
                <a:latin typeface="Calibri" panose="020F0502020204030204" pitchFamily="34" charset="0"/>
                <a:cs typeface="Calibri" panose="020F0502020204030204" pitchFamily="34" charset="0"/>
              </a:rPr>
              <a:t>Valid Dates</a:t>
            </a:r>
            <a:r>
              <a:rPr lang="en-US" sz="1600" dirty="0">
                <a:latin typeface="Calibri" panose="020F0502020204030204" pitchFamily="34" charset="0"/>
                <a:cs typeface="Calibri" panose="020F0502020204030204" pitchFamily="34" charset="0"/>
              </a:rPr>
              <a:t>: </a:t>
            </a:r>
          </a:p>
          <a:p>
            <a:pPr marL="285750" indent="-285750">
              <a:buFont typeface="Wingdings" panose="05000000000000000000" pitchFamily="2" charset="2"/>
              <a:buChar char="Ø"/>
            </a:pPr>
            <a:r>
              <a:rPr lang="en-US" sz="1600" dirty="0">
                <a:latin typeface="Calibri" panose="020F0502020204030204" pitchFamily="34" charset="0"/>
                <a:cs typeface="Calibri" panose="020F0502020204030204" pitchFamily="34" charset="0"/>
              </a:rPr>
              <a:t>January 27 – March 20, 2020</a:t>
            </a:r>
          </a:p>
        </p:txBody>
      </p:sp>
      <p:sp>
        <p:nvSpPr>
          <p:cNvPr id="11" name="TextBox 10"/>
          <p:cNvSpPr txBox="1"/>
          <p:nvPr/>
        </p:nvSpPr>
        <p:spPr>
          <a:xfrm>
            <a:off x="3952198" y="1400540"/>
            <a:ext cx="4628444" cy="1692771"/>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Student Name </a:t>
            </a:r>
            <a:r>
              <a:rPr lang="en-US" sz="2400" dirty="0">
                <a:latin typeface="Calibri" panose="020F0502020204030204" pitchFamily="34" charset="0"/>
                <a:cs typeface="Calibri" panose="020F0502020204030204" pitchFamily="34" charset="0"/>
              </a:rPr>
              <a:t>(Box 3) </a:t>
            </a:r>
          </a:p>
          <a:p>
            <a:pPr marL="342900" indent="-342900">
              <a:buFont typeface="Wingdings" panose="05000000000000000000" pitchFamily="2" charset="2"/>
              <a:buChar char="Ø"/>
            </a:pPr>
            <a:r>
              <a:rPr lang="en-US" sz="1600" dirty="0">
                <a:latin typeface="Calibri" panose="020F0502020204030204" pitchFamily="34" charset="0"/>
                <a:cs typeface="Calibri" panose="020F0502020204030204" pitchFamily="34" charset="0"/>
              </a:rPr>
              <a:t>Grid one letter in each box and completely fill in each of the corresponding bubbles below the letters of the student’s name.</a:t>
            </a:r>
          </a:p>
          <a:p>
            <a:pPr marL="342900" indent="-342900">
              <a:buFont typeface="Wingdings" panose="05000000000000000000" pitchFamily="2" charset="2"/>
              <a:buChar char="Ø"/>
            </a:pPr>
            <a:r>
              <a:rPr lang="en-US" sz="1600" dirty="0">
                <a:latin typeface="Calibri" panose="020F0502020204030204" pitchFamily="34" charset="0"/>
                <a:cs typeface="Calibri" panose="020F0502020204030204" pitchFamily="34" charset="0"/>
              </a:rPr>
              <a:t>For a hyphenated name leave a blank space where the hyphen is and bubble nothing below it. </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582" y="3125772"/>
            <a:ext cx="1905000" cy="277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88939684-98F7-344F-8819-CCDA462073C6}"/>
              </a:ext>
            </a:extLst>
          </p:cNvPr>
          <p:cNvPicPr>
            <a:picLocks noChangeAspect="1"/>
          </p:cNvPicPr>
          <p:nvPr/>
        </p:nvPicPr>
        <p:blipFill rotWithShape="1">
          <a:blip r:embed="rId6">
            <a:extLst>
              <a:ext uri="{28A0092B-C50C-407E-A947-70E740481C1C}">
                <a14:useLocalDpi xmlns:a14="http://schemas.microsoft.com/office/drawing/2010/main" val="0"/>
              </a:ext>
            </a:extLst>
          </a:blip>
          <a:srcRect t="7119" r="77949"/>
          <a:stretch/>
        </p:blipFill>
        <p:spPr>
          <a:xfrm>
            <a:off x="2493651" y="5387865"/>
            <a:ext cx="252046" cy="412856"/>
          </a:xfrm>
          <a:prstGeom prst="rect">
            <a:avLst/>
          </a:prstGeom>
        </p:spPr>
      </p:pic>
      <p:pic>
        <p:nvPicPr>
          <p:cNvPr id="9" name="Picture 8">
            <a:extLst>
              <a:ext uri="{FF2B5EF4-FFF2-40B4-BE49-F238E27FC236}">
                <a16:creationId xmlns:a16="http://schemas.microsoft.com/office/drawing/2014/main" id="{580EF3BB-A842-5545-A83D-0286B74D58BB}"/>
              </a:ext>
            </a:extLst>
          </p:cNvPr>
          <p:cNvPicPr>
            <a:picLocks noChangeAspect="1"/>
          </p:cNvPicPr>
          <p:nvPr/>
        </p:nvPicPr>
        <p:blipFill rotWithShape="1">
          <a:blip r:embed="rId6">
            <a:extLst>
              <a:ext uri="{28A0092B-C50C-407E-A947-70E740481C1C}">
                <a14:useLocalDpi xmlns:a14="http://schemas.microsoft.com/office/drawing/2010/main" val="0"/>
              </a:ext>
            </a:extLst>
          </a:blip>
          <a:srcRect l="77436" t="4482"/>
          <a:stretch/>
        </p:blipFill>
        <p:spPr>
          <a:xfrm>
            <a:off x="1667174" y="5421299"/>
            <a:ext cx="257908" cy="424579"/>
          </a:xfrm>
          <a:prstGeom prst="rect">
            <a:avLst/>
          </a:prstGeom>
        </p:spPr>
      </p:pic>
      <p:sp>
        <p:nvSpPr>
          <p:cNvPr id="2" name="TextBox 1">
            <a:extLst>
              <a:ext uri="{FF2B5EF4-FFF2-40B4-BE49-F238E27FC236}">
                <a16:creationId xmlns:a16="http://schemas.microsoft.com/office/drawing/2014/main" id="{E5172DF5-43BA-4428-B3F7-402C6D749DB2}"/>
              </a:ext>
            </a:extLst>
          </p:cNvPr>
          <p:cNvSpPr txBox="1"/>
          <p:nvPr/>
        </p:nvSpPr>
        <p:spPr>
          <a:xfrm>
            <a:off x="3505200" y="6514964"/>
            <a:ext cx="1905000" cy="338554"/>
          </a:xfrm>
          <a:prstGeom prst="rect">
            <a:avLst/>
          </a:prstGeom>
          <a:noFill/>
        </p:spPr>
        <p:txBody>
          <a:bodyPr wrap="square" rtlCol="0">
            <a:spAutoFit/>
          </a:bodyPr>
          <a:lstStyle/>
          <a:p>
            <a:r>
              <a:rPr lang="en-US" sz="1600" dirty="0"/>
              <a:t>TAM, p. 34</a:t>
            </a:r>
          </a:p>
        </p:txBody>
      </p:sp>
    </p:spTree>
    <p:custDataLst>
      <p:tags r:id="rId1"/>
    </p:custDataLst>
    <p:extLst>
      <p:ext uri="{BB962C8B-B14F-4D97-AF65-F5344CB8AC3E}">
        <p14:creationId xmlns:p14="http://schemas.microsoft.com/office/powerpoint/2010/main" val="4354915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8200" y="547123"/>
            <a:ext cx="8004494" cy="87311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ctr"/>
            <a:r>
              <a:rPr lang="en-US" sz="2800" b="1" dirty="0">
                <a:solidFill>
                  <a:schemeClr val="tx1"/>
                </a:solidFill>
                <a:latin typeface="Calibri" panose="020F0502020204030204" pitchFamily="34" charset="0"/>
                <a:cs typeface="Calibri" panose="020F0502020204030204" pitchFamily="34" charset="0"/>
              </a:rPr>
              <a:t>Completing Demographic Information </a:t>
            </a:r>
          </a:p>
          <a:p>
            <a:pPr algn="ctr"/>
            <a:r>
              <a:rPr lang="en-US" sz="2800" b="1" dirty="0">
                <a:solidFill>
                  <a:schemeClr val="tx1"/>
                </a:solidFill>
                <a:latin typeface="Calibri" panose="020F0502020204030204" pitchFamily="34" charset="0"/>
                <a:cs typeface="Calibri" panose="020F0502020204030204" pitchFamily="34" charset="0"/>
              </a:rPr>
              <a:t>Back Cover</a:t>
            </a:r>
          </a:p>
        </p:txBody>
      </p:sp>
      <p:sp>
        <p:nvSpPr>
          <p:cNvPr id="6" name="TextBox 5"/>
          <p:cNvSpPr txBox="1"/>
          <p:nvPr/>
        </p:nvSpPr>
        <p:spPr>
          <a:xfrm>
            <a:off x="459349" y="1420238"/>
            <a:ext cx="8260858" cy="2215991"/>
          </a:xfrm>
          <a:prstGeom prst="rect">
            <a:avLst/>
          </a:prstGeom>
          <a:solidFill>
            <a:schemeClr val="bg1"/>
          </a:solidFill>
        </p:spPr>
        <p:txBody>
          <a:bodyPr wrap="square" rtlCol="0">
            <a:spAutoFit/>
          </a:bodyPr>
          <a:lstStyle/>
          <a:p>
            <a:r>
              <a:rPr lang="en-US" sz="2000" b="1" dirty="0">
                <a:latin typeface="Calibri" panose="020F0502020204030204" pitchFamily="34" charset="0"/>
                <a:cs typeface="Calibri" panose="020F0502020204030204" pitchFamily="34" charset="0"/>
              </a:rPr>
              <a:t>District Name</a:t>
            </a:r>
            <a:r>
              <a:rPr lang="en-US" sz="2000" dirty="0">
                <a:latin typeface="Calibri" panose="020F0502020204030204" pitchFamily="34" charset="0"/>
                <a:cs typeface="Calibri" panose="020F0502020204030204" pitchFamily="34" charset="0"/>
              </a:rPr>
              <a:t> (Box 4)</a:t>
            </a:r>
          </a:p>
          <a:p>
            <a:pPr marL="342900"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Starting at the left, print the district two-digit code number, putting one number in each box. Leave the 16 remaining boxes blank.</a:t>
            </a:r>
          </a:p>
          <a:p>
            <a:endParaRPr lang="en-US"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School Name</a:t>
            </a:r>
            <a:r>
              <a:rPr lang="en-US" sz="2000" dirty="0">
                <a:latin typeface="Calibri" panose="020F0502020204030204" pitchFamily="34" charset="0"/>
                <a:cs typeface="Calibri" panose="020F0502020204030204" pitchFamily="34" charset="0"/>
              </a:rPr>
              <a:t> (Box 4)</a:t>
            </a:r>
          </a:p>
          <a:p>
            <a:pPr marL="342900"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Starting at the left, print the school four-digit code number, putting one number in each box. Leave the 14 remaining boxes blank.</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976"/>
          <a:stretch/>
        </p:blipFill>
        <p:spPr bwMode="auto">
          <a:xfrm>
            <a:off x="384965" y="3636229"/>
            <a:ext cx="8337058" cy="873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910616" y="5604156"/>
            <a:ext cx="1829347" cy="276999"/>
          </a:xfrm>
          <a:prstGeom prst="rect">
            <a:avLst/>
          </a:prstGeom>
          <a:noFill/>
        </p:spPr>
        <p:txBody>
          <a:bodyPr wrap="none" rtlCol="0">
            <a:spAutoFit/>
          </a:bodyPr>
          <a:lstStyle/>
          <a:p>
            <a:r>
              <a:rPr lang="en-US" sz="1200" i="1" dirty="0"/>
              <a:t>Continued on next slide </a:t>
            </a:r>
          </a:p>
        </p:txBody>
      </p:sp>
      <p:sp>
        <p:nvSpPr>
          <p:cNvPr id="7" name="TextBox 6">
            <a:extLst>
              <a:ext uri="{FF2B5EF4-FFF2-40B4-BE49-F238E27FC236}">
                <a16:creationId xmlns:a16="http://schemas.microsoft.com/office/drawing/2014/main" id="{70AD0168-E15A-48E0-89EA-8F80FDFD4D3B}"/>
              </a:ext>
            </a:extLst>
          </p:cNvPr>
          <p:cNvSpPr txBox="1"/>
          <p:nvPr/>
        </p:nvSpPr>
        <p:spPr>
          <a:xfrm>
            <a:off x="3124200" y="6457890"/>
            <a:ext cx="236220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TAM, pp. 34 - 35</a:t>
            </a:r>
          </a:p>
        </p:txBody>
      </p:sp>
      <p:sp>
        <p:nvSpPr>
          <p:cNvPr id="3" name="TextBox 2">
            <a:extLst>
              <a:ext uri="{FF2B5EF4-FFF2-40B4-BE49-F238E27FC236}">
                <a16:creationId xmlns:a16="http://schemas.microsoft.com/office/drawing/2014/main" id="{5EC4375C-6869-4760-9F0F-6D5D20A6200D}"/>
              </a:ext>
            </a:extLst>
          </p:cNvPr>
          <p:cNvSpPr txBox="1"/>
          <p:nvPr/>
        </p:nvSpPr>
        <p:spPr>
          <a:xfrm>
            <a:off x="495300" y="4053621"/>
            <a:ext cx="228600" cy="369332"/>
          </a:xfrm>
          <a:prstGeom prst="rect">
            <a:avLst/>
          </a:prstGeom>
          <a:solidFill>
            <a:schemeClr val="bg1">
              <a:lumMod val="95000"/>
            </a:schemeClr>
          </a:solidFill>
        </p:spPr>
        <p:txBody>
          <a:bodyPr wrap="square" rtlCol="0">
            <a:spAutoFit/>
          </a:bodyPr>
          <a:lstStyle/>
          <a:p>
            <a:r>
              <a:rPr lang="en-US" dirty="0"/>
              <a:t>1</a:t>
            </a:r>
          </a:p>
        </p:txBody>
      </p:sp>
      <p:sp>
        <p:nvSpPr>
          <p:cNvPr id="8" name="TextBox 7">
            <a:extLst>
              <a:ext uri="{FF2B5EF4-FFF2-40B4-BE49-F238E27FC236}">
                <a16:creationId xmlns:a16="http://schemas.microsoft.com/office/drawing/2014/main" id="{9EDC5CBC-F8B3-4B5D-9322-F89BA3439FBE}"/>
              </a:ext>
            </a:extLst>
          </p:cNvPr>
          <p:cNvSpPr txBox="1"/>
          <p:nvPr/>
        </p:nvSpPr>
        <p:spPr>
          <a:xfrm>
            <a:off x="723900" y="4056504"/>
            <a:ext cx="228600" cy="369332"/>
          </a:xfrm>
          <a:prstGeom prst="rect">
            <a:avLst/>
          </a:prstGeom>
          <a:solidFill>
            <a:schemeClr val="bg1">
              <a:lumMod val="95000"/>
            </a:schemeClr>
          </a:solidFill>
        </p:spPr>
        <p:txBody>
          <a:bodyPr wrap="square" rtlCol="0">
            <a:spAutoFit/>
          </a:bodyPr>
          <a:lstStyle/>
          <a:p>
            <a:r>
              <a:rPr lang="en-US" dirty="0"/>
              <a:t>3</a:t>
            </a:r>
          </a:p>
        </p:txBody>
      </p:sp>
    </p:spTree>
    <p:custDataLst>
      <p:tags r:id="rId1"/>
    </p:custDataLst>
    <p:extLst>
      <p:ext uri="{BB962C8B-B14F-4D97-AF65-F5344CB8AC3E}">
        <p14:creationId xmlns:p14="http://schemas.microsoft.com/office/powerpoint/2010/main" val="4100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77505" y="525293"/>
            <a:ext cx="8266681"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ctr"/>
            <a:r>
              <a:rPr lang="en-US" sz="3200" b="1" dirty="0">
                <a:solidFill>
                  <a:schemeClr val="tx1"/>
                </a:solidFill>
                <a:latin typeface="Calibri" panose="020F0502020204030204" pitchFamily="34" charset="0"/>
                <a:cs typeface="Calibri" panose="020F0502020204030204" pitchFamily="34" charset="0"/>
              </a:rPr>
              <a:t>Completing Demographic Information </a:t>
            </a:r>
          </a:p>
          <a:p>
            <a:pPr algn="ctr"/>
            <a:r>
              <a:rPr lang="en-US" sz="3200" b="1" dirty="0">
                <a:solidFill>
                  <a:schemeClr val="tx1"/>
                </a:solidFill>
                <a:latin typeface="Calibri" panose="020F0502020204030204" pitchFamily="34" charset="0"/>
                <a:cs typeface="Calibri" panose="020F0502020204030204" pitchFamily="34" charset="0"/>
              </a:rPr>
              <a:t>Back Cover </a:t>
            </a:r>
            <a:r>
              <a:rPr lang="en-US" sz="3200" dirty="0">
                <a:solidFill>
                  <a:schemeClr val="tx1"/>
                </a:solidFill>
                <a:latin typeface="Calibri" panose="020F0502020204030204" pitchFamily="34" charset="0"/>
                <a:cs typeface="Calibri" panose="020F0502020204030204" pitchFamily="34" charset="0"/>
              </a:rPr>
              <a:t>(cont.)</a:t>
            </a:r>
          </a:p>
        </p:txBody>
      </p:sp>
      <p:sp>
        <p:nvSpPr>
          <p:cNvPr id="6" name="TextBox 5"/>
          <p:cNvSpPr txBox="1"/>
          <p:nvPr/>
        </p:nvSpPr>
        <p:spPr>
          <a:xfrm>
            <a:off x="496318" y="1896893"/>
            <a:ext cx="8266682" cy="2339102"/>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Native Language </a:t>
            </a:r>
            <a:r>
              <a:rPr lang="en-US" sz="2400" dirty="0">
                <a:latin typeface="Calibri" panose="020F0502020204030204" pitchFamily="34" charset="0"/>
                <a:cs typeface="Calibri" panose="020F0502020204030204" pitchFamily="34" charset="0"/>
              </a:rPr>
              <a:t>(Box 5)</a:t>
            </a:r>
          </a:p>
          <a:p>
            <a:pPr marL="342900"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Starting at the left, print the student’s native (home) language two-letter code (as defined in the State-Specific Directions), putting one letter in each box (i.e., Spanish = SP). Leave the two remaining boxes blank. </a:t>
            </a:r>
          </a:p>
          <a:p>
            <a:endParaRPr lang="en-US"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State Name Abbreviation </a:t>
            </a:r>
            <a:r>
              <a:rPr lang="en-US" sz="2400" dirty="0">
                <a:latin typeface="Calibri" panose="020F0502020204030204" pitchFamily="34" charset="0"/>
                <a:cs typeface="Calibri" panose="020F0502020204030204" pitchFamily="34" charset="0"/>
              </a:rPr>
              <a:t>(Box 6)</a:t>
            </a:r>
          </a:p>
          <a:p>
            <a:pPr marL="342900"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Print the two-letter (FL) state name abbreviation for Florida.</a:t>
            </a:r>
          </a:p>
        </p:txBody>
      </p:sp>
      <p:sp>
        <p:nvSpPr>
          <p:cNvPr id="2" name="TextBox 1"/>
          <p:cNvSpPr txBox="1"/>
          <p:nvPr/>
        </p:nvSpPr>
        <p:spPr>
          <a:xfrm>
            <a:off x="6172200" y="5674627"/>
            <a:ext cx="2105063" cy="307777"/>
          </a:xfrm>
          <a:prstGeom prst="rect">
            <a:avLst/>
          </a:prstGeom>
          <a:noFill/>
        </p:spPr>
        <p:txBody>
          <a:bodyPr wrap="none" rtlCol="0">
            <a:spAutoFit/>
          </a:bodyPr>
          <a:lstStyle/>
          <a:p>
            <a:r>
              <a:rPr lang="en-US" sz="1400" i="1" dirty="0"/>
              <a:t>Continued on next slide </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471768"/>
            <a:ext cx="5133975"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D05C1BBB-E50D-9747-8940-95FC5E5432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2922" y="6176963"/>
            <a:ext cx="1501264" cy="435969"/>
          </a:xfrm>
          <a:prstGeom prst="rect">
            <a:avLst/>
          </a:prstGeom>
          <a:ln>
            <a:noFill/>
          </a:ln>
          <a:effectLst>
            <a:outerShdw sx="1000" sy="1000" algn="tl" rotWithShape="0">
              <a:srgbClr val="333333"/>
            </a:outerShdw>
          </a:effectLst>
        </p:spPr>
      </p:pic>
      <p:sp>
        <p:nvSpPr>
          <p:cNvPr id="7" name="TextBox 6">
            <a:extLst>
              <a:ext uri="{FF2B5EF4-FFF2-40B4-BE49-F238E27FC236}">
                <a16:creationId xmlns:a16="http://schemas.microsoft.com/office/drawing/2014/main" id="{2BF5D86B-76C9-4B09-AAF8-EEA3BD2DE379}"/>
              </a:ext>
            </a:extLst>
          </p:cNvPr>
          <p:cNvSpPr txBox="1"/>
          <p:nvPr/>
        </p:nvSpPr>
        <p:spPr>
          <a:xfrm>
            <a:off x="3124200" y="6457890"/>
            <a:ext cx="236220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TAM, p. 35</a:t>
            </a:r>
          </a:p>
        </p:txBody>
      </p:sp>
    </p:spTree>
    <p:custDataLst>
      <p:tags r:id="rId1"/>
    </p:custDataLst>
    <p:extLst>
      <p:ext uri="{BB962C8B-B14F-4D97-AF65-F5344CB8AC3E}">
        <p14:creationId xmlns:p14="http://schemas.microsoft.com/office/powerpoint/2010/main" val="33997114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232856"/>
            <a:ext cx="792480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ctr"/>
            <a:r>
              <a:rPr lang="en-US" sz="2800" b="1" dirty="0">
                <a:solidFill>
                  <a:schemeClr val="tx1"/>
                </a:solidFill>
                <a:latin typeface="Calibri" panose="020F0502020204030204" pitchFamily="34" charset="0"/>
                <a:cs typeface="Calibri" panose="020F0502020204030204" pitchFamily="34" charset="0"/>
              </a:rPr>
              <a:t>Completing Demographic Information </a:t>
            </a:r>
          </a:p>
          <a:p>
            <a:pPr algn="ctr"/>
            <a:r>
              <a:rPr lang="en-US" sz="2800" b="1" dirty="0">
                <a:solidFill>
                  <a:schemeClr val="tx1"/>
                </a:solidFill>
                <a:latin typeface="Calibri" panose="020F0502020204030204" pitchFamily="34" charset="0"/>
                <a:cs typeface="Calibri" panose="020F0502020204030204" pitchFamily="34" charset="0"/>
              </a:rPr>
              <a:t>Back Cover (cont.)</a:t>
            </a:r>
          </a:p>
        </p:txBody>
      </p:sp>
      <p:sp>
        <p:nvSpPr>
          <p:cNvPr id="6" name="TextBox 5"/>
          <p:cNvSpPr txBox="1"/>
          <p:nvPr/>
        </p:nvSpPr>
        <p:spPr>
          <a:xfrm>
            <a:off x="465611" y="2115760"/>
            <a:ext cx="5860101" cy="286232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Grade Level </a:t>
            </a:r>
            <a:r>
              <a:rPr lang="en-US" dirty="0">
                <a:latin typeface="Calibri" panose="020F0502020204030204" pitchFamily="34" charset="0"/>
                <a:cs typeface="Calibri" panose="020F0502020204030204" pitchFamily="34" charset="0"/>
              </a:rPr>
              <a:t>(Box 7)</a:t>
            </a:r>
          </a:p>
          <a:p>
            <a:pPr marL="342900" indent="-342900">
              <a:buFont typeface="Wingdings" panose="05000000000000000000" pitchFamily="2" charset="2"/>
              <a:buChar char="Ø"/>
            </a:pPr>
            <a:r>
              <a:rPr lang="en-US" dirty="0">
                <a:latin typeface="Calibri" panose="020F0502020204030204" pitchFamily="34" charset="0"/>
                <a:cs typeface="Calibri" panose="020F0502020204030204" pitchFamily="34" charset="0"/>
              </a:rPr>
              <a:t>Bubble the grade level for the student. </a:t>
            </a:r>
          </a:p>
          <a:p>
            <a:r>
              <a:rPr lang="en-US" b="1" dirty="0">
                <a:latin typeface="Calibri" panose="020F0502020204030204" pitchFamily="34" charset="0"/>
                <a:cs typeface="Calibri" panose="020F0502020204030204" pitchFamily="34" charset="0"/>
              </a:rPr>
              <a:t>Important</a:t>
            </a:r>
            <a:r>
              <a:rPr lang="en-US" dirty="0">
                <a:latin typeface="Calibri" panose="020F0502020204030204" pitchFamily="34" charset="0"/>
                <a:cs typeface="Calibri" panose="020F0502020204030204" pitchFamily="34" charset="0"/>
              </a:rPr>
              <a:t>: Incorrect Grade level will impact reporting.</a:t>
            </a:r>
          </a:p>
          <a:p>
            <a:pPr marL="342900"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Length of Time in LEP/ELL Program </a:t>
            </a:r>
            <a:r>
              <a:rPr lang="en-US" dirty="0">
                <a:latin typeface="Calibri" panose="020F0502020204030204" pitchFamily="34" charset="0"/>
                <a:cs typeface="Calibri" panose="020F0502020204030204" pitchFamily="34" charset="0"/>
              </a:rPr>
              <a:t>(Box 8)</a:t>
            </a:r>
          </a:p>
          <a:p>
            <a:pPr marL="342900" indent="-342900">
              <a:buFont typeface="Wingdings" panose="05000000000000000000" pitchFamily="2" charset="2"/>
              <a:buChar char="Ø"/>
            </a:pPr>
            <a:r>
              <a:rPr lang="en-US" dirty="0">
                <a:latin typeface="Calibri" panose="020F0502020204030204" pitchFamily="34" charset="0"/>
                <a:cs typeface="Calibri" panose="020F0502020204030204" pitchFamily="34" charset="0"/>
              </a:rPr>
              <a:t>Starting at the left, fill in the number of years (rounded down) a student has been enrolled in an LEP or ELL program. If the student has been in the program less than a year, fill in 00; one year, 01; two years, 02; etc. Fill in one bubble in each column.</a:t>
            </a:r>
          </a:p>
        </p:txBody>
      </p:sp>
      <p:sp>
        <p:nvSpPr>
          <p:cNvPr id="2" name="TextBox 1"/>
          <p:cNvSpPr txBox="1"/>
          <p:nvPr/>
        </p:nvSpPr>
        <p:spPr>
          <a:xfrm>
            <a:off x="6172200" y="6063734"/>
            <a:ext cx="2105063" cy="307777"/>
          </a:xfrm>
          <a:prstGeom prst="rect">
            <a:avLst/>
          </a:prstGeom>
          <a:noFill/>
        </p:spPr>
        <p:txBody>
          <a:bodyPr wrap="none" rtlCol="0">
            <a:spAutoFit/>
          </a:bodyPr>
          <a:lstStyle/>
          <a:p>
            <a:r>
              <a:rPr lang="en-US" sz="1400" i="1" dirty="0"/>
              <a:t>Continued on next slide </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5713" y="1981200"/>
            <a:ext cx="2352675"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2E7532B6-0416-4EFA-A64B-315CCBDDDD0B}"/>
              </a:ext>
            </a:extLst>
          </p:cNvPr>
          <p:cNvSpPr txBox="1"/>
          <p:nvPr/>
        </p:nvSpPr>
        <p:spPr>
          <a:xfrm>
            <a:off x="3124200" y="6457890"/>
            <a:ext cx="236220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TAM, p. 35</a:t>
            </a:r>
          </a:p>
        </p:txBody>
      </p:sp>
    </p:spTree>
    <p:custDataLst>
      <p:tags r:id="rId1"/>
    </p:custDataLst>
    <p:extLst>
      <p:ext uri="{BB962C8B-B14F-4D97-AF65-F5344CB8AC3E}">
        <p14:creationId xmlns:p14="http://schemas.microsoft.com/office/powerpoint/2010/main" val="1477502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noAutofit/>
          </a:bodyPr>
          <a:lstStyle/>
          <a:p>
            <a:pPr algn="ctr"/>
            <a:r>
              <a:rPr lang="en-US" sz="3200" b="1" dirty="0">
                <a:solidFill>
                  <a:schemeClr val="tx1"/>
                </a:solidFill>
                <a:latin typeface="Arial" panose="020B0604020202020204" pitchFamily="34" charset="0"/>
                <a:cs typeface="Arial" panose="020B0604020202020204" pitchFamily="34" charset="0"/>
              </a:rPr>
              <a:t>English Language Proficiency and Exit Criteria</a:t>
            </a:r>
          </a:p>
        </p:txBody>
      </p:sp>
      <p:sp>
        <p:nvSpPr>
          <p:cNvPr id="3" name="Content Placeholder 2"/>
          <p:cNvSpPr>
            <a:spLocks noGrp="1"/>
          </p:cNvSpPr>
          <p:nvPr>
            <p:ph idx="1"/>
          </p:nvPr>
        </p:nvSpPr>
        <p:spPr>
          <a:xfrm>
            <a:off x="762000" y="1727200"/>
            <a:ext cx="7696200" cy="4343400"/>
          </a:xfrm>
          <a:noFill/>
          <a:ln>
            <a:noFill/>
          </a:ln>
        </p:spPr>
        <p:txBody>
          <a:bodyPr>
            <a:normAutofit fontScale="77500" lnSpcReduction="20000"/>
          </a:bodyPr>
          <a:lstStyle/>
          <a:p>
            <a:pPr marL="0" indent="0">
              <a:buNone/>
            </a:pPr>
            <a:r>
              <a:rPr lang="en-US" b="1" dirty="0">
                <a:solidFill>
                  <a:schemeClr val="tx1"/>
                </a:solidFill>
                <a:latin typeface="Arial" panose="020B0604020202020204" pitchFamily="34" charset="0"/>
                <a:cs typeface="Arial" panose="020B0604020202020204" pitchFamily="34" charset="0"/>
              </a:rPr>
              <a:t>State Board of Education Rule 6A-6.09021 </a:t>
            </a:r>
          </a:p>
          <a:p>
            <a:pPr marL="0" indent="0">
              <a:buNone/>
            </a:pPr>
            <a:r>
              <a:rPr lang="en-US" b="1" dirty="0">
                <a:solidFill>
                  <a:schemeClr val="tx1"/>
                </a:solidFill>
                <a:latin typeface="Arial" panose="020B0604020202020204" pitchFamily="34" charset="0"/>
                <a:cs typeface="Arial" panose="020B0604020202020204" pitchFamily="34" charset="0"/>
              </a:rPr>
              <a:t>ACCESS for ELLs (Grades K–12)</a:t>
            </a:r>
            <a:r>
              <a:rPr lang="en-US" dirty="0">
                <a:solidFill>
                  <a:schemeClr val="tx1"/>
                </a:solidFill>
                <a:latin typeface="Arial" panose="020B0604020202020204" pitchFamily="34" charset="0"/>
                <a:cs typeface="Arial" panose="020B0604020202020204" pitchFamily="34" charset="0"/>
              </a:rPr>
              <a:t> </a:t>
            </a:r>
          </a:p>
          <a:p>
            <a:pPr lvl="1">
              <a:buFont typeface="Wingdings" panose="05000000000000000000" pitchFamily="2" charset="2"/>
              <a:buChar char="Ø"/>
            </a:pPr>
            <a:r>
              <a:rPr lang="en-US" sz="1700" dirty="0">
                <a:solidFill>
                  <a:schemeClr val="tx1"/>
                </a:solidFill>
                <a:latin typeface="Arial" panose="020B0604020202020204" pitchFamily="34" charset="0"/>
                <a:cs typeface="Arial" panose="020B0604020202020204" pitchFamily="34" charset="0"/>
              </a:rPr>
              <a:t>Proficiency criteria requires students to achieve a Composite Overall Proficiency Level of 4.0 or greater AND at least a Proficiency Level of 4.0 in Reading</a:t>
            </a:r>
          </a:p>
          <a:p>
            <a:pPr>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a:p>
            <a:pPr marL="0" indent="0">
              <a:buNone/>
            </a:pPr>
            <a:r>
              <a:rPr lang="en-US" b="1" dirty="0">
                <a:solidFill>
                  <a:schemeClr val="tx1"/>
                </a:solidFill>
                <a:latin typeface="Arial" panose="020B0604020202020204" pitchFamily="34" charset="0"/>
                <a:cs typeface="Arial" panose="020B0604020202020204" pitchFamily="34" charset="0"/>
              </a:rPr>
              <a:t>Alternate ACCESS for ELLs (Grades 1–12) </a:t>
            </a:r>
          </a:p>
          <a:p>
            <a:pPr lvl="1">
              <a:buFont typeface="Wingdings" panose="05000000000000000000" pitchFamily="2" charset="2"/>
              <a:buChar char="Ø"/>
            </a:pPr>
            <a:r>
              <a:rPr lang="en-US" sz="1700" dirty="0">
                <a:solidFill>
                  <a:schemeClr val="tx1"/>
                </a:solidFill>
                <a:latin typeface="Arial" panose="020B0604020202020204" pitchFamily="34" charset="0"/>
                <a:cs typeface="Arial" panose="020B0604020202020204" pitchFamily="34" charset="0"/>
              </a:rPr>
              <a:t>Proficiency criteria requires a student to achieve a Composite Overall Proficiency Level of P1 or greater. </a:t>
            </a:r>
          </a:p>
          <a:p>
            <a:pPr marL="0" indent="0">
              <a:buNone/>
            </a:pPr>
            <a:endParaRPr lang="en-US" dirty="0">
              <a:solidFill>
                <a:schemeClr val="tx1"/>
              </a:solidFill>
              <a:latin typeface="Arial" panose="020B0604020202020204" pitchFamily="34" charset="0"/>
              <a:cs typeface="Arial" panose="020B0604020202020204" pitchFamily="34" charset="0"/>
            </a:endParaRPr>
          </a:p>
          <a:p>
            <a:pPr marL="0" indent="0">
              <a:buNone/>
            </a:pPr>
            <a:r>
              <a:rPr lang="en-US" b="1" dirty="0">
                <a:solidFill>
                  <a:schemeClr val="tx1"/>
                </a:solidFill>
                <a:latin typeface="Arial" panose="020B0604020202020204" pitchFamily="34" charset="0"/>
                <a:cs typeface="Arial" panose="020B0604020202020204" pitchFamily="34" charset="0"/>
              </a:rPr>
              <a:t>Exit Criteria</a:t>
            </a:r>
          </a:p>
          <a:p>
            <a:pPr marL="0" indent="0">
              <a:buNone/>
            </a:pPr>
            <a:r>
              <a:rPr lang="en-US" b="1" dirty="0">
                <a:solidFill>
                  <a:schemeClr val="tx1"/>
                </a:solidFill>
                <a:latin typeface="Arial" panose="020B0604020202020204" pitchFamily="34" charset="0"/>
                <a:cs typeface="Arial" panose="020B0604020202020204" pitchFamily="34" charset="0"/>
              </a:rPr>
              <a:t>State Board of Education Rule 6A-6.0903 </a:t>
            </a:r>
            <a:endParaRPr lang="en-US" dirty="0">
              <a:solidFill>
                <a:schemeClr val="tx1"/>
              </a:solidFill>
              <a:latin typeface="Arial" panose="020B0604020202020204" pitchFamily="34" charset="0"/>
              <a:cs typeface="Arial" panose="020B0604020202020204" pitchFamily="34" charset="0"/>
            </a:endParaRPr>
          </a:p>
          <a:p>
            <a:pPr lvl="1">
              <a:buFont typeface="Wingdings" panose="05000000000000000000" pitchFamily="2" charset="2"/>
              <a:buChar char="Ø"/>
            </a:pPr>
            <a:r>
              <a:rPr lang="en-US" sz="1700" dirty="0">
                <a:solidFill>
                  <a:schemeClr val="tx1"/>
                </a:solidFill>
                <a:latin typeface="Arial" panose="020B0604020202020204" pitchFamily="34" charset="0"/>
                <a:cs typeface="Arial" panose="020B0604020202020204" pitchFamily="34" charset="0"/>
              </a:rPr>
              <a:t>A student must score “Proficient” on the State’s English Language Proficiency Assessment.</a:t>
            </a:r>
          </a:p>
          <a:p>
            <a:pPr lvl="2">
              <a:buFont typeface="Arial" panose="020B0604020202020204" pitchFamily="34" charset="0"/>
              <a:buChar char="•"/>
            </a:pPr>
            <a:r>
              <a:rPr lang="en-US" sz="1700" dirty="0">
                <a:solidFill>
                  <a:schemeClr val="tx1"/>
                </a:solidFill>
                <a:latin typeface="Arial" panose="020B0604020202020204" pitchFamily="34" charset="0"/>
                <a:cs typeface="Arial" panose="020B0604020202020204" pitchFamily="34" charset="0"/>
              </a:rPr>
              <a:t>In addition, students in grades 3 – 9 must achieve at least level 3 on the English Language Arts (ELA) component of the FSA </a:t>
            </a:r>
          </a:p>
          <a:p>
            <a:pPr lvl="2">
              <a:buFont typeface="Arial" panose="020B0604020202020204" pitchFamily="34" charset="0"/>
              <a:buChar char="•"/>
            </a:pPr>
            <a:r>
              <a:rPr lang="en-US" sz="1700" dirty="0">
                <a:solidFill>
                  <a:schemeClr val="tx1"/>
                </a:solidFill>
                <a:latin typeface="Arial" panose="020B0604020202020204" pitchFamily="34" charset="0"/>
                <a:cs typeface="Arial" panose="020B0604020202020204" pitchFamily="34" charset="0"/>
              </a:rPr>
              <a:t>A student in grades 10 – 12 must either achieve a level 3 or above on the FSA ELA or achieve an appropriate concordant score to satisfy the ELA high school graduation requirement.</a:t>
            </a:r>
          </a:p>
          <a:p>
            <a:pPr marL="0" indent="0">
              <a:buNone/>
            </a:pPr>
            <a:endParaRPr lang="en-US" b="1" dirty="0">
              <a:solidFill>
                <a:schemeClr val="tx1"/>
              </a:solidFill>
              <a:highlight>
                <a:srgbClr val="FFFF00"/>
              </a:highlight>
              <a:latin typeface="Arial" panose="020B0604020202020204" pitchFamily="34" charset="0"/>
              <a:cs typeface="Arial" panose="020B0604020202020204" pitchFamily="34" charset="0"/>
            </a:endParaRPr>
          </a:p>
          <a:p>
            <a:pPr marL="0" indent="0">
              <a:buNone/>
            </a:pPr>
            <a:endParaRPr lang="en-US" b="1" dirty="0">
              <a:solidFill>
                <a:schemeClr val="tx1"/>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5794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9706" y="369652"/>
            <a:ext cx="8715693"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ctr"/>
            <a:r>
              <a:rPr lang="en-US" sz="2800" b="1" dirty="0">
                <a:solidFill>
                  <a:schemeClr val="tx1"/>
                </a:solidFill>
                <a:latin typeface="Calibri" panose="020F0502020204030204" pitchFamily="34" charset="0"/>
                <a:cs typeface="Calibri" panose="020F0502020204030204" pitchFamily="34" charset="0"/>
              </a:rPr>
              <a:t>Completing Demographic Information </a:t>
            </a:r>
          </a:p>
          <a:p>
            <a:pPr algn="ctr"/>
            <a:r>
              <a:rPr lang="en-US" sz="2800" b="1" dirty="0">
                <a:solidFill>
                  <a:schemeClr val="tx1"/>
                </a:solidFill>
                <a:latin typeface="Calibri" panose="020F0502020204030204" pitchFamily="34" charset="0"/>
                <a:cs typeface="Calibri" panose="020F0502020204030204" pitchFamily="34" charset="0"/>
              </a:rPr>
              <a:t>Back Cover (cont.)</a:t>
            </a:r>
          </a:p>
        </p:txBody>
      </p:sp>
      <p:sp>
        <p:nvSpPr>
          <p:cNvPr id="6" name="TextBox 5"/>
          <p:cNvSpPr txBox="1"/>
          <p:nvPr/>
        </p:nvSpPr>
        <p:spPr>
          <a:xfrm>
            <a:off x="446836" y="1571012"/>
            <a:ext cx="6944564" cy="4216539"/>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Gender (Box 9)</a:t>
            </a:r>
          </a:p>
          <a:p>
            <a:pPr marL="285750" indent="-285750">
              <a:buFont typeface="Wingdings" panose="05000000000000000000" pitchFamily="2" charset="2"/>
              <a:buChar char="Ø"/>
            </a:pPr>
            <a:r>
              <a:rPr lang="en-US" sz="1400" dirty="0">
                <a:latin typeface="Calibri" panose="020F0502020204030204" pitchFamily="34" charset="0"/>
                <a:cs typeface="Calibri" panose="020F0502020204030204" pitchFamily="34" charset="0"/>
              </a:rPr>
              <a:t>Fill in the M bubble if the student is male, or the F bubble if the student is female.</a:t>
            </a:r>
          </a:p>
          <a:p>
            <a:endParaRPr lang="en-US" sz="1200"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IEP Status (Box 13)</a:t>
            </a:r>
          </a:p>
          <a:p>
            <a:pPr marL="285750" indent="-285750">
              <a:buFont typeface="Wingdings" panose="05000000000000000000" pitchFamily="2" charset="2"/>
              <a:buChar char="Ø"/>
            </a:pPr>
            <a:r>
              <a:rPr lang="en-US" sz="1400" dirty="0">
                <a:latin typeface="Calibri" panose="020F0502020204030204" pitchFamily="34" charset="0"/>
                <a:cs typeface="Calibri" panose="020F0502020204030204" pitchFamily="34" charset="0"/>
              </a:rPr>
              <a:t>Fill in the Y bubble if the student has been identified as having an Individualized Education Program under the Individuals with Disabilities Education Act.</a:t>
            </a:r>
          </a:p>
          <a:p>
            <a:endParaRPr lang="en-US" sz="1200"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Title III Status (Box 14)</a:t>
            </a:r>
          </a:p>
          <a:p>
            <a:pPr marL="285750" indent="-285750">
              <a:buFont typeface="Wingdings" panose="05000000000000000000" pitchFamily="2" charset="2"/>
              <a:buChar char="Ø"/>
            </a:pPr>
            <a:r>
              <a:rPr lang="en-US" sz="1400" dirty="0">
                <a:latin typeface="Calibri" panose="020F0502020204030204" pitchFamily="34" charset="0"/>
                <a:cs typeface="Calibri" panose="020F0502020204030204" pitchFamily="34" charset="0"/>
              </a:rPr>
              <a:t>Fill in the Y bubble if the student is part of the district’s Title III, ESSA allocation.</a:t>
            </a:r>
          </a:p>
          <a:p>
            <a:endParaRPr lang="en-US" sz="1400"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Migrant (Box 15)</a:t>
            </a:r>
          </a:p>
          <a:p>
            <a:pPr marL="285750" indent="-285750">
              <a:buFont typeface="Wingdings" panose="05000000000000000000" pitchFamily="2" charset="2"/>
              <a:buChar char="Ø"/>
            </a:pPr>
            <a:r>
              <a:rPr lang="en-US" sz="1400" dirty="0">
                <a:latin typeface="Calibri" panose="020F0502020204030204" pitchFamily="34" charset="0"/>
                <a:cs typeface="Calibri" panose="020F0502020204030204" pitchFamily="34" charset="0"/>
              </a:rPr>
              <a:t>Fill in the Y bubble if the student is defined legally as a migratory agricultural worker under ESSA 2015. Classification as a migratory child requires the National Certificate of Eligibility (COE) form to be on file.</a:t>
            </a:r>
          </a:p>
          <a:p>
            <a:endParaRPr lang="en-US" sz="1400"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504 Plan (Box 16)</a:t>
            </a:r>
          </a:p>
          <a:p>
            <a:pPr marL="285750" indent="-285750">
              <a:buFont typeface="Wingdings" panose="05000000000000000000" pitchFamily="2" charset="2"/>
              <a:buChar char="Ø"/>
            </a:pPr>
            <a:r>
              <a:rPr lang="en-US" sz="1400" dirty="0">
                <a:latin typeface="Calibri" panose="020F0502020204030204" pitchFamily="34" charset="0"/>
                <a:cs typeface="Calibri" panose="020F0502020204030204" pitchFamily="34" charset="0"/>
              </a:rPr>
              <a:t>Fill in the Y bubble if the student has been identified as having special educational needs as defined in the Rehabilitation Act and Americans with Disabilities Act.</a:t>
            </a:r>
          </a:p>
        </p:txBody>
      </p:sp>
      <p:sp>
        <p:nvSpPr>
          <p:cNvPr id="2" name="TextBox 1"/>
          <p:cNvSpPr txBox="1"/>
          <p:nvPr/>
        </p:nvSpPr>
        <p:spPr>
          <a:xfrm>
            <a:off x="6629400" y="5844902"/>
            <a:ext cx="1919051" cy="307777"/>
          </a:xfrm>
          <a:prstGeom prst="rect">
            <a:avLst/>
          </a:prstGeom>
          <a:noFill/>
        </p:spPr>
        <p:txBody>
          <a:bodyPr wrap="none" rtlCol="0">
            <a:spAutoFit/>
          </a:bodyPr>
          <a:lstStyle/>
          <a:p>
            <a:r>
              <a:rPr lang="en-US" sz="1400" i="1" dirty="0">
                <a:latin typeface="Calibri" panose="020F0502020204030204" pitchFamily="34" charset="0"/>
                <a:cs typeface="Calibri" panose="020F0502020204030204" pitchFamily="34" charset="0"/>
              </a:rPr>
              <a:t>Continued on next slide </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1665052"/>
            <a:ext cx="1381125" cy="375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AD468776-BCFC-48EF-B877-C1BF85F4D053}"/>
              </a:ext>
            </a:extLst>
          </p:cNvPr>
          <p:cNvSpPr txBox="1"/>
          <p:nvPr/>
        </p:nvSpPr>
        <p:spPr>
          <a:xfrm>
            <a:off x="3124200" y="6457890"/>
            <a:ext cx="236220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TAM, p. 35</a:t>
            </a:r>
          </a:p>
        </p:txBody>
      </p:sp>
    </p:spTree>
    <p:custDataLst>
      <p:tags r:id="rId1"/>
    </p:custDataLst>
    <p:extLst>
      <p:ext uri="{BB962C8B-B14F-4D97-AF65-F5344CB8AC3E}">
        <p14:creationId xmlns:p14="http://schemas.microsoft.com/office/powerpoint/2010/main" val="4563350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9737"/>
          <a:stretch/>
        </p:blipFill>
        <p:spPr bwMode="auto">
          <a:xfrm>
            <a:off x="6019800" y="3709485"/>
            <a:ext cx="2793133" cy="2100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180930" y="226880"/>
            <a:ext cx="8715693"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ctr"/>
            <a:r>
              <a:rPr lang="en-US" sz="3200" b="1" dirty="0">
                <a:solidFill>
                  <a:schemeClr val="tx1"/>
                </a:solidFill>
                <a:latin typeface="Calibri" panose="020F0502020204030204" pitchFamily="34" charset="0"/>
                <a:cs typeface="Calibri" panose="020F0502020204030204" pitchFamily="34" charset="0"/>
              </a:rPr>
              <a:t>Completing Demographic Information </a:t>
            </a:r>
          </a:p>
          <a:p>
            <a:pPr algn="ctr"/>
            <a:r>
              <a:rPr lang="en-US" sz="3200" b="1" dirty="0">
                <a:solidFill>
                  <a:schemeClr val="tx1"/>
                </a:solidFill>
                <a:latin typeface="Calibri" panose="020F0502020204030204" pitchFamily="34" charset="0"/>
                <a:cs typeface="Calibri" panose="020F0502020204030204" pitchFamily="34" charset="0"/>
              </a:rPr>
              <a:t>Back Cover (cont.)</a:t>
            </a:r>
          </a:p>
        </p:txBody>
      </p:sp>
      <p:sp>
        <p:nvSpPr>
          <p:cNvPr id="6" name="TextBox 5"/>
          <p:cNvSpPr txBox="1"/>
          <p:nvPr/>
        </p:nvSpPr>
        <p:spPr>
          <a:xfrm>
            <a:off x="454652" y="1821418"/>
            <a:ext cx="5565148" cy="3416320"/>
          </a:xfrm>
          <a:prstGeom prst="rect">
            <a:avLst/>
          </a:prstGeom>
          <a:solidFill>
            <a:schemeClr val="bg1"/>
          </a:solidFill>
        </p:spPr>
        <p:txBody>
          <a:bodyPr wrap="square" rtlCol="0">
            <a:spAutoFit/>
          </a:bodyPr>
          <a:lstStyle/>
          <a:p>
            <a:r>
              <a:rPr lang="en-US" sz="2000" b="1" dirty="0">
                <a:latin typeface="Calibri" panose="020F0502020204030204" pitchFamily="34" charset="0"/>
                <a:cs typeface="Calibri" panose="020F0502020204030204" pitchFamily="34" charset="0"/>
              </a:rPr>
              <a:t>Racial/Ethnic Group (Box 10)</a:t>
            </a:r>
          </a:p>
          <a:p>
            <a:pPr marL="285750"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Part 1: If a student is Hispanic/Latino, fill in the Y bubble. </a:t>
            </a:r>
          </a:p>
          <a:p>
            <a:pPr marL="285750"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Part 2: Select all races that apply for the student.</a:t>
            </a:r>
          </a:p>
          <a:p>
            <a:pPr marL="285750" indent="-285750">
              <a:buFont typeface="Wingdings" panose="05000000000000000000" pitchFamily="2" charset="2"/>
              <a:buChar char="Ø"/>
            </a:pPr>
            <a:endParaRPr lang="en-US" sz="1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Birth Date (Box 11)</a:t>
            </a:r>
          </a:p>
          <a:p>
            <a:pPr marL="285750"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Starting at the left, bubble in the student’s birth date. </a:t>
            </a:r>
          </a:p>
          <a:p>
            <a:endParaRPr lang="en-US" sz="1200" b="1" dirty="0">
              <a:latin typeface="Calibri" panose="020F0502020204030204" pitchFamily="34" charset="0"/>
              <a:cs typeface="Calibri" panose="020F0502020204030204" pitchFamily="34" charset="0"/>
            </a:endParaRPr>
          </a:p>
          <a:p>
            <a:endParaRPr lang="en-US" sz="1200" b="1"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Date First Enrolled U.S. School (Box 12)</a:t>
            </a:r>
          </a:p>
          <a:p>
            <a:pPr marL="285750"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Starting at the left, bubble the date the student enrolled in a U.S. school. </a:t>
            </a:r>
          </a:p>
        </p:txBody>
      </p:sp>
      <p:sp>
        <p:nvSpPr>
          <p:cNvPr id="2" name="TextBox 1"/>
          <p:cNvSpPr txBox="1"/>
          <p:nvPr/>
        </p:nvSpPr>
        <p:spPr>
          <a:xfrm>
            <a:off x="6778113" y="5916308"/>
            <a:ext cx="2105063" cy="307777"/>
          </a:xfrm>
          <a:prstGeom prst="rect">
            <a:avLst/>
          </a:prstGeom>
          <a:noFill/>
        </p:spPr>
        <p:txBody>
          <a:bodyPr wrap="none" rtlCol="0">
            <a:spAutoFit/>
          </a:bodyPr>
          <a:lstStyle/>
          <a:p>
            <a:r>
              <a:rPr lang="en-US" sz="1400" i="1" dirty="0"/>
              <a:t>Continued on next slide </a:t>
            </a:r>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61345"/>
          <a:stretch/>
        </p:blipFill>
        <p:spPr bwMode="auto">
          <a:xfrm>
            <a:off x="6444351" y="1499685"/>
            <a:ext cx="1791629" cy="2100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C72678CB-DFAF-42A3-A123-3DEE99F2BA63}"/>
              </a:ext>
            </a:extLst>
          </p:cNvPr>
          <p:cNvSpPr txBox="1"/>
          <p:nvPr/>
        </p:nvSpPr>
        <p:spPr>
          <a:xfrm>
            <a:off x="3352800" y="6400800"/>
            <a:ext cx="2286000"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TAM, p. 35</a:t>
            </a:r>
          </a:p>
        </p:txBody>
      </p:sp>
    </p:spTree>
    <p:custDataLst>
      <p:tags r:id="rId1"/>
    </p:custDataLst>
    <p:extLst>
      <p:ext uri="{BB962C8B-B14F-4D97-AF65-F5344CB8AC3E}">
        <p14:creationId xmlns:p14="http://schemas.microsoft.com/office/powerpoint/2010/main" val="7579279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85412" y="185282"/>
            <a:ext cx="8715693"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ctr"/>
            <a:r>
              <a:rPr lang="en-US" sz="2800" b="1" dirty="0">
                <a:solidFill>
                  <a:schemeClr val="tx1"/>
                </a:solidFill>
                <a:latin typeface="+mn-lt"/>
              </a:rPr>
              <a:t>Completing Demographic Information </a:t>
            </a:r>
          </a:p>
          <a:p>
            <a:pPr algn="ctr"/>
            <a:r>
              <a:rPr lang="en-US" sz="2800" b="1" dirty="0">
                <a:solidFill>
                  <a:schemeClr val="tx1"/>
                </a:solidFill>
                <a:latin typeface="+mn-lt"/>
              </a:rPr>
              <a:t>Back Cover (cont.)</a:t>
            </a:r>
            <a:endParaRPr lang="en-US" sz="2800" b="1" dirty="0">
              <a:solidFill>
                <a:schemeClr val="tx1"/>
              </a:solidFill>
              <a:latin typeface="+mn-lt"/>
              <a:cs typeface="Arial" panose="020B0604020202020204" pitchFamily="34" charset="0"/>
            </a:endParaRPr>
          </a:p>
        </p:txBody>
      </p:sp>
      <p:sp>
        <p:nvSpPr>
          <p:cNvPr id="6" name="TextBox 5"/>
          <p:cNvSpPr txBox="1"/>
          <p:nvPr/>
        </p:nvSpPr>
        <p:spPr>
          <a:xfrm>
            <a:off x="350624" y="1462909"/>
            <a:ext cx="4176552" cy="5262979"/>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State Student ID Number (Box 17)</a:t>
            </a:r>
          </a:p>
          <a:p>
            <a:pPr marL="285750" indent="-285750">
              <a:buFont typeface="Wingdings" panose="05000000000000000000" pitchFamily="2" charset="2"/>
              <a:buChar char="Ø"/>
            </a:pPr>
            <a:r>
              <a:rPr lang="en-US" sz="1600" dirty="0">
                <a:latin typeface="Calibri" panose="020F0502020204030204" pitchFamily="34" charset="0"/>
                <a:cs typeface="Calibri" panose="020F0502020204030204" pitchFamily="34" charset="0"/>
              </a:rPr>
              <a:t>For students who do not receive a Pre-ID Label</a:t>
            </a:r>
          </a:p>
          <a:p>
            <a:pPr marL="285750" indent="-285750">
              <a:buFont typeface="Wingdings" panose="05000000000000000000" pitchFamily="2" charset="2"/>
              <a:buChar char="Ø"/>
            </a:pPr>
            <a:r>
              <a:rPr lang="en-US" sz="1600" dirty="0">
                <a:latin typeface="Calibri" panose="020F0502020204030204" pitchFamily="34" charset="0"/>
                <a:cs typeface="Calibri" panose="020F0502020204030204" pitchFamily="34" charset="0"/>
              </a:rPr>
              <a:t>Starting at the left, print only the 12 numeric characters of the Florida Education Identification (FLEID) assignment for the student.  Leave the remaining boxes blank.</a:t>
            </a:r>
          </a:p>
          <a:p>
            <a:r>
              <a:rPr lang="en-US" sz="1600" b="1" dirty="0">
                <a:latin typeface="Calibri" panose="020F0502020204030204" pitchFamily="34" charset="0"/>
                <a:cs typeface="Calibri" panose="020F0502020204030204" pitchFamily="34" charset="0"/>
              </a:rPr>
              <a:t>Important</a:t>
            </a:r>
            <a:r>
              <a:rPr lang="en-US" sz="1600" dirty="0">
                <a:latin typeface="Calibri" panose="020F0502020204030204" pitchFamily="34" charset="0"/>
                <a:cs typeface="Calibri" panose="020F0502020204030204" pitchFamily="34" charset="0"/>
              </a:rPr>
              <a:t>: Do not include the "FL" in this field. </a:t>
            </a:r>
          </a:p>
          <a:p>
            <a:endParaRPr lang="en-US" sz="1600"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State Defined Optional Data (Box 18)</a:t>
            </a:r>
          </a:p>
          <a:p>
            <a:pPr marL="285750" indent="-285750">
              <a:buFont typeface="Wingdings" panose="05000000000000000000" pitchFamily="2" charset="2"/>
              <a:buChar char="Ø"/>
            </a:pPr>
            <a:r>
              <a:rPr lang="en-US" sz="1600" dirty="0">
                <a:latin typeface="Calibri" panose="020F0502020204030204" pitchFamily="34" charset="0"/>
                <a:cs typeface="Calibri" panose="020F0502020204030204" pitchFamily="34" charset="0"/>
              </a:rPr>
              <a:t>Leave this field blank.</a:t>
            </a:r>
          </a:p>
          <a:p>
            <a:pPr marL="285750" indent="-285750">
              <a:buFont typeface="Wingdings" panose="05000000000000000000" pitchFamily="2" charset="2"/>
              <a:buChar char="Ø"/>
            </a:pPr>
            <a:endParaRPr lang="en-US" sz="1600" b="1"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District Student ID Number (Box 19)</a:t>
            </a:r>
          </a:p>
          <a:p>
            <a:pPr marL="285750" indent="-285750">
              <a:buFont typeface="Wingdings" panose="05000000000000000000" pitchFamily="2" charset="2"/>
              <a:buChar char="Ø"/>
            </a:pPr>
            <a:r>
              <a:rPr lang="en-US" sz="1600" dirty="0">
                <a:latin typeface="Calibri" panose="020F0502020204030204" pitchFamily="34" charset="0"/>
                <a:cs typeface="Calibri" panose="020F0502020204030204" pitchFamily="34" charset="0"/>
              </a:rPr>
              <a:t>For students who do not receive a Pre-ID label, starting at the left, print the assigned District Student ID number and bubble corresponding numbers.  Leave any remaining boxes blank.</a:t>
            </a:r>
          </a:p>
          <a:p>
            <a:endParaRPr lang="en-US" sz="1600" b="1"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District Defined Optional Data (Box 20)</a:t>
            </a:r>
          </a:p>
          <a:p>
            <a:pPr marL="285750" indent="-285750">
              <a:buFont typeface="Wingdings" panose="05000000000000000000" pitchFamily="2" charset="2"/>
              <a:buChar char="Ø"/>
            </a:pPr>
            <a:r>
              <a:rPr lang="en-US" sz="1600" dirty="0">
                <a:latin typeface="Calibri" panose="020F0502020204030204" pitchFamily="34" charset="0"/>
                <a:cs typeface="Calibri" panose="020F0502020204030204" pitchFamily="34" charset="0"/>
              </a:rPr>
              <a:t>Leave these fields blank.</a:t>
            </a:r>
          </a:p>
        </p:txBody>
      </p:sp>
      <p:sp>
        <p:nvSpPr>
          <p:cNvPr id="2" name="TextBox 1"/>
          <p:cNvSpPr txBox="1"/>
          <p:nvPr/>
        </p:nvSpPr>
        <p:spPr>
          <a:xfrm>
            <a:off x="6778113" y="5721751"/>
            <a:ext cx="2225289" cy="307777"/>
          </a:xfrm>
          <a:prstGeom prst="rect">
            <a:avLst/>
          </a:prstGeom>
          <a:noFill/>
        </p:spPr>
        <p:txBody>
          <a:bodyPr wrap="none" rtlCol="0">
            <a:spAutoFit/>
          </a:bodyPr>
          <a:lstStyle/>
          <a:p>
            <a:r>
              <a:rPr lang="en-US" sz="1400" i="1" dirty="0"/>
              <a:t>Continued on next slide </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7552" y="1584528"/>
            <a:ext cx="4176552" cy="391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Multiply 8"/>
          <p:cNvSpPr/>
          <p:nvPr/>
        </p:nvSpPr>
        <p:spPr bwMode="auto">
          <a:xfrm>
            <a:off x="6874513" y="3510681"/>
            <a:ext cx="2085993" cy="2211070"/>
          </a:xfrm>
          <a:prstGeom prst="mathMultiply">
            <a:avLst>
              <a:gd name="adj1" fmla="val 15553"/>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10" name="Multiply 9"/>
          <p:cNvSpPr/>
          <p:nvPr/>
        </p:nvSpPr>
        <p:spPr bwMode="auto">
          <a:xfrm>
            <a:off x="6894262" y="1621993"/>
            <a:ext cx="2085993" cy="2211070"/>
          </a:xfrm>
          <a:prstGeom prst="mathMultiply">
            <a:avLst>
              <a:gd name="adj1" fmla="val 15553"/>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11" name="TextBox 10">
            <a:extLst>
              <a:ext uri="{FF2B5EF4-FFF2-40B4-BE49-F238E27FC236}">
                <a16:creationId xmlns:a16="http://schemas.microsoft.com/office/drawing/2014/main" id="{39D5486E-86F0-412E-AC2D-5E0ABE676ADB}"/>
              </a:ext>
            </a:extLst>
          </p:cNvPr>
          <p:cNvSpPr txBox="1"/>
          <p:nvPr/>
        </p:nvSpPr>
        <p:spPr>
          <a:xfrm>
            <a:off x="3352800" y="6400800"/>
            <a:ext cx="2286000"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TAM, p. 35</a:t>
            </a:r>
          </a:p>
        </p:txBody>
      </p:sp>
    </p:spTree>
    <p:custDataLst>
      <p:tags r:id="rId1"/>
    </p:custDataLst>
    <p:extLst>
      <p:ext uri="{BB962C8B-B14F-4D97-AF65-F5344CB8AC3E}">
        <p14:creationId xmlns:p14="http://schemas.microsoft.com/office/powerpoint/2010/main" val="5004932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196463"/>
            <a:ext cx="8472646"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ctr"/>
            <a:r>
              <a:rPr lang="en-US" sz="2800" b="1" dirty="0">
                <a:solidFill>
                  <a:schemeClr val="tx1"/>
                </a:solidFill>
                <a:latin typeface="Calibri" panose="020F0502020204030204" pitchFamily="34" charset="0"/>
                <a:cs typeface="Calibri" panose="020F0502020204030204" pitchFamily="34" charset="0"/>
              </a:rPr>
              <a:t>Completing Demographic Information Back Cover (cont.)</a:t>
            </a:r>
          </a:p>
        </p:txBody>
      </p:sp>
      <p:sp>
        <p:nvSpPr>
          <p:cNvPr id="6" name="TextBox 5"/>
          <p:cNvSpPr txBox="1"/>
          <p:nvPr/>
        </p:nvSpPr>
        <p:spPr>
          <a:xfrm>
            <a:off x="457200" y="1532107"/>
            <a:ext cx="5257799" cy="4185761"/>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LIEP Classification (Box 21)</a:t>
            </a:r>
          </a:p>
          <a:p>
            <a:pPr marL="285750" indent="-285750">
              <a:buFont typeface="Wingdings" panose="05000000000000000000" pitchFamily="2" charset="2"/>
              <a:buChar char="Ø"/>
            </a:pPr>
            <a:r>
              <a:rPr lang="en-US" sz="1400" dirty="0">
                <a:latin typeface="Calibri" panose="020F0502020204030204" pitchFamily="34" charset="0"/>
                <a:cs typeface="Calibri" panose="020F0502020204030204" pitchFamily="34" charset="0"/>
              </a:rPr>
              <a:t>Fill in the bubble next to the Language Instruction Educational Program (LIEP) Classification that best applies to the student. </a:t>
            </a:r>
          </a:p>
          <a:p>
            <a:pPr marL="285750" indent="-285750">
              <a:buFont typeface="Wingdings" panose="05000000000000000000" pitchFamily="2" charset="2"/>
              <a:buChar char="Ø"/>
            </a:pPr>
            <a:r>
              <a:rPr lang="en-US" sz="1400" dirty="0">
                <a:latin typeface="Calibri" panose="020F0502020204030204" pitchFamily="34" charset="0"/>
                <a:cs typeface="Calibri" panose="020F0502020204030204" pitchFamily="34" charset="0"/>
              </a:rPr>
              <a:t>For a cross-walk of Florida instructional model/approach and the LIEP Classifications, please refer to page 36 of the Spring 2020 Florida ACCESS for ELLs Test Administration Manual.</a:t>
            </a:r>
          </a:p>
          <a:p>
            <a:r>
              <a:rPr lang="en-US" sz="1400" b="1" dirty="0">
                <a:latin typeface="Calibri" panose="020F0502020204030204" pitchFamily="34" charset="0"/>
                <a:cs typeface="Calibri" panose="020F0502020204030204" pitchFamily="34" charset="0"/>
              </a:rPr>
              <a:t>NOTE</a:t>
            </a:r>
            <a:r>
              <a:rPr lang="en-US" sz="1400" dirty="0">
                <a:latin typeface="Calibri" panose="020F0502020204030204" pitchFamily="34" charset="0"/>
                <a:cs typeface="Calibri" panose="020F0502020204030204" pitchFamily="34" charset="0"/>
              </a:rPr>
              <a:t>: EL Bilingual, Mixed Class with Native Language Support, No Support Provided, and Parental Refusal of Services are not applicable LIEP Classification codes for Florida. </a:t>
            </a:r>
          </a:p>
          <a:p>
            <a:endParaRPr lang="en-US" sz="1400"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Accommodations (Box 22) (Pre-ID and District School label, if necessary)</a:t>
            </a:r>
          </a:p>
          <a:p>
            <a:pPr marL="285750" indent="-285750">
              <a:buFont typeface="Wingdings" panose="05000000000000000000" pitchFamily="2" charset="2"/>
              <a:buChar char="Ø"/>
            </a:pPr>
            <a:r>
              <a:rPr lang="en-US" sz="1400" dirty="0">
                <a:latin typeface="Calibri" panose="020F0502020204030204" pitchFamily="34" charset="0"/>
                <a:cs typeface="Calibri" panose="020F0502020204030204" pitchFamily="34" charset="0"/>
              </a:rPr>
              <a:t>Fill in the bubble next to any accommodation that applies to the student even if a Pre-ID or District/School Label is affixed to the student response booklet.</a:t>
            </a:r>
            <a:endParaRPr lang="en-US" sz="14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sz="1400" dirty="0">
                <a:latin typeface="Calibri" panose="020F0502020204030204" pitchFamily="34" charset="0"/>
                <a:cs typeface="Calibri" panose="020F0502020204030204" pitchFamily="34" charset="0"/>
              </a:rPr>
              <a:t>For detailed information on the available accommodations for each assessment, please refer to the 2020 Florida ACCESS for ELLs Accessibility and Accommodations Supplement</a:t>
            </a:r>
            <a:r>
              <a:rPr lang="en-US" sz="1600" dirty="0">
                <a:latin typeface="Calibri" panose="020F0502020204030204" pitchFamily="34" charset="0"/>
                <a:cs typeface="Calibri" panose="020F0502020204030204" pitchFamily="34" charset="0"/>
              </a:rPr>
              <a:t>.</a:t>
            </a:r>
          </a:p>
        </p:txBody>
      </p:sp>
      <p:sp>
        <p:nvSpPr>
          <p:cNvPr id="2" name="TextBox 1"/>
          <p:cNvSpPr txBox="1"/>
          <p:nvPr/>
        </p:nvSpPr>
        <p:spPr>
          <a:xfrm>
            <a:off x="6495413" y="5861997"/>
            <a:ext cx="2105063" cy="307777"/>
          </a:xfrm>
          <a:prstGeom prst="rect">
            <a:avLst/>
          </a:prstGeom>
          <a:noFill/>
        </p:spPr>
        <p:txBody>
          <a:bodyPr wrap="none" rtlCol="0">
            <a:spAutoFit/>
          </a:bodyPr>
          <a:lstStyle/>
          <a:p>
            <a:r>
              <a:rPr lang="en-US" sz="1400" i="1" dirty="0"/>
              <a:t>Continued on next slide </a:t>
            </a:r>
          </a:p>
        </p:txBody>
      </p:sp>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46702"/>
          <a:stretch/>
        </p:blipFill>
        <p:spPr bwMode="auto">
          <a:xfrm>
            <a:off x="5836474" y="1081840"/>
            <a:ext cx="2764002" cy="2431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Multiply 10"/>
          <p:cNvSpPr/>
          <p:nvPr/>
        </p:nvSpPr>
        <p:spPr bwMode="auto">
          <a:xfrm>
            <a:off x="5922983" y="1608307"/>
            <a:ext cx="325417" cy="304800"/>
          </a:xfrm>
          <a:prstGeom prst="mathMultiply">
            <a:avLst>
              <a:gd name="adj1" fmla="val 15553"/>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12" name="Multiply 11"/>
          <p:cNvSpPr/>
          <p:nvPr/>
        </p:nvSpPr>
        <p:spPr bwMode="auto">
          <a:xfrm>
            <a:off x="5897583" y="2217907"/>
            <a:ext cx="325417" cy="304800"/>
          </a:xfrm>
          <a:prstGeom prst="mathMultiply">
            <a:avLst>
              <a:gd name="adj1" fmla="val 15553"/>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13" name="Multiply 12"/>
          <p:cNvSpPr/>
          <p:nvPr/>
        </p:nvSpPr>
        <p:spPr bwMode="auto">
          <a:xfrm>
            <a:off x="5922983" y="2979907"/>
            <a:ext cx="325417" cy="304800"/>
          </a:xfrm>
          <a:prstGeom prst="mathMultiply">
            <a:avLst>
              <a:gd name="adj1" fmla="val 15553"/>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sp>
        <p:nvSpPr>
          <p:cNvPr id="14" name="Multiply 13"/>
          <p:cNvSpPr/>
          <p:nvPr/>
        </p:nvSpPr>
        <p:spPr bwMode="auto">
          <a:xfrm>
            <a:off x="5912674" y="3208507"/>
            <a:ext cx="325417" cy="304800"/>
          </a:xfrm>
          <a:prstGeom prst="mathMultiply">
            <a:avLst>
              <a:gd name="adj1" fmla="val 15553"/>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34" charset="0"/>
            </a:endParaRPr>
          </a:p>
        </p:txBody>
      </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79" t="53855" r="52253" b="3151"/>
          <a:stretch/>
        </p:blipFill>
        <p:spPr bwMode="auto">
          <a:xfrm>
            <a:off x="6572606" y="3770632"/>
            <a:ext cx="1193211" cy="1834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a:extLst>
              <a:ext uri="{FF2B5EF4-FFF2-40B4-BE49-F238E27FC236}">
                <a16:creationId xmlns:a16="http://schemas.microsoft.com/office/drawing/2014/main" id="{DF9E69A4-7516-4C57-B962-EC0E65125CAE}"/>
              </a:ext>
            </a:extLst>
          </p:cNvPr>
          <p:cNvSpPr txBox="1"/>
          <p:nvPr/>
        </p:nvSpPr>
        <p:spPr>
          <a:xfrm>
            <a:off x="3352800" y="6400800"/>
            <a:ext cx="2286000"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TAM, p. 36</a:t>
            </a:r>
          </a:p>
        </p:txBody>
      </p:sp>
    </p:spTree>
    <p:custDataLst>
      <p:tags r:id="rId1"/>
    </p:custDataLst>
    <p:extLst>
      <p:ext uri="{BB962C8B-B14F-4D97-AF65-F5344CB8AC3E}">
        <p14:creationId xmlns:p14="http://schemas.microsoft.com/office/powerpoint/2010/main" val="28873123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257CC6E-9804-461C-8190-BEF0BEA28044}" type="slidenum">
              <a:rPr lang="en-US" smtClean="0">
                <a:solidFill>
                  <a:prstClr val="black">
                    <a:lumMod val="50000"/>
                    <a:lumOff val="50000"/>
                  </a:prstClr>
                </a:solidFill>
              </a:rPr>
              <a:pPr>
                <a:defRPr/>
              </a:pPr>
              <a:t>74</a:t>
            </a:fld>
            <a:endParaRPr lang="en-US" dirty="0">
              <a:solidFill>
                <a:prstClr val="black">
                  <a:lumMod val="50000"/>
                  <a:lumOff val="50000"/>
                </a:prstClr>
              </a:solidFill>
            </a:endParaRPr>
          </a:p>
        </p:txBody>
      </p:sp>
      <p:sp>
        <p:nvSpPr>
          <p:cNvPr id="3" name="TextBox 2"/>
          <p:cNvSpPr txBox="1"/>
          <p:nvPr/>
        </p:nvSpPr>
        <p:spPr>
          <a:xfrm>
            <a:off x="1447800" y="990600"/>
            <a:ext cx="6096000" cy="107721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Completing Student Information on Test Booklet</a:t>
            </a:r>
          </a:p>
        </p:txBody>
      </p:sp>
      <p:graphicFrame>
        <p:nvGraphicFramePr>
          <p:cNvPr id="5" name="Table 4"/>
          <p:cNvGraphicFramePr>
            <a:graphicFrameLocks noGrp="1"/>
          </p:cNvGraphicFramePr>
          <p:nvPr>
            <p:extLst>
              <p:ext uri="{D42A27DB-BD31-4B8C-83A1-F6EECF244321}">
                <p14:modId xmlns:p14="http://schemas.microsoft.com/office/powerpoint/2010/main" val="1206811346"/>
              </p:ext>
            </p:extLst>
          </p:nvPr>
        </p:nvGraphicFramePr>
        <p:xfrm>
          <a:off x="1416269" y="2895601"/>
          <a:ext cx="6096000" cy="29641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838200">
                <a:tc>
                  <a:txBody>
                    <a:bodyPr/>
                    <a:lstStyle/>
                    <a:p>
                      <a:r>
                        <a:rPr lang="en-US" sz="2000" dirty="0">
                          <a:solidFill>
                            <a:schemeClr val="tx1"/>
                          </a:solidFill>
                          <a:latin typeface="Arial" panose="020B0604020202020204" pitchFamily="34" charset="0"/>
                          <a:cs typeface="Arial" panose="020B0604020202020204" pitchFamily="34" charset="0"/>
                        </a:rPr>
                        <a:t>Student with Pre-ID</a:t>
                      </a:r>
                      <a:r>
                        <a:rPr lang="en-US" sz="2000" baseline="0" dirty="0">
                          <a:solidFill>
                            <a:schemeClr val="tx1"/>
                          </a:solidFill>
                          <a:latin typeface="Arial" panose="020B0604020202020204" pitchFamily="34" charset="0"/>
                          <a:cs typeface="Arial" panose="020B0604020202020204" pitchFamily="34" charset="0"/>
                        </a:rPr>
                        <a:t> Label</a:t>
                      </a:r>
                      <a:endParaRPr lang="en-US" sz="2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en-US" sz="2000" dirty="0">
                          <a:solidFill>
                            <a:schemeClr val="tx1"/>
                          </a:solidFill>
                          <a:latin typeface="Arial" panose="020B0604020202020204" pitchFamily="34" charset="0"/>
                          <a:cs typeface="Arial" panose="020B0604020202020204" pitchFamily="34" charset="0"/>
                        </a:rPr>
                        <a:t>Students</a:t>
                      </a:r>
                      <a:r>
                        <a:rPr lang="en-US" sz="2000" baseline="0" dirty="0">
                          <a:solidFill>
                            <a:schemeClr val="tx1"/>
                          </a:solidFill>
                          <a:latin typeface="Arial" panose="020B0604020202020204" pitchFamily="34" charset="0"/>
                          <a:cs typeface="Arial" panose="020B0604020202020204" pitchFamily="34" charset="0"/>
                        </a:rPr>
                        <a:t> with District/ School Label</a:t>
                      </a:r>
                      <a:endParaRPr lang="en-US" sz="2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2125980">
                <a:tc>
                  <a:txBody>
                    <a:bodyPr/>
                    <a:lstStyle/>
                    <a:p>
                      <a:r>
                        <a:rPr lang="en-US" sz="2000" dirty="0">
                          <a:latin typeface="Arial" panose="020B0604020202020204" pitchFamily="34" charset="0"/>
                          <a:cs typeface="Arial" panose="020B0604020202020204" pitchFamily="34" charset="0"/>
                        </a:rPr>
                        <a:t>1, 2, 3, 22</a:t>
                      </a:r>
                      <a:r>
                        <a:rPr lang="en-US" sz="2000" baseline="0" dirty="0">
                          <a:latin typeface="Arial" panose="020B0604020202020204" pitchFamily="34" charset="0"/>
                          <a:cs typeface="Arial" panose="020B0604020202020204" pitchFamily="34" charset="0"/>
                        </a:rPr>
                        <a:t> (if applicable), 23 (if applicable)</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latin typeface="Arial" panose="020B0604020202020204" pitchFamily="34" charset="0"/>
                          <a:cs typeface="Arial" panose="020B0604020202020204" pitchFamily="34" charset="0"/>
                        </a:rPr>
                        <a:t>1, 2,</a:t>
                      </a:r>
                      <a:r>
                        <a:rPr lang="en-US" sz="2000" baseline="0" dirty="0">
                          <a:latin typeface="Arial" panose="020B0604020202020204" pitchFamily="34" charset="0"/>
                          <a:cs typeface="Arial" panose="020B0604020202020204" pitchFamily="34" charset="0"/>
                        </a:rPr>
                        <a:t> 3, 4, </a:t>
                      </a:r>
                      <a:r>
                        <a:rPr lang="en-US" sz="2000" u="sng" baseline="0" dirty="0">
                          <a:solidFill>
                            <a:srgbClr val="FF0000"/>
                          </a:solidFill>
                          <a:latin typeface="Arial" panose="020B0604020202020204" pitchFamily="34" charset="0"/>
                          <a:cs typeface="Arial" panose="020B0604020202020204" pitchFamily="34" charset="0"/>
                        </a:rPr>
                        <a:t>5</a:t>
                      </a:r>
                      <a:r>
                        <a:rPr lang="en-US" sz="2000" baseline="0" dirty="0">
                          <a:latin typeface="Arial" panose="020B0604020202020204" pitchFamily="34" charset="0"/>
                          <a:cs typeface="Arial" panose="020B0604020202020204" pitchFamily="34" charset="0"/>
                        </a:rPr>
                        <a:t>, 6, 7, </a:t>
                      </a:r>
                      <a:r>
                        <a:rPr lang="en-US" sz="2000" u="sng" baseline="0" dirty="0">
                          <a:solidFill>
                            <a:srgbClr val="FF0000"/>
                          </a:solidFill>
                          <a:latin typeface="Arial" panose="020B0604020202020204" pitchFamily="34" charset="0"/>
                          <a:cs typeface="Arial" panose="020B0604020202020204" pitchFamily="34" charset="0"/>
                        </a:rPr>
                        <a:t>8</a:t>
                      </a:r>
                      <a:r>
                        <a:rPr lang="en-US" sz="2000" baseline="0" dirty="0">
                          <a:latin typeface="Arial" panose="020B0604020202020204" pitchFamily="34" charset="0"/>
                          <a:cs typeface="Arial" panose="020B0604020202020204" pitchFamily="34" charset="0"/>
                        </a:rPr>
                        <a:t>, 9, </a:t>
                      </a:r>
                      <a:r>
                        <a:rPr lang="en-US" sz="2000" u="sng" baseline="0" dirty="0">
                          <a:solidFill>
                            <a:srgbClr val="FF0000"/>
                          </a:solidFill>
                          <a:latin typeface="Arial" panose="020B0604020202020204" pitchFamily="34" charset="0"/>
                          <a:cs typeface="Arial" panose="020B0604020202020204" pitchFamily="34" charset="0"/>
                        </a:rPr>
                        <a:t>10</a:t>
                      </a:r>
                      <a:r>
                        <a:rPr lang="en-US" sz="2000" baseline="0" dirty="0">
                          <a:latin typeface="Arial" panose="020B0604020202020204" pitchFamily="34" charset="0"/>
                          <a:cs typeface="Arial" panose="020B0604020202020204" pitchFamily="34" charset="0"/>
                        </a:rPr>
                        <a:t>, 11, </a:t>
                      </a:r>
                      <a:r>
                        <a:rPr lang="en-US" sz="2000" u="sng" baseline="0" dirty="0">
                          <a:solidFill>
                            <a:srgbClr val="FF0000"/>
                          </a:solidFill>
                          <a:latin typeface="Arial" panose="020B0604020202020204" pitchFamily="34" charset="0"/>
                          <a:cs typeface="Arial" panose="020B0604020202020204" pitchFamily="34" charset="0"/>
                        </a:rPr>
                        <a:t>12</a:t>
                      </a:r>
                      <a:r>
                        <a:rPr lang="en-US" sz="2000" baseline="0" dirty="0">
                          <a:latin typeface="Arial" panose="020B0604020202020204" pitchFamily="34" charset="0"/>
                          <a:cs typeface="Arial" panose="020B0604020202020204" pitchFamily="34" charset="0"/>
                        </a:rPr>
                        <a:t>, </a:t>
                      </a:r>
                      <a:r>
                        <a:rPr lang="en-US" sz="2000" u="sng" baseline="0" dirty="0">
                          <a:solidFill>
                            <a:srgbClr val="FF0000"/>
                          </a:solidFill>
                          <a:latin typeface="Arial" panose="020B0604020202020204" pitchFamily="34" charset="0"/>
                          <a:cs typeface="Arial" panose="020B0604020202020204" pitchFamily="34" charset="0"/>
                        </a:rPr>
                        <a:t>13</a:t>
                      </a:r>
                      <a:r>
                        <a:rPr lang="en-US" sz="2000" baseline="0" dirty="0">
                          <a:latin typeface="Arial" panose="020B0604020202020204" pitchFamily="34" charset="0"/>
                          <a:cs typeface="Arial" panose="020B0604020202020204" pitchFamily="34" charset="0"/>
                        </a:rPr>
                        <a:t>, 14, 15, 16 (if applicable), </a:t>
                      </a:r>
                      <a:r>
                        <a:rPr lang="en-US" sz="2000" u="sng" baseline="0" dirty="0">
                          <a:solidFill>
                            <a:srgbClr val="FF0000"/>
                          </a:solidFill>
                          <a:latin typeface="Arial" panose="020B0604020202020204" pitchFamily="34" charset="0"/>
                          <a:cs typeface="Arial" panose="020B0604020202020204" pitchFamily="34" charset="0"/>
                        </a:rPr>
                        <a:t>17</a:t>
                      </a:r>
                      <a:r>
                        <a:rPr lang="en-US" sz="2000" baseline="0" dirty="0">
                          <a:latin typeface="Arial" panose="020B0604020202020204" pitchFamily="34" charset="0"/>
                          <a:cs typeface="Arial" panose="020B0604020202020204" pitchFamily="34" charset="0"/>
                        </a:rPr>
                        <a:t>, </a:t>
                      </a:r>
                      <a:r>
                        <a:rPr lang="en-US" sz="2000" u="sng" baseline="0" dirty="0">
                          <a:solidFill>
                            <a:srgbClr val="FF0000"/>
                          </a:solidFill>
                          <a:latin typeface="Arial" panose="020B0604020202020204" pitchFamily="34" charset="0"/>
                          <a:cs typeface="Arial" panose="020B0604020202020204" pitchFamily="34" charset="0"/>
                        </a:rPr>
                        <a:t>19</a:t>
                      </a:r>
                      <a:r>
                        <a:rPr lang="en-US" sz="2000" baseline="0" dirty="0">
                          <a:latin typeface="Arial" panose="020B0604020202020204" pitchFamily="34" charset="0"/>
                          <a:cs typeface="Arial" panose="020B0604020202020204" pitchFamily="34" charset="0"/>
                        </a:rPr>
                        <a:t>, 21, 22 (if applicable), 23 (if applicable) </a:t>
                      </a:r>
                    </a:p>
                    <a:p>
                      <a:endParaRPr lang="en-US" sz="2000" baseline="0" dirty="0">
                        <a:latin typeface="Arial" panose="020B0604020202020204" pitchFamily="34" charset="0"/>
                        <a:cs typeface="Arial" panose="020B0604020202020204" pitchFamily="34" charset="0"/>
                      </a:endParaRPr>
                    </a:p>
                    <a:p>
                      <a:endParaRPr lang="en-US"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TextBox 5"/>
          <p:cNvSpPr txBox="1"/>
          <p:nvPr/>
        </p:nvSpPr>
        <p:spPr>
          <a:xfrm>
            <a:off x="1447800" y="2209803"/>
            <a:ext cx="30480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Boxes to complete</a:t>
            </a:r>
            <a:r>
              <a:rPr lang="en-US" dirty="0"/>
              <a:t>:</a:t>
            </a:r>
          </a:p>
        </p:txBody>
      </p:sp>
    </p:spTree>
    <p:extLst>
      <p:ext uri="{BB962C8B-B14F-4D97-AF65-F5344CB8AC3E}">
        <p14:creationId xmlns:p14="http://schemas.microsoft.com/office/powerpoint/2010/main" val="36323739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2"/>
          <p:cNvSpPr txBox="1">
            <a:spLocks noChangeArrowheads="1"/>
          </p:cNvSpPr>
          <p:nvPr/>
        </p:nvSpPr>
        <p:spPr bwMode="auto">
          <a:xfrm>
            <a:off x="457200" y="271394"/>
            <a:ext cx="800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solidFill>
                  <a:srgbClr val="000000"/>
                </a:solidFill>
              </a:rPr>
              <a:t>Test Invalidation Procedures</a:t>
            </a:r>
          </a:p>
        </p:txBody>
      </p:sp>
      <p:sp>
        <p:nvSpPr>
          <p:cNvPr id="3" name="Rectangle 1"/>
          <p:cNvSpPr>
            <a:spLocks noChangeArrowheads="1"/>
          </p:cNvSpPr>
          <p:nvPr/>
        </p:nvSpPr>
        <p:spPr bwMode="auto">
          <a:xfrm>
            <a:off x="457200" y="855591"/>
            <a:ext cx="8229600" cy="6217087"/>
          </a:xfrm>
          <a:prstGeom prst="rect">
            <a:avLst/>
          </a:prstGeom>
          <a:noFill/>
          <a:ln w="9525">
            <a:noFill/>
            <a:miter lim="800000"/>
            <a:headEnd/>
            <a:tailEnd/>
          </a:ln>
        </p:spPr>
        <p:txBody>
          <a:bodyPr wrap="square">
            <a:spAutoFit/>
          </a:bodyPr>
          <a:lstStyle/>
          <a:p>
            <a:pPr algn="just">
              <a:defRPr/>
            </a:pPr>
            <a:r>
              <a:rPr lang="en-US" sz="1600" b="1" dirty="0">
                <a:solidFill>
                  <a:prstClr val="black"/>
                </a:solidFill>
                <a:latin typeface="Arial" panose="020B0604020202020204" pitchFamily="34" charset="0"/>
                <a:cs typeface="Arial" panose="020B0604020202020204" pitchFamily="34" charset="0"/>
              </a:rPr>
              <a:t>The appropriate INV bubble </a:t>
            </a:r>
            <a:r>
              <a:rPr lang="en-US" sz="1600" b="1" dirty="0">
                <a:solidFill>
                  <a:prstClr val="black"/>
                </a:solidFill>
                <a:highlight>
                  <a:srgbClr val="FFFF00"/>
                </a:highlight>
                <a:latin typeface="Arial" panose="020B0604020202020204" pitchFamily="34" charset="0"/>
                <a:cs typeface="Arial" panose="020B0604020202020204" pitchFamily="34" charset="0"/>
              </a:rPr>
              <a:t>MUST</a:t>
            </a:r>
            <a:r>
              <a:rPr lang="en-US" sz="1600" b="1" dirty="0">
                <a:solidFill>
                  <a:prstClr val="black"/>
                </a:solidFill>
                <a:latin typeface="Arial" panose="020B0604020202020204" pitchFamily="34" charset="0"/>
                <a:cs typeface="Arial" panose="020B0604020202020204" pitchFamily="34" charset="0"/>
              </a:rPr>
              <a:t> be gridded if:</a:t>
            </a:r>
          </a:p>
          <a:p>
            <a:pPr marL="914377" lvl="1" indent="-457189" algn="just">
              <a:spcBef>
                <a:spcPts val="600"/>
              </a:spcBef>
              <a:buFont typeface="+mj-lt"/>
              <a:buAutoNum type="arabicParenR"/>
              <a:defRPr/>
            </a:pPr>
            <a:r>
              <a:rPr lang="en-US" sz="1600" dirty="0">
                <a:solidFill>
                  <a:prstClr val="black"/>
                </a:solidFill>
                <a:latin typeface="Arial" panose="020B0604020202020204" pitchFamily="34" charset="0"/>
                <a:cs typeface="Arial" panose="020B0604020202020204" pitchFamily="34" charset="0"/>
              </a:rPr>
              <a:t>A student has an electronic device during testing or during a break within a test session.</a:t>
            </a:r>
          </a:p>
          <a:p>
            <a:pPr marL="914377" lvl="1" indent="-457189" algn="just">
              <a:spcBef>
                <a:spcPts val="600"/>
              </a:spcBef>
              <a:buFont typeface="+mj-lt"/>
              <a:buAutoNum type="arabicParenR"/>
              <a:defRPr/>
            </a:pPr>
            <a:r>
              <a:rPr lang="en-US" sz="1600" dirty="0">
                <a:solidFill>
                  <a:prstClr val="black"/>
                </a:solidFill>
                <a:latin typeface="Arial" panose="020B0604020202020204" pitchFamily="34" charset="0"/>
                <a:cs typeface="Arial" panose="020B0604020202020204" pitchFamily="34" charset="0"/>
              </a:rPr>
              <a:t>A student becomes ill during testing and does not complete the session.</a:t>
            </a:r>
          </a:p>
          <a:p>
            <a:pPr marL="914377" lvl="1" indent="-457189" algn="just">
              <a:spcBef>
                <a:spcPts val="600"/>
              </a:spcBef>
              <a:buFont typeface="+mj-lt"/>
              <a:buAutoNum type="arabicParenR"/>
              <a:defRPr/>
            </a:pPr>
            <a:r>
              <a:rPr lang="en-US" sz="1600" dirty="0">
                <a:solidFill>
                  <a:prstClr val="black"/>
                </a:solidFill>
                <a:latin typeface="Arial" panose="020B0604020202020204" pitchFamily="34" charset="0"/>
                <a:cs typeface="Arial" panose="020B0604020202020204" pitchFamily="34" charset="0"/>
              </a:rPr>
              <a:t>A student engages in inappropriate testing practices (i.e. cheating; Report is needed).</a:t>
            </a:r>
          </a:p>
          <a:p>
            <a:pPr marL="914377" lvl="1" indent="-457189" algn="just">
              <a:spcBef>
                <a:spcPts val="600"/>
              </a:spcBef>
              <a:buFont typeface="+mj-lt"/>
              <a:buAutoNum type="arabicParenR"/>
              <a:defRPr/>
            </a:pPr>
            <a:r>
              <a:rPr lang="en-US" sz="1600" dirty="0">
                <a:solidFill>
                  <a:prstClr val="black"/>
                </a:solidFill>
                <a:latin typeface="Arial" panose="020B0604020202020204" pitchFamily="34" charset="0"/>
                <a:cs typeface="Arial" panose="020B0604020202020204" pitchFamily="34" charset="0"/>
              </a:rPr>
              <a:t>A student is not allowed the correct amount of time to finish the test session by the test administrator.</a:t>
            </a:r>
          </a:p>
          <a:p>
            <a:pPr marL="914377" lvl="1" indent="-457189" algn="just">
              <a:spcBef>
                <a:spcPts val="600"/>
              </a:spcBef>
              <a:buFont typeface="+mj-lt"/>
              <a:buAutoNum type="arabicParenR"/>
              <a:defRPr/>
            </a:pPr>
            <a:r>
              <a:rPr lang="en-US" sz="1600" dirty="0">
                <a:solidFill>
                  <a:prstClr val="black"/>
                </a:solidFill>
                <a:latin typeface="Arial" panose="020B0604020202020204" pitchFamily="34" charset="0"/>
                <a:cs typeface="Arial" panose="020B0604020202020204" pitchFamily="34" charset="0"/>
              </a:rPr>
              <a:t>A student is given an accommodation not allowed on the statewide assessment.  </a:t>
            </a:r>
          </a:p>
          <a:p>
            <a:pPr marL="800100" lvl="1" indent="-342900" algn="just">
              <a:spcBef>
                <a:spcPts val="600"/>
              </a:spcBef>
              <a:buAutoNum type="arabicParenR" startAt="6"/>
              <a:defRPr/>
            </a:pPr>
            <a:r>
              <a:rPr lang="en-US" sz="1600" dirty="0">
                <a:solidFill>
                  <a:prstClr val="black"/>
                </a:solidFill>
                <a:latin typeface="Arial" panose="020B0604020202020204" pitchFamily="34" charset="0"/>
                <a:cs typeface="Arial" panose="020B0604020202020204" pitchFamily="34" charset="0"/>
              </a:rPr>
              <a:t>  A student is given an accommodation NOT indicated on the student’s IEP or</a:t>
            </a:r>
          </a:p>
          <a:p>
            <a:pPr lvl="1" algn="just">
              <a:spcBef>
                <a:spcPts val="600"/>
              </a:spcBef>
              <a:defRPr/>
            </a:pPr>
            <a:r>
              <a:rPr lang="en-US" sz="1600" dirty="0">
                <a:solidFill>
                  <a:prstClr val="black"/>
                </a:solidFill>
                <a:latin typeface="Arial" panose="020B0604020202020204" pitchFamily="34" charset="0"/>
                <a:cs typeface="Arial" panose="020B0604020202020204" pitchFamily="34" charset="0"/>
              </a:rPr>
              <a:t>      Section 504 Plan. </a:t>
            </a:r>
          </a:p>
          <a:p>
            <a:pPr marL="457189" lvl="1" algn="just">
              <a:spcBef>
                <a:spcPts val="600"/>
              </a:spcBef>
              <a:defRPr/>
            </a:pPr>
            <a:r>
              <a:rPr lang="en-US" sz="1600" dirty="0">
                <a:solidFill>
                  <a:prstClr val="black"/>
                </a:solidFill>
                <a:latin typeface="Arial" panose="020B0604020202020204" pitchFamily="34" charset="0"/>
                <a:cs typeface="Arial" panose="020B0604020202020204" pitchFamily="34" charset="0"/>
              </a:rPr>
              <a:t>7)  A student was not provided an allowable accommodation which was indicated</a:t>
            </a:r>
          </a:p>
          <a:p>
            <a:pPr marL="457189" lvl="1" algn="just">
              <a:spcBef>
                <a:spcPts val="600"/>
              </a:spcBef>
              <a:defRPr/>
            </a:pPr>
            <a:r>
              <a:rPr lang="en-US" sz="1600" dirty="0">
                <a:solidFill>
                  <a:prstClr val="black"/>
                </a:solidFill>
                <a:latin typeface="Arial" panose="020B0604020202020204" pitchFamily="34" charset="0"/>
                <a:cs typeface="Arial" panose="020B0604020202020204" pitchFamily="34" charset="0"/>
              </a:rPr>
              <a:t>       on the student’s IEP or Section 504 plan.  </a:t>
            </a:r>
          </a:p>
          <a:p>
            <a:pPr marL="457189" lvl="1" algn="just">
              <a:spcBef>
                <a:spcPts val="600"/>
              </a:spcBef>
              <a:defRPr/>
            </a:pPr>
            <a:r>
              <a:rPr lang="en-US" sz="1600" dirty="0">
                <a:solidFill>
                  <a:prstClr val="black"/>
                </a:solidFill>
                <a:latin typeface="Arial" panose="020B0604020202020204" pitchFamily="34" charset="0"/>
                <a:cs typeface="Arial" panose="020B0604020202020204" pitchFamily="34" charset="0"/>
              </a:rPr>
              <a:t>8)   A student is disruptive during testing. </a:t>
            </a:r>
          </a:p>
          <a:p>
            <a:pPr marL="800080" lvl="1" indent="-342891" algn="just">
              <a:spcBef>
                <a:spcPts val="600"/>
              </a:spcBef>
              <a:buAutoNum type="arabicParenR" startAt="9"/>
              <a:defRPr/>
            </a:pPr>
            <a:r>
              <a:rPr lang="en-US" sz="1600" dirty="0">
                <a:solidFill>
                  <a:prstClr val="black"/>
                </a:solidFill>
                <a:latin typeface="Arial" panose="020B0604020202020204" pitchFamily="34" charset="0"/>
                <a:cs typeface="Arial" panose="020B0604020202020204" pitchFamily="34" charset="0"/>
              </a:rPr>
              <a:t> An error occurs in the test administration procedures that could compromise</a:t>
            </a:r>
          </a:p>
          <a:p>
            <a:pPr marL="457189" lvl="1" algn="just">
              <a:spcBef>
                <a:spcPts val="600"/>
              </a:spcBef>
              <a:defRPr/>
            </a:pPr>
            <a:r>
              <a:rPr lang="en-US" sz="1600" dirty="0">
                <a:solidFill>
                  <a:prstClr val="black"/>
                </a:solidFill>
                <a:latin typeface="Arial" panose="020B0604020202020204" pitchFamily="34" charset="0"/>
                <a:cs typeface="Arial" panose="020B0604020202020204" pitchFamily="34" charset="0"/>
              </a:rPr>
              <a:t>       the validity of the test results.</a:t>
            </a:r>
          </a:p>
          <a:p>
            <a:pPr marL="457189" lvl="1" algn="just">
              <a:spcBef>
                <a:spcPts val="600"/>
              </a:spcBef>
              <a:defRPr/>
            </a:pPr>
            <a:r>
              <a:rPr lang="en-US" sz="1600" dirty="0">
                <a:solidFill>
                  <a:prstClr val="black"/>
                </a:solidFill>
                <a:latin typeface="Arial" panose="020B0604020202020204" pitchFamily="34" charset="0"/>
                <a:cs typeface="Arial" panose="020B0604020202020204" pitchFamily="34" charset="0"/>
              </a:rPr>
              <a:t>10)  A major disruption occurs during testing (contact Student Assessment).</a:t>
            </a:r>
          </a:p>
          <a:p>
            <a:pPr marL="800089" lvl="1" indent="-342900" algn="just">
              <a:spcBef>
                <a:spcPts val="600"/>
              </a:spcBef>
              <a:buAutoNum type="arabicParenR" startAt="11"/>
              <a:defRPr/>
            </a:pPr>
            <a:r>
              <a:rPr lang="en-US" sz="1600" dirty="0">
                <a:solidFill>
                  <a:prstClr val="black"/>
                </a:solidFill>
                <a:latin typeface="Arial" panose="020B0604020202020204" pitchFamily="34" charset="0"/>
                <a:cs typeface="Arial" panose="020B0604020202020204" pitchFamily="34" charset="0"/>
              </a:rPr>
              <a:t> A student is given unauthorized assistance during testing.</a:t>
            </a:r>
          </a:p>
          <a:p>
            <a:pPr lvl="1" algn="just">
              <a:defRPr/>
            </a:pPr>
            <a:endParaRPr lang="en-US" sz="2400" dirty="0">
              <a:solidFill>
                <a:prstClr val="black"/>
              </a:solidFill>
            </a:endParaRPr>
          </a:p>
        </p:txBody>
      </p:sp>
      <p:sp>
        <p:nvSpPr>
          <p:cNvPr id="45060" name="TextBox 3"/>
          <p:cNvSpPr txBox="1">
            <a:spLocks noChangeArrowheads="1"/>
          </p:cNvSpPr>
          <p:nvPr/>
        </p:nvSpPr>
        <p:spPr bwMode="auto">
          <a:xfrm>
            <a:off x="3124200" y="6550029"/>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1400" b="1" dirty="0">
                <a:solidFill>
                  <a:srgbClr val="000000"/>
                </a:solidFill>
              </a:rPr>
              <a:t>TAM, pp. 39 - 40</a:t>
            </a:r>
          </a:p>
        </p:txBody>
      </p:sp>
      <p:sp>
        <p:nvSpPr>
          <p:cNvPr id="4506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A82AF48F-A0D7-4798-ADE3-5CAC6740CAA2}" type="slidenum">
              <a:rPr lang="en-US" altLang="en-US" smtClean="0">
                <a:solidFill>
                  <a:srgbClr val="FEFEFE"/>
                </a:solidFill>
              </a:rPr>
              <a:pPr/>
              <a:t>75</a:t>
            </a:fld>
            <a:endParaRPr lang="en-US" altLang="en-US">
              <a:solidFill>
                <a:srgbClr val="FEFEFE"/>
              </a:solidFill>
            </a:endParaRPr>
          </a:p>
        </p:txBody>
      </p:sp>
    </p:spTree>
    <p:extLst>
      <p:ext uri="{BB962C8B-B14F-4D97-AF65-F5344CB8AC3E}">
        <p14:creationId xmlns:p14="http://schemas.microsoft.com/office/powerpoint/2010/main" val="34810701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2"/>
          <p:cNvSpPr txBox="1">
            <a:spLocks noChangeArrowheads="1"/>
          </p:cNvSpPr>
          <p:nvPr/>
        </p:nvSpPr>
        <p:spPr bwMode="auto">
          <a:xfrm>
            <a:off x="457200" y="762003"/>
            <a:ext cx="800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solidFill>
                  <a:srgbClr val="000000"/>
                </a:solidFill>
              </a:rPr>
              <a:t>Test Invalidation Procedures </a:t>
            </a:r>
            <a:r>
              <a:rPr lang="en-US" altLang="en-US" sz="2800" b="1" dirty="0">
                <a:solidFill>
                  <a:srgbClr val="000000"/>
                </a:solidFill>
              </a:rPr>
              <a:t>(continued)</a:t>
            </a:r>
          </a:p>
        </p:txBody>
      </p:sp>
      <p:sp>
        <p:nvSpPr>
          <p:cNvPr id="3" name="Rectangle 1"/>
          <p:cNvSpPr>
            <a:spLocks noChangeArrowheads="1"/>
          </p:cNvSpPr>
          <p:nvPr/>
        </p:nvSpPr>
        <p:spPr bwMode="auto">
          <a:xfrm>
            <a:off x="457200" y="1676403"/>
            <a:ext cx="8153400" cy="3785652"/>
          </a:xfrm>
          <a:prstGeom prst="rect">
            <a:avLst/>
          </a:prstGeom>
          <a:noFill/>
          <a:ln w="9525">
            <a:noFill/>
            <a:miter lim="800000"/>
            <a:headEnd/>
            <a:tailEnd/>
          </a:ln>
        </p:spPr>
        <p:txBody>
          <a:bodyPr wrap="square">
            <a:spAutoFit/>
          </a:bodyPr>
          <a:lstStyle/>
          <a:p>
            <a:pPr algn="just">
              <a:defRPr/>
            </a:pPr>
            <a:r>
              <a:rPr lang="en-US" sz="2000" b="1" dirty="0">
                <a:solidFill>
                  <a:prstClr val="black"/>
                </a:solidFill>
                <a:latin typeface="Arial" panose="020B0604020202020204" pitchFamily="34" charset="0"/>
                <a:cs typeface="Arial" panose="020B0604020202020204" pitchFamily="34" charset="0"/>
              </a:rPr>
              <a:t>Do NOT use the INV bubble if </a:t>
            </a:r>
            <a:r>
              <a:rPr lang="en-US" b="1" dirty="0">
                <a:solidFill>
                  <a:prstClr val="black"/>
                </a:solidFill>
                <a:latin typeface="Arial" panose="020B0604020202020204" pitchFamily="34" charset="0"/>
                <a:cs typeface="Arial" panose="020B0604020202020204" pitchFamily="34" charset="0"/>
              </a:rPr>
              <a:t>there is a DO NOT PROCESS label affixed to the document AND:</a:t>
            </a:r>
          </a:p>
          <a:p>
            <a:pPr algn="just">
              <a:defRPr/>
            </a:pPr>
            <a:endParaRPr lang="en-US" b="1" dirty="0">
              <a:solidFill>
                <a:prstClr val="black"/>
              </a:solidFill>
              <a:latin typeface="Arial" panose="020B0604020202020204" pitchFamily="34" charset="0"/>
              <a:cs typeface="Arial" panose="020B0604020202020204" pitchFamily="34" charset="0"/>
            </a:endParaRPr>
          </a:p>
          <a:p>
            <a:pPr marL="800088" lvl="1" indent="-342900" algn="just">
              <a:spcBef>
                <a:spcPts val="600"/>
              </a:spcBef>
              <a:buFont typeface="Wingdings" panose="05000000000000000000" pitchFamily="2" charset="2"/>
              <a:buChar char="Ø"/>
              <a:defRPr/>
            </a:pPr>
            <a:r>
              <a:rPr lang="en-US" sz="2000" dirty="0">
                <a:solidFill>
                  <a:prstClr val="black"/>
                </a:solidFill>
                <a:latin typeface="Arial" panose="020B0604020202020204" pitchFamily="34" charset="0"/>
                <a:cs typeface="Arial" panose="020B0604020202020204" pitchFamily="34" charset="0"/>
              </a:rPr>
              <a:t>The </a:t>
            </a:r>
            <a:r>
              <a:rPr lang="en-US" sz="2000" dirty="0" err="1">
                <a:solidFill>
                  <a:prstClr val="black"/>
                </a:solidFill>
                <a:latin typeface="Arial" panose="020B0604020202020204" pitchFamily="34" charset="0"/>
                <a:cs typeface="Arial" panose="020B0604020202020204" pitchFamily="34" charset="0"/>
              </a:rPr>
              <a:t>preidentified</a:t>
            </a:r>
            <a:r>
              <a:rPr lang="en-US" sz="2000" dirty="0">
                <a:solidFill>
                  <a:prstClr val="black"/>
                </a:solidFill>
                <a:latin typeface="Arial" panose="020B0604020202020204" pitchFamily="34" charset="0"/>
                <a:cs typeface="Arial" panose="020B0604020202020204" pitchFamily="34" charset="0"/>
              </a:rPr>
              <a:t> document belongs to a student who has withdrawn from the school prior to testing.</a:t>
            </a:r>
          </a:p>
          <a:p>
            <a:pPr marL="800088" lvl="1" indent="-342900" algn="just">
              <a:spcBef>
                <a:spcPts val="600"/>
              </a:spcBef>
              <a:buFont typeface="Wingdings" panose="05000000000000000000" pitchFamily="2" charset="2"/>
              <a:buChar char="Ø"/>
              <a:defRPr/>
            </a:pPr>
            <a:r>
              <a:rPr lang="en-US" sz="2000" dirty="0">
                <a:solidFill>
                  <a:prstClr val="black"/>
                </a:solidFill>
                <a:latin typeface="Arial" panose="020B0604020202020204" pitchFamily="34" charset="0"/>
                <a:cs typeface="Arial" panose="020B0604020202020204" pitchFamily="34" charset="0"/>
              </a:rPr>
              <a:t>The </a:t>
            </a:r>
            <a:r>
              <a:rPr lang="en-US" sz="2000" dirty="0" err="1">
                <a:solidFill>
                  <a:prstClr val="black"/>
                </a:solidFill>
                <a:latin typeface="Arial" panose="020B0604020202020204" pitchFamily="34" charset="0"/>
                <a:cs typeface="Arial" panose="020B0604020202020204" pitchFamily="34" charset="0"/>
              </a:rPr>
              <a:t>preidentified</a:t>
            </a:r>
            <a:r>
              <a:rPr lang="en-US" sz="2000" dirty="0">
                <a:solidFill>
                  <a:prstClr val="black"/>
                </a:solidFill>
                <a:latin typeface="Arial" panose="020B0604020202020204" pitchFamily="34" charset="0"/>
                <a:cs typeface="Arial" panose="020B0604020202020204" pitchFamily="34" charset="0"/>
              </a:rPr>
              <a:t> document belongs to a student who has been </a:t>
            </a:r>
            <a:r>
              <a:rPr lang="en-US" sz="2000" b="1" dirty="0">
                <a:solidFill>
                  <a:prstClr val="black"/>
                </a:solidFill>
                <a:latin typeface="Arial" panose="020B0604020202020204" pitchFamily="34" charset="0"/>
                <a:cs typeface="Arial" panose="020B0604020202020204" pitchFamily="34" charset="0"/>
              </a:rPr>
              <a:t>absent </a:t>
            </a:r>
            <a:r>
              <a:rPr lang="en-US" sz="2000" dirty="0">
                <a:solidFill>
                  <a:prstClr val="black"/>
                </a:solidFill>
                <a:latin typeface="Arial" panose="020B0604020202020204" pitchFamily="34" charset="0"/>
                <a:cs typeface="Arial" panose="020B0604020202020204" pitchFamily="34" charset="0"/>
              </a:rPr>
              <a:t>during the entire test administration window.</a:t>
            </a:r>
          </a:p>
          <a:p>
            <a:pPr marL="800088" lvl="1" indent="-342900" algn="just">
              <a:spcBef>
                <a:spcPts val="600"/>
              </a:spcBef>
              <a:buFont typeface="Wingdings" panose="05000000000000000000" pitchFamily="2" charset="2"/>
              <a:buChar char="Ø"/>
              <a:defRPr/>
            </a:pPr>
            <a:r>
              <a:rPr lang="en-US" sz="2000" dirty="0">
                <a:solidFill>
                  <a:prstClr val="black"/>
                </a:solidFill>
                <a:latin typeface="Arial" panose="020B0604020202020204" pitchFamily="34" charset="0"/>
                <a:cs typeface="Arial" panose="020B0604020202020204" pitchFamily="34" charset="0"/>
              </a:rPr>
              <a:t>The preidentified information is incorrect and the document is UNUSED.</a:t>
            </a:r>
          </a:p>
          <a:p>
            <a:pPr marL="800088" lvl="1" indent="-342900" algn="just">
              <a:spcBef>
                <a:spcPts val="600"/>
              </a:spcBef>
              <a:buFont typeface="Wingdings" panose="05000000000000000000" pitchFamily="2" charset="2"/>
              <a:buChar char="Ø"/>
              <a:defRPr/>
            </a:pPr>
            <a:r>
              <a:rPr lang="en-US" sz="2000" dirty="0">
                <a:solidFill>
                  <a:prstClr val="black"/>
                </a:solidFill>
                <a:latin typeface="Arial" panose="020B0604020202020204" pitchFamily="34" charset="0"/>
                <a:cs typeface="Arial" panose="020B0604020202020204" pitchFamily="34" charset="0"/>
              </a:rPr>
              <a:t>The </a:t>
            </a:r>
            <a:r>
              <a:rPr lang="en-US" sz="2000" dirty="0" err="1">
                <a:solidFill>
                  <a:prstClr val="black"/>
                </a:solidFill>
                <a:latin typeface="Arial" panose="020B0604020202020204" pitchFamily="34" charset="0"/>
                <a:cs typeface="Arial" panose="020B0604020202020204" pitchFamily="34" charset="0"/>
              </a:rPr>
              <a:t>preidentified</a:t>
            </a:r>
            <a:r>
              <a:rPr lang="en-US" sz="2000" dirty="0">
                <a:solidFill>
                  <a:prstClr val="black"/>
                </a:solidFill>
                <a:latin typeface="Arial" panose="020B0604020202020204" pitchFamily="34" charset="0"/>
                <a:cs typeface="Arial" panose="020B0604020202020204" pitchFamily="34" charset="0"/>
              </a:rPr>
              <a:t> document is USED and defective. </a:t>
            </a:r>
          </a:p>
          <a:p>
            <a:pPr lvl="1" algn="just">
              <a:defRPr/>
            </a:pPr>
            <a:endParaRPr lang="en-US" sz="2400" dirty="0">
              <a:solidFill>
                <a:prstClr val="black"/>
              </a:solidFill>
            </a:endParaRPr>
          </a:p>
        </p:txBody>
      </p:sp>
      <p:sp>
        <p:nvSpPr>
          <p:cNvPr id="45060" name="TextBox 3"/>
          <p:cNvSpPr txBox="1">
            <a:spLocks noChangeArrowheads="1"/>
          </p:cNvSpPr>
          <p:nvPr/>
        </p:nvSpPr>
        <p:spPr bwMode="auto">
          <a:xfrm>
            <a:off x="3124200" y="6550029"/>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1400" b="1" dirty="0">
                <a:solidFill>
                  <a:srgbClr val="000000"/>
                </a:solidFill>
              </a:rPr>
              <a:t>TAM, pp. 36-37</a:t>
            </a:r>
          </a:p>
        </p:txBody>
      </p:sp>
      <p:sp>
        <p:nvSpPr>
          <p:cNvPr id="4506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A82AF48F-A0D7-4798-ADE3-5CAC6740CAA2}" type="slidenum">
              <a:rPr lang="en-US" altLang="en-US" smtClean="0">
                <a:solidFill>
                  <a:srgbClr val="FEFEFE"/>
                </a:solidFill>
              </a:rPr>
              <a:pPr/>
              <a:t>76</a:t>
            </a:fld>
            <a:endParaRPr lang="en-US" altLang="en-US">
              <a:solidFill>
                <a:srgbClr val="FEFEFE"/>
              </a:solidFill>
            </a:endParaRPr>
          </a:p>
        </p:txBody>
      </p:sp>
    </p:spTree>
    <p:extLst>
      <p:ext uri="{BB962C8B-B14F-4D97-AF65-F5344CB8AC3E}">
        <p14:creationId xmlns:p14="http://schemas.microsoft.com/office/powerpoint/2010/main" val="28694820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87260" y="631806"/>
            <a:ext cx="779474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ctr"/>
            <a:r>
              <a:rPr lang="en-US" sz="2800" b="1" dirty="0">
                <a:solidFill>
                  <a:schemeClr val="tx1"/>
                </a:solidFill>
                <a:latin typeface="Calibri" panose="020F0502020204030204" pitchFamily="34" charset="0"/>
                <a:cs typeface="Calibri" panose="020F0502020204030204" pitchFamily="34" charset="0"/>
              </a:rPr>
              <a:t>Completing Demographic Information </a:t>
            </a:r>
          </a:p>
          <a:p>
            <a:pPr algn="ctr"/>
            <a:r>
              <a:rPr lang="en-US" sz="2800" b="1" dirty="0">
                <a:solidFill>
                  <a:schemeClr val="tx1"/>
                </a:solidFill>
                <a:latin typeface="Calibri" panose="020F0502020204030204" pitchFamily="34" charset="0"/>
                <a:cs typeface="Calibri" panose="020F0502020204030204" pitchFamily="34" charset="0"/>
              </a:rPr>
              <a:t>Back Cover (cont.)</a:t>
            </a:r>
          </a:p>
        </p:txBody>
      </p:sp>
      <p:sp>
        <p:nvSpPr>
          <p:cNvPr id="6" name="TextBox 5"/>
          <p:cNvSpPr txBox="1"/>
          <p:nvPr/>
        </p:nvSpPr>
        <p:spPr>
          <a:xfrm>
            <a:off x="457200" y="2110563"/>
            <a:ext cx="8305802" cy="1938992"/>
          </a:xfrm>
          <a:prstGeom prst="rect">
            <a:avLst/>
          </a:prstGeom>
          <a:solidFill>
            <a:schemeClr val="bg1"/>
          </a:solidFill>
        </p:spPr>
        <p:txBody>
          <a:bodyPr wrap="square" rtlCol="0">
            <a:spAutoFit/>
          </a:bodyPr>
          <a:lstStyle/>
          <a:p>
            <a:r>
              <a:rPr lang="en-US" b="1" dirty="0">
                <a:latin typeface="Calibri" panose="020F0502020204030204" pitchFamily="34" charset="0"/>
                <a:cs typeface="Calibri" panose="020F0502020204030204" pitchFamily="34" charset="0"/>
              </a:rPr>
              <a:t>Do Not Score This Section For This Student (Box 23)</a:t>
            </a:r>
          </a:p>
          <a:p>
            <a:pPr marL="285750"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Filled-in bubbles in this field indicate a special circumstance. If any of these bubbles are filled in, the student will receive a score of “NA” for that domain.</a:t>
            </a:r>
          </a:p>
          <a:p>
            <a:pPr marL="285750"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The Test Administrator should discuss any situation that may involve gridding a Do Not Score Code with the School Assessment Coordinator. </a:t>
            </a:r>
          </a:p>
          <a:p>
            <a:pPr algn="ctr"/>
            <a:r>
              <a:rPr lang="en-US" b="1" dirty="0">
                <a:latin typeface="Calibri" panose="020F0502020204030204" pitchFamily="34" charset="0"/>
                <a:cs typeface="Calibri" panose="020F0502020204030204" pitchFamily="34" charset="0"/>
              </a:rPr>
              <a:t>*Important</a:t>
            </a: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Do Not Score Codes are not the same as the Do Not Process Label*</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200" b="1"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4404" y="4380011"/>
            <a:ext cx="3514725"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6657939" y="5197672"/>
            <a:ext cx="2105063" cy="307777"/>
          </a:xfrm>
          <a:prstGeom prst="rect">
            <a:avLst/>
          </a:prstGeom>
          <a:noFill/>
        </p:spPr>
        <p:txBody>
          <a:bodyPr wrap="none" rtlCol="0">
            <a:spAutoFit/>
          </a:bodyPr>
          <a:lstStyle/>
          <a:p>
            <a:r>
              <a:rPr lang="en-US" sz="1400" i="1" dirty="0"/>
              <a:t>Continued on next slide </a:t>
            </a:r>
          </a:p>
        </p:txBody>
      </p:sp>
      <p:sp>
        <p:nvSpPr>
          <p:cNvPr id="7" name="TextBox 6">
            <a:extLst>
              <a:ext uri="{FF2B5EF4-FFF2-40B4-BE49-F238E27FC236}">
                <a16:creationId xmlns:a16="http://schemas.microsoft.com/office/drawing/2014/main" id="{AE5DEBF5-CAF7-49CF-A179-800BADCB60DC}"/>
              </a:ext>
            </a:extLst>
          </p:cNvPr>
          <p:cNvSpPr txBox="1"/>
          <p:nvPr/>
        </p:nvSpPr>
        <p:spPr>
          <a:xfrm>
            <a:off x="3352800" y="6400800"/>
            <a:ext cx="2286000"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TAM, pp. 37, 39 - 40</a:t>
            </a:r>
          </a:p>
        </p:txBody>
      </p:sp>
    </p:spTree>
    <p:custDataLst>
      <p:tags r:id="rId1"/>
    </p:custDataLst>
    <p:extLst>
      <p:ext uri="{BB962C8B-B14F-4D97-AF65-F5344CB8AC3E}">
        <p14:creationId xmlns:p14="http://schemas.microsoft.com/office/powerpoint/2010/main" val="577529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1667" y="369651"/>
            <a:ext cx="8715693"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ctr"/>
            <a:r>
              <a:rPr lang="en-US" sz="2800" b="1" dirty="0">
                <a:solidFill>
                  <a:schemeClr val="tx1"/>
                </a:solidFill>
                <a:latin typeface="Calibri" panose="020F0502020204030204" pitchFamily="34" charset="0"/>
                <a:cs typeface="Calibri" panose="020F0502020204030204" pitchFamily="34" charset="0"/>
              </a:rPr>
              <a:t>Completing Demographic Information </a:t>
            </a:r>
          </a:p>
          <a:p>
            <a:pPr algn="ctr"/>
            <a:r>
              <a:rPr lang="en-US" sz="2800" b="1" dirty="0">
                <a:solidFill>
                  <a:schemeClr val="tx1"/>
                </a:solidFill>
                <a:latin typeface="Calibri" panose="020F0502020204030204" pitchFamily="34" charset="0"/>
                <a:cs typeface="Calibri" panose="020F0502020204030204" pitchFamily="34" charset="0"/>
              </a:rPr>
              <a:t>Back Cover (cont.)</a:t>
            </a:r>
          </a:p>
        </p:txBody>
      </p:sp>
      <p:sp>
        <p:nvSpPr>
          <p:cNvPr id="3" name="Rectangle 2"/>
          <p:cNvSpPr/>
          <p:nvPr/>
        </p:nvSpPr>
        <p:spPr>
          <a:xfrm>
            <a:off x="381000" y="1664699"/>
            <a:ext cx="8233227" cy="4447371"/>
          </a:xfrm>
          <a:prstGeom prst="rect">
            <a:avLst/>
          </a:prstGeom>
        </p:spPr>
        <p:txBody>
          <a:bodyPr wrap="square">
            <a:spAutoFit/>
          </a:bodyPr>
          <a:lstStyle/>
          <a:p>
            <a:r>
              <a:rPr lang="en-US" sz="2000" b="1" dirty="0">
                <a:latin typeface="Calibri" panose="020F0502020204030204" pitchFamily="34" charset="0"/>
                <a:cs typeface="Calibri" panose="020F0502020204030204" pitchFamily="34" charset="0"/>
              </a:rPr>
              <a:t>Do Not Score Codes</a:t>
            </a:r>
          </a:p>
          <a:p>
            <a:endParaRPr lang="en-US" sz="6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sz="1600" b="1" dirty="0">
                <a:latin typeface="Calibri" panose="020F0502020204030204" pitchFamily="34" charset="0"/>
                <a:cs typeface="Calibri" panose="020F0502020204030204" pitchFamily="34" charset="0"/>
              </a:rPr>
              <a:t>Absent (ABS): </a:t>
            </a:r>
            <a:r>
              <a:rPr lang="en-US" sz="1600" dirty="0">
                <a:latin typeface="Calibri" panose="020F0502020204030204" pitchFamily="34" charset="0"/>
                <a:cs typeface="Calibri" panose="020F0502020204030204" pitchFamily="34" charset="0"/>
              </a:rPr>
              <a:t>Absent indicates the student was absent for a domain of the test; if so, fill in the appropriate bubbles for the domain the student did not take.</a:t>
            </a:r>
            <a:endParaRPr lang="en-US" sz="16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en-US" sz="11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sz="1600" b="1" dirty="0">
                <a:latin typeface="Calibri" panose="020F0502020204030204" pitchFamily="34" charset="0"/>
                <a:cs typeface="Calibri" panose="020F0502020204030204" pitchFamily="34" charset="0"/>
              </a:rPr>
              <a:t>Invalidate (INV): </a:t>
            </a:r>
            <a:r>
              <a:rPr lang="en-US" sz="1600" dirty="0">
                <a:latin typeface="Calibri" panose="020F0502020204030204" pitchFamily="34" charset="0"/>
                <a:cs typeface="Calibri" panose="020F0502020204030204" pitchFamily="34" charset="0"/>
              </a:rPr>
              <a:t>Invalidate indicates that even though a student may have completed some or all of the test items, the testing was not valid. For assistance identifying circumstances when invalidations in an appropriate course of action, please review section 4.7 of the Spring 2020 Florida ACCESS for ELLs Test Administration Manual.</a:t>
            </a:r>
            <a:r>
              <a:rPr lang="en-US" sz="1600" dirty="0">
                <a:highlight>
                  <a:srgbClr val="FFFF00"/>
                </a:highlight>
                <a:latin typeface="Calibri" panose="020F0502020204030204" pitchFamily="34" charset="0"/>
                <a:cs typeface="Calibri" panose="020F0502020204030204" pitchFamily="34" charset="0"/>
              </a:rPr>
              <a:t> </a:t>
            </a:r>
          </a:p>
          <a:p>
            <a:pPr marL="285750" indent="-285750">
              <a:buFont typeface="Wingdings" panose="05000000000000000000" pitchFamily="2" charset="2"/>
              <a:buChar char="Ø"/>
            </a:pPr>
            <a:endParaRPr lang="en-US" sz="11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sz="1600" b="1" dirty="0">
                <a:latin typeface="Calibri" panose="020F0502020204030204" pitchFamily="34" charset="0"/>
                <a:cs typeface="Calibri" panose="020F0502020204030204" pitchFamily="34" charset="0"/>
              </a:rPr>
              <a:t>Declined (DEC): </a:t>
            </a:r>
            <a:r>
              <a:rPr lang="en-US" sz="1600" dirty="0">
                <a:latin typeface="Calibri" panose="020F0502020204030204" pitchFamily="34" charset="0"/>
                <a:cs typeface="Calibri" panose="020F0502020204030204" pitchFamily="34" charset="0"/>
              </a:rPr>
              <a:t>Declined indicates a student refused to test. This annual state assessment is NOT an optional activity. It is a required activity. A student cannot opt out of the state’s annual assessment. This indicator is used only when a student refuses to participate even after the Test Administrator has made several attempts to engage the student in the assessment. In this event, fill in the appropriate bubble(s).</a:t>
            </a:r>
            <a:endParaRPr lang="en-US" sz="16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en-US" sz="11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sz="1600" b="1" dirty="0">
                <a:latin typeface="Calibri" panose="020F0502020204030204" pitchFamily="34" charset="0"/>
                <a:cs typeface="Calibri" panose="020F0502020204030204" pitchFamily="34" charset="0"/>
              </a:rPr>
              <a:t>Exemption (SPD):</a:t>
            </a:r>
            <a:r>
              <a:rPr lang="en-US" sz="1600" dirty="0">
                <a:latin typeface="Calibri" panose="020F0502020204030204" pitchFamily="34" charset="0"/>
                <a:cs typeface="Calibri" panose="020F0502020204030204" pitchFamily="34" charset="0"/>
              </a:rPr>
              <a:t> Deferred Special Education/504 indicates that an IEP or 504 team determined that the student should defer participation from one or more of the domains of this test; if so, fill in the appropriate bubbles.</a:t>
            </a:r>
            <a:endParaRPr lang="en-US" sz="16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635039D-2DA7-4AD9-9E46-273F41584CE2}"/>
              </a:ext>
            </a:extLst>
          </p:cNvPr>
          <p:cNvSpPr txBox="1"/>
          <p:nvPr/>
        </p:nvSpPr>
        <p:spPr>
          <a:xfrm>
            <a:off x="3354613" y="6488349"/>
            <a:ext cx="2286000"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TAM, pp. </a:t>
            </a:r>
            <a:r>
              <a:rPr lang="en-US" sz="1200">
                <a:latin typeface="Calibri" panose="020F0502020204030204" pitchFamily="34" charset="0"/>
                <a:cs typeface="Calibri" panose="020F0502020204030204" pitchFamily="34" charset="0"/>
              </a:rPr>
              <a:t>37 &amp; 39 - 40</a:t>
            </a:r>
            <a:endParaRPr lang="en-US" sz="12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1786460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257CC6E-9804-461C-8190-BEF0BEA28044}" type="slidenum">
              <a:rPr lang="en-US" smtClean="0">
                <a:solidFill>
                  <a:prstClr val="black">
                    <a:lumMod val="50000"/>
                    <a:lumOff val="50000"/>
                  </a:prstClr>
                </a:solidFill>
              </a:rPr>
              <a:pPr>
                <a:defRPr/>
              </a:pPr>
              <a:t>79</a:t>
            </a:fld>
            <a:endParaRPr lang="en-US" dirty="0">
              <a:solidFill>
                <a:prstClr val="black">
                  <a:lumMod val="50000"/>
                  <a:lumOff val="50000"/>
                </a:prstClr>
              </a:solidFill>
            </a:endParaRPr>
          </a:p>
        </p:txBody>
      </p:sp>
      <p:sp>
        <p:nvSpPr>
          <p:cNvPr id="3" name="TextBox 2"/>
          <p:cNvSpPr txBox="1"/>
          <p:nvPr/>
        </p:nvSpPr>
        <p:spPr>
          <a:xfrm>
            <a:off x="-152398" y="235576"/>
            <a:ext cx="9296401"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PROCEDURES FOR STUDENT TRANSFERS</a:t>
            </a:r>
          </a:p>
        </p:txBody>
      </p:sp>
      <p:graphicFrame>
        <p:nvGraphicFramePr>
          <p:cNvPr id="6" name="Table 5"/>
          <p:cNvGraphicFramePr>
            <a:graphicFrameLocks noGrp="1"/>
          </p:cNvGraphicFramePr>
          <p:nvPr>
            <p:extLst>
              <p:ext uri="{D42A27DB-BD31-4B8C-83A1-F6EECF244321}">
                <p14:modId xmlns:p14="http://schemas.microsoft.com/office/powerpoint/2010/main" val="2357083090"/>
              </p:ext>
            </p:extLst>
          </p:nvPr>
        </p:nvGraphicFramePr>
        <p:xfrm>
          <a:off x="3352800" y="49606200"/>
          <a:ext cx="2435654" cy="37093737"/>
        </p:xfrm>
        <a:graphic>
          <a:graphicData uri="http://schemas.openxmlformats.org/drawingml/2006/table">
            <a:tbl>
              <a:tblPr firstRow="1" firstCol="1" bandRow="1">
                <a:tableStyleId>{5C22544A-7EE6-4342-B048-85BDC9FD1C3A}</a:tableStyleId>
              </a:tblPr>
              <a:tblGrid>
                <a:gridCol w="1217827">
                  <a:extLst>
                    <a:ext uri="{9D8B030D-6E8A-4147-A177-3AD203B41FA5}">
                      <a16:colId xmlns:a16="http://schemas.microsoft.com/office/drawing/2014/main" val="20000"/>
                    </a:ext>
                  </a:extLst>
                </a:gridCol>
                <a:gridCol w="1217827">
                  <a:extLst>
                    <a:ext uri="{9D8B030D-6E8A-4147-A177-3AD203B41FA5}">
                      <a16:colId xmlns:a16="http://schemas.microsoft.com/office/drawing/2014/main" val="20001"/>
                    </a:ext>
                  </a:extLst>
                </a:gridCol>
              </a:tblGrid>
              <a:tr h="410295">
                <a:tc>
                  <a:txBody>
                    <a:bodyPr/>
                    <a:lstStyle/>
                    <a:p>
                      <a:pPr marL="0" marR="0" algn="ctr">
                        <a:lnSpc>
                          <a:spcPct val="115000"/>
                        </a:lnSpc>
                        <a:spcBef>
                          <a:spcPts val="0"/>
                        </a:spcBef>
                        <a:spcAft>
                          <a:spcPts val="0"/>
                        </a:spcAft>
                      </a:pPr>
                      <a:r>
                        <a:rPr lang="en-US" sz="1200" dirty="0">
                          <a:effectLst/>
                        </a:rPr>
                        <a:t>Transfer Situation</a:t>
                      </a:r>
                      <a:endParaRPr lang="en-US" sz="1200" dirty="0">
                        <a:effectLst/>
                        <a:latin typeface="Calibri"/>
                        <a:ea typeface="Calibri"/>
                        <a:cs typeface="Times New Roman"/>
                      </a:endParaRPr>
                    </a:p>
                  </a:txBody>
                  <a:tcPr marL="27471" marR="27471" marT="0" marB="0"/>
                </a:tc>
                <a:tc>
                  <a:txBody>
                    <a:bodyPr/>
                    <a:lstStyle/>
                    <a:p>
                      <a:pPr marL="0" marR="0" algn="ctr">
                        <a:lnSpc>
                          <a:spcPct val="115000"/>
                        </a:lnSpc>
                        <a:spcBef>
                          <a:spcPts val="0"/>
                        </a:spcBef>
                        <a:spcAft>
                          <a:spcPts val="0"/>
                        </a:spcAft>
                      </a:pPr>
                      <a:r>
                        <a:rPr lang="en-US" sz="1200" dirty="0">
                          <a:effectLst/>
                        </a:rPr>
                        <a:t>What to do</a:t>
                      </a:r>
                      <a:endParaRPr lang="en-US" sz="1200" dirty="0">
                        <a:effectLst/>
                        <a:latin typeface="Calibri"/>
                        <a:ea typeface="Calibri"/>
                        <a:cs typeface="Times New Roman"/>
                      </a:endParaRPr>
                    </a:p>
                  </a:txBody>
                  <a:tcPr marL="27471" marR="27471" marT="0" marB="0"/>
                </a:tc>
                <a:extLst>
                  <a:ext uri="{0D108BD9-81ED-4DB2-BD59-A6C34878D82A}">
                    <a16:rowId xmlns:a16="http://schemas.microsoft.com/office/drawing/2014/main" val="10000"/>
                  </a:ext>
                </a:extLst>
              </a:tr>
              <a:tr h="2303103">
                <a:tc>
                  <a:txBody>
                    <a:bodyPr/>
                    <a:lstStyle/>
                    <a:p>
                      <a:pPr marL="0" marR="0">
                        <a:lnSpc>
                          <a:spcPct val="115000"/>
                        </a:lnSpc>
                        <a:spcBef>
                          <a:spcPts val="0"/>
                        </a:spcBef>
                        <a:spcAft>
                          <a:spcPts val="0"/>
                        </a:spcAft>
                      </a:pPr>
                      <a:r>
                        <a:rPr lang="en-US" sz="1200">
                          <a:effectLst/>
                        </a:rPr>
                        <a:t>Student transfers out of the state or district prior to the testing window</a:t>
                      </a:r>
                      <a:endParaRPr lang="en-US" sz="1200">
                        <a:effectLst/>
                        <a:latin typeface="Calibri"/>
                        <a:ea typeface="Calibri"/>
                        <a:cs typeface="Times New Roman"/>
                      </a:endParaRPr>
                    </a:p>
                  </a:txBody>
                  <a:tcPr marL="27471" marR="27471" marT="0" marB="0"/>
                </a:tc>
                <a:tc>
                  <a:txBody>
                    <a:bodyPr/>
                    <a:lstStyle/>
                    <a:p>
                      <a:pPr marL="0" marR="0">
                        <a:lnSpc>
                          <a:spcPct val="115000"/>
                        </a:lnSpc>
                        <a:spcBef>
                          <a:spcPts val="0"/>
                        </a:spcBef>
                        <a:spcAft>
                          <a:spcPts val="0"/>
                        </a:spcAft>
                      </a:pPr>
                      <a:r>
                        <a:rPr lang="en-US" sz="1200">
                          <a:effectLst/>
                        </a:rPr>
                        <a:t>Destroy the Pre-ID label. If the Pre-ID label is already affixed to a student response booklet, place a Do Not Process label over the Pre-ID label and return to DRC. No further action is needed</a:t>
                      </a:r>
                      <a:endParaRPr lang="en-US" sz="1200">
                        <a:effectLst/>
                        <a:latin typeface="Calibri"/>
                        <a:ea typeface="Calibri"/>
                        <a:cs typeface="Times New Roman"/>
                      </a:endParaRPr>
                    </a:p>
                  </a:txBody>
                  <a:tcPr marL="27471" marR="27471" marT="0" marB="0"/>
                </a:tc>
                <a:extLst>
                  <a:ext uri="{0D108BD9-81ED-4DB2-BD59-A6C34878D82A}">
                    <a16:rowId xmlns:a16="http://schemas.microsoft.com/office/drawing/2014/main" val="10001"/>
                  </a:ext>
                </a:extLst>
              </a:tr>
              <a:tr h="3775287">
                <a:tc>
                  <a:txBody>
                    <a:bodyPr/>
                    <a:lstStyle/>
                    <a:p>
                      <a:pPr marL="0" marR="0">
                        <a:lnSpc>
                          <a:spcPct val="115000"/>
                        </a:lnSpc>
                        <a:spcBef>
                          <a:spcPts val="0"/>
                        </a:spcBef>
                        <a:spcAft>
                          <a:spcPts val="0"/>
                        </a:spcAft>
                      </a:pPr>
                      <a:r>
                        <a:rPr lang="en-US" sz="1200">
                          <a:effectLst/>
                        </a:rPr>
                        <a:t>Student transfers out of school or district, but within the state, prior to testing</a:t>
                      </a:r>
                      <a:endParaRPr lang="en-US" sz="1200">
                        <a:effectLst/>
                        <a:latin typeface="Calibri"/>
                        <a:ea typeface="Calibri"/>
                        <a:cs typeface="Times New Roman"/>
                      </a:endParaRPr>
                    </a:p>
                  </a:txBody>
                  <a:tcPr marL="27471" marR="27471" marT="0" marB="0"/>
                </a:tc>
                <a:tc>
                  <a:txBody>
                    <a:bodyPr/>
                    <a:lstStyle/>
                    <a:p>
                      <a:pPr marL="0" marR="0">
                        <a:lnSpc>
                          <a:spcPct val="115000"/>
                        </a:lnSpc>
                        <a:spcBef>
                          <a:spcPts val="0"/>
                        </a:spcBef>
                        <a:spcAft>
                          <a:spcPts val="0"/>
                        </a:spcAft>
                      </a:pPr>
                      <a:r>
                        <a:rPr lang="en-US" sz="1200">
                          <a:effectLst/>
                        </a:rPr>
                        <a:t>Destroy the Pre-ID label. If the Pre-ID label is already affixed to a student response booklet, place a Do Not Process label over the Pre-ID label and return to DRC. The new school or district will use the District/School label and bubble in the student's information on both the front and back covers of the test booklet.</a:t>
                      </a:r>
                      <a:endParaRPr lang="en-US" sz="1200">
                        <a:effectLst/>
                        <a:latin typeface="Calibri"/>
                        <a:ea typeface="Calibri"/>
                        <a:cs typeface="Times New Roman"/>
                      </a:endParaRPr>
                    </a:p>
                  </a:txBody>
                  <a:tcPr marL="27471" marR="27471" marT="0" marB="0"/>
                </a:tc>
                <a:extLst>
                  <a:ext uri="{0D108BD9-81ED-4DB2-BD59-A6C34878D82A}">
                    <a16:rowId xmlns:a16="http://schemas.microsoft.com/office/drawing/2014/main" val="10002"/>
                  </a:ext>
                </a:extLst>
              </a:tr>
              <a:tr h="2303103">
                <a:tc>
                  <a:txBody>
                    <a:bodyPr/>
                    <a:lstStyle/>
                    <a:p>
                      <a:pPr marL="0" marR="0">
                        <a:lnSpc>
                          <a:spcPct val="115000"/>
                        </a:lnSpc>
                        <a:spcBef>
                          <a:spcPts val="0"/>
                        </a:spcBef>
                        <a:spcAft>
                          <a:spcPts val="0"/>
                        </a:spcAft>
                      </a:pPr>
                      <a:r>
                        <a:rPr lang="en-US" sz="1200">
                          <a:effectLst/>
                        </a:rPr>
                        <a:t>Student transfers before completing any domains during the testing window</a:t>
                      </a:r>
                      <a:endParaRPr lang="en-US" sz="1200">
                        <a:effectLst/>
                        <a:latin typeface="Calibri"/>
                        <a:ea typeface="Calibri"/>
                        <a:cs typeface="Times New Roman"/>
                      </a:endParaRPr>
                    </a:p>
                  </a:txBody>
                  <a:tcPr marL="27471" marR="27471" marT="0" marB="0"/>
                </a:tc>
                <a:tc>
                  <a:txBody>
                    <a:bodyPr/>
                    <a:lstStyle/>
                    <a:p>
                      <a:pPr marL="0" marR="0">
                        <a:lnSpc>
                          <a:spcPct val="115000"/>
                        </a:lnSpc>
                        <a:spcBef>
                          <a:spcPts val="0"/>
                        </a:spcBef>
                        <a:spcAft>
                          <a:spcPts val="0"/>
                        </a:spcAft>
                      </a:pPr>
                      <a:r>
                        <a:rPr lang="en-US" sz="1200">
                          <a:effectLst/>
                        </a:rPr>
                        <a:t>Destroy the Pre-ID label. If the Pre-ID label is already affixed to a student response booklet, place a Do Not Process label over the Pre-ID label and return to DRC. No further action is needed.</a:t>
                      </a:r>
                      <a:endParaRPr lang="en-US" sz="1200">
                        <a:effectLst/>
                        <a:latin typeface="Calibri"/>
                        <a:ea typeface="Calibri"/>
                        <a:cs typeface="Times New Roman"/>
                      </a:endParaRPr>
                    </a:p>
                  </a:txBody>
                  <a:tcPr marL="27471" marR="27471" marT="0" marB="0"/>
                </a:tc>
                <a:extLst>
                  <a:ext uri="{0D108BD9-81ED-4DB2-BD59-A6C34878D82A}">
                    <a16:rowId xmlns:a16="http://schemas.microsoft.com/office/drawing/2014/main" val="10003"/>
                  </a:ext>
                </a:extLst>
              </a:tr>
              <a:tr h="1672167">
                <a:tc>
                  <a:txBody>
                    <a:bodyPr/>
                    <a:lstStyle/>
                    <a:p>
                      <a:pPr marL="0" marR="0">
                        <a:lnSpc>
                          <a:spcPct val="115000"/>
                        </a:lnSpc>
                        <a:spcBef>
                          <a:spcPts val="0"/>
                        </a:spcBef>
                        <a:spcAft>
                          <a:spcPts val="0"/>
                        </a:spcAft>
                      </a:pPr>
                      <a:r>
                        <a:rPr lang="en-US" sz="1200">
                          <a:effectLst/>
                        </a:rPr>
                        <a:t>Student completes all domains in a school but transfers out of the school or the district (within the state)</a:t>
                      </a:r>
                      <a:endParaRPr lang="en-US" sz="1200">
                        <a:effectLst/>
                        <a:latin typeface="Calibri"/>
                        <a:ea typeface="Calibri"/>
                        <a:cs typeface="Times New Roman"/>
                      </a:endParaRPr>
                    </a:p>
                  </a:txBody>
                  <a:tcPr marL="27471" marR="27471" marT="0" marB="0"/>
                </a:tc>
                <a:tc>
                  <a:txBody>
                    <a:bodyPr/>
                    <a:lstStyle/>
                    <a:p>
                      <a:pPr marL="0" marR="0">
                        <a:lnSpc>
                          <a:spcPct val="115000"/>
                        </a:lnSpc>
                        <a:spcBef>
                          <a:spcPts val="0"/>
                        </a:spcBef>
                        <a:spcAft>
                          <a:spcPts val="0"/>
                        </a:spcAft>
                      </a:pPr>
                      <a:r>
                        <a:rPr lang="en-US" sz="1200">
                          <a:effectLst/>
                        </a:rPr>
                        <a:t>Completed test booklets should be returned as normal by the site in which the student completed the test. No further action is needed.</a:t>
                      </a:r>
                      <a:endParaRPr lang="en-US" sz="1200">
                        <a:effectLst/>
                        <a:latin typeface="Calibri"/>
                        <a:ea typeface="Calibri"/>
                        <a:cs typeface="Times New Roman"/>
                      </a:endParaRPr>
                    </a:p>
                  </a:txBody>
                  <a:tcPr marL="27471" marR="27471" marT="0" marB="0"/>
                </a:tc>
                <a:extLst>
                  <a:ext uri="{0D108BD9-81ED-4DB2-BD59-A6C34878D82A}">
                    <a16:rowId xmlns:a16="http://schemas.microsoft.com/office/drawing/2014/main" val="10004"/>
                  </a:ext>
                </a:extLst>
              </a:tr>
              <a:tr h="1672167">
                <a:tc>
                  <a:txBody>
                    <a:bodyPr/>
                    <a:lstStyle/>
                    <a:p>
                      <a:pPr marL="0" marR="0">
                        <a:lnSpc>
                          <a:spcPct val="115000"/>
                        </a:lnSpc>
                        <a:spcBef>
                          <a:spcPts val="0"/>
                        </a:spcBef>
                        <a:spcAft>
                          <a:spcPts val="0"/>
                        </a:spcAft>
                      </a:pPr>
                      <a:r>
                        <a:rPr lang="en-US" sz="1200">
                          <a:effectLst/>
                        </a:rPr>
                        <a:t>Student completes all domains in a school but transfers out of state</a:t>
                      </a:r>
                      <a:endParaRPr lang="en-US" sz="1200">
                        <a:effectLst/>
                        <a:latin typeface="Calibri"/>
                        <a:ea typeface="Calibri"/>
                        <a:cs typeface="Times New Roman"/>
                      </a:endParaRPr>
                    </a:p>
                  </a:txBody>
                  <a:tcPr marL="27471" marR="27471" marT="0" marB="0"/>
                </a:tc>
                <a:tc>
                  <a:txBody>
                    <a:bodyPr/>
                    <a:lstStyle/>
                    <a:p>
                      <a:pPr marL="0" marR="0">
                        <a:lnSpc>
                          <a:spcPct val="115000"/>
                        </a:lnSpc>
                        <a:spcBef>
                          <a:spcPts val="0"/>
                        </a:spcBef>
                        <a:spcAft>
                          <a:spcPts val="0"/>
                        </a:spcAft>
                      </a:pPr>
                      <a:r>
                        <a:rPr lang="en-US" sz="1200">
                          <a:effectLst/>
                        </a:rPr>
                        <a:t>Completed test booklets should be returned as normal by the site in which the student completed the test. No further action is needed.</a:t>
                      </a:r>
                      <a:endParaRPr lang="en-US" sz="1200">
                        <a:effectLst/>
                        <a:latin typeface="Calibri"/>
                        <a:ea typeface="Calibri"/>
                        <a:cs typeface="Times New Roman"/>
                      </a:endParaRPr>
                    </a:p>
                  </a:txBody>
                  <a:tcPr marL="27471" marR="27471" marT="0" marB="0"/>
                </a:tc>
                <a:extLst>
                  <a:ext uri="{0D108BD9-81ED-4DB2-BD59-A6C34878D82A}">
                    <a16:rowId xmlns:a16="http://schemas.microsoft.com/office/drawing/2014/main" val="10005"/>
                  </a:ext>
                </a:extLst>
              </a:tr>
              <a:tr h="3354663">
                <a:tc>
                  <a:txBody>
                    <a:bodyPr/>
                    <a:lstStyle/>
                    <a:p>
                      <a:pPr marL="0" marR="0">
                        <a:lnSpc>
                          <a:spcPct val="115000"/>
                        </a:lnSpc>
                        <a:spcBef>
                          <a:spcPts val="0"/>
                        </a:spcBef>
                        <a:spcAft>
                          <a:spcPts val="0"/>
                        </a:spcAft>
                      </a:pPr>
                      <a:r>
                        <a:rPr lang="en-US" sz="1200">
                          <a:effectLst/>
                        </a:rPr>
                        <a:t>Student transfers to a new school within the district during testing and has completed one or more domains. In addition, the district permits the secure transfer of partially completed booklet from the original school to the new school</a:t>
                      </a:r>
                      <a:endParaRPr lang="en-US" sz="1200">
                        <a:effectLst/>
                        <a:latin typeface="Calibri"/>
                        <a:ea typeface="Calibri"/>
                        <a:cs typeface="Times New Roman"/>
                      </a:endParaRPr>
                    </a:p>
                  </a:txBody>
                  <a:tcPr marL="27471" marR="27471" marT="0" marB="0"/>
                </a:tc>
                <a:tc>
                  <a:txBody>
                    <a:bodyPr/>
                    <a:lstStyle/>
                    <a:p>
                      <a:pPr marL="0" marR="0" algn="ctr">
                        <a:lnSpc>
                          <a:spcPct val="115000"/>
                        </a:lnSpc>
                        <a:spcBef>
                          <a:spcPts val="0"/>
                        </a:spcBef>
                        <a:spcAft>
                          <a:spcPts val="0"/>
                        </a:spcAft>
                      </a:pPr>
                      <a:r>
                        <a:rPr lang="en-US" sz="1200">
                          <a:effectLst/>
                        </a:rPr>
                        <a:t>Not Permitted in Miami-Dade County Public Schools</a:t>
                      </a:r>
                      <a:endParaRPr lang="en-US" sz="1200">
                        <a:effectLst/>
                        <a:latin typeface="Calibri"/>
                        <a:ea typeface="Calibri"/>
                        <a:cs typeface="Times New Roman"/>
                      </a:endParaRPr>
                    </a:p>
                  </a:txBody>
                  <a:tcPr marL="27471" marR="27471" marT="0" marB="0" anchor="ctr"/>
                </a:tc>
                <a:extLst>
                  <a:ext uri="{0D108BD9-81ED-4DB2-BD59-A6C34878D82A}">
                    <a16:rowId xmlns:a16="http://schemas.microsoft.com/office/drawing/2014/main" val="10006"/>
                  </a:ext>
                </a:extLst>
              </a:tr>
              <a:tr h="6088719">
                <a:tc>
                  <a:txBody>
                    <a:bodyPr/>
                    <a:lstStyle/>
                    <a:p>
                      <a:pPr marL="0" marR="0">
                        <a:lnSpc>
                          <a:spcPct val="115000"/>
                        </a:lnSpc>
                        <a:spcBef>
                          <a:spcPts val="0"/>
                        </a:spcBef>
                        <a:spcAft>
                          <a:spcPts val="0"/>
                        </a:spcAft>
                      </a:pPr>
                      <a:r>
                        <a:rPr lang="en-US" sz="1200">
                          <a:effectLst/>
                        </a:rPr>
                        <a:t>Student transfers to a new school within the district during testing and has completed one or more domains; however, the district does not permit the secure transfer of partially completed booklet from the original school to the new school</a:t>
                      </a:r>
                      <a:endParaRPr lang="en-US" sz="1200">
                        <a:effectLst/>
                        <a:latin typeface="Calibri"/>
                        <a:ea typeface="Calibri"/>
                        <a:cs typeface="Times New Roman"/>
                      </a:endParaRPr>
                    </a:p>
                  </a:txBody>
                  <a:tcPr marL="27471" marR="27471" marT="0" marB="0"/>
                </a:tc>
                <a:tc>
                  <a:txBody>
                    <a:bodyPr/>
                    <a:lstStyle/>
                    <a:p>
                      <a:pPr marL="0" marR="0">
                        <a:lnSpc>
                          <a:spcPct val="115000"/>
                        </a:lnSpc>
                        <a:spcBef>
                          <a:spcPts val="0"/>
                        </a:spcBef>
                        <a:spcAft>
                          <a:spcPts val="0"/>
                        </a:spcAft>
                      </a:pPr>
                      <a:r>
                        <a:rPr lang="en-US" sz="1200">
                          <a:effectLst/>
                        </a:rPr>
                        <a:t>The </a:t>
                      </a:r>
                      <a:r>
                        <a:rPr lang="en-US" sz="1200" u="sng">
                          <a:effectLst/>
                        </a:rPr>
                        <a:t>original school</a:t>
                      </a:r>
                      <a:r>
                        <a:rPr lang="en-US" sz="1200">
                          <a:effectLst/>
                        </a:rPr>
                        <a:t> should submit for scoring as-is. The </a:t>
                      </a:r>
                      <a:r>
                        <a:rPr lang="en-US" sz="1200" u="sng">
                          <a:effectLst/>
                        </a:rPr>
                        <a:t>new school</a:t>
                      </a:r>
                      <a:r>
                        <a:rPr lang="en-US" sz="1200">
                          <a:effectLst/>
                        </a:rPr>
                        <a:t> may proceed to administer ONLY domains that the student has not been previously assessed. </a:t>
                      </a:r>
                    </a:p>
                    <a:p>
                      <a:pPr marL="0" marR="0">
                        <a:lnSpc>
                          <a:spcPct val="115000"/>
                        </a:lnSpc>
                        <a:spcBef>
                          <a:spcPts val="0"/>
                        </a:spcBef>
                        <a:spcAft>
                          <a:spcPts val="0"/>
                        </a:spcAft>
                      </a:pPr>
                      <a:r>
                        <a:rPr lang="en-US" sz="1200">
                          <a:effectLst/>
                        </a:rPr>
                        <a:t>At the </a:t>
                      </a:r>
                      <a:r>
                        <a:rPr lang="en-US" sz="1200" u="sng">
                          <a:effectLst/>
                        </a:rPr>
                        <a:t>new school</a:t>
                      </a:r>
                      <a:r>
                        <a:rPr lang="en-US" sz="1200">
                          <a:effectLst/>
                        </a:rPr>
                        <a:t>, affix the District/School label on a new student response booklet and bubble the student demographic information. Important: The student’s name, SSID, birth date, and grade must match in order to merge the two test booklets and generate a complete score report.</a:t>
                      </a:r>
                      <a:endParaRPr lang="en-US" sz="1200">
                        <a:effectLst/>
                        <a:latin typeface="Calibri"/>
                        <a:ea typeface="Calibri"/>
                        <a:cs typeface="Times New Roman"/>
                      </a:endParaRPr>
                    </a:p>
                  </a:txBody>
                  <a:tcPr marL="27471" marR="27471" marT="0" marB="0"/>
                </a:tc>
                <a:extLst>
                  <a:ext uri="{0D108BD9-81ED-4DB2-BD59-A6C34878D82A}">
                    <a16:rowId xmlns:a16="http://schemas.microsoft.com/office/drawing/2014/main" val="10007"/>
                  </a:ext>
                </a:extLst>
              </a:tr>
              <a:tr h="8191839">
                <a:tc>
                  <a:txBody>
                    <a:bodyPr/>
                    <a:lstStyle/>
                    <a:p>
                      <a:pPr marL="0" marR="0">
                        <a:lnSpc>
                          <a:spcPct val="115000"/>
                        </a:lnSpc>
                        <a:spcBef>
                          <a:spcPts val="0"/>
                        </a:spcBef>
                        <a:spcAft>
                          <a:spcPts val="0"/>
                        </a:spcAft>
                      </a:pPr>
                      <a:r>
                        <a:rPr lang="en-US" sz="1200">
                          <a:effectLst/>
                        </a:rPr>
                        <a:t>Student transfers outside the district, but within the state, during testing and has completed one or more domains</a:t>
                      </a:r>
                      <a:endParaRPr lang="en-US" sz="1200">
                        <a:effectLst/>
                        <a:latin typeface="Calibri"/>
                        <a:ea typeface="Calibri"/>
                        <a:cs typeface="Times New Roman"/>
                      </a:endParaRPr>
                    </a:p>
                  </a:txBody>
                  <a:tcPr marL="27471" marR="27471" marT="0" marB="0"/>
                </a:tc>
                <a:tc>
                  <a:txBody>
                    <a:bodyPr/>
                    <a:lstStyle/>
                    <a:p>
                      <a:pPr marL="0" marR="0">
                        <a:lnSpc>
                          <a:spcPct val="115000"/>
                        </a:lnSpc>
                        <a:spcBef>
                          <a:spcPts val="0"/>
                        </a:spcBef>
                        <a:spcAft>
                          <a:spcPts val="0"/>
                        </a:spcAft>
                      </a:pPr>
                      <a:r>
                        <a:rPr lang="en-US" sz="1200">
                          <a:effectLst/>
                        </a:rPr>
                        <a:t>Notify Student Assessment as soon as you know that the student has transferred out of the District or in from another Florida District.</a:t>
                      </a:r>
                    </a:p>
                    <a:p>
                      <a:pPr marL="0" marR="0">
                        <a:lnSpc>
                          <a:spcPct val="115000"/>
                        </a:lnSpc>
                        <a:spcBef>
                          <a:spcPts val="0"/>
                        </a:spcBef>
                        <a:spcAft>
                          <a:spcPts val="0"/>
                        </a:spcAft>
                      </a:pPr>
                      <a:r>
                        <a:rPr lang="en-US" sz="1200">
                          <a:effectLst/>
                        </a:rPr>
                        <a:t>The </a:t>
                      </a:r>
                      <a:r>
                        <a:rPr lang="en-US" sz="1200" u="sng">
                          <a:effectLst/>
                        </a:rPr>
                        <a:t>original school</a:t>
                      </a:r>
                      <a:r>
                        <a:rPr lang="en-US" sz="1200">
                          <a:effectLst/>
                        </a:rPr>
                        <a:t> should return the partially completed booklet for scoring. </a:t>
                      </a:r>
                    </a:p>
                    <a:p>
                      <a:pPr marL="0" marR="0">
                        <a:lnSpc>
                          <a:spcPct val="115000"/>
                        </a:lnSpc>
                        <a:spcBef>
                          <a:spcPts val="0"/>
                        </a:spcBef>
                        <a:spcAft>
                          <a:spcPts val="0"/>
                        </a:spcAft>
                      </a:pPr>
                      <a:r>
                        <a:rPr lang="en-US" sz="1200">
                          <a:effectLst/>
                        </a:rPr>
                        <a:t>The </a:t>
                      </a:r>
                      <a:r>
                        <a:rPr lang="en-US" sz="1200" u="sng">
                          <a:effectLst/>
                        </a:rPr>
                        <a:t>new school</a:t>
                      </a:r>
                      <a:r>
                        <a:rPr lang="en-US" sz="1200">
                          <a:effectLst/>
                        </a:rPr>
                        <a:t> should affix a District/School label to a new student response booklet and administer ONLY domains that the student has not been previously administered.</a:t>
                      </a:r>
                    </a:p>
                    <a:p>
                      <a:pPr marL="0" marR="0">
                        <a:lnSpc>
                          <a:spcPct val="115000"/>
                        </a:lnSpc>
                        <a:spcBef>
                          <a:spcPts val="0"/>
                        </a:spcBef>
                        <a:spcAft>
                          <a:spcPts val="0"/>
                        </a:spcAft>
                      </a:pPr>
                      <a:r>
                        <a:rPr lang="en-US" sz="1200">
                          <a:effectLst/>
                        </a:rPr>
                        <a:t>A complete score report will be generated and provided to the new school.</a:t>
                      </a:r>
                    </a:p>
                    <a:p>
                      <a:pPr marL="0" marR="0">
                        <a:lnSpc>
                          <a:spcPct val="115000"/>
                        </a:lnSpc>
                        <a:spcBef>
                          <a:spcPts val="0"/>
                        </a:spcBef>
                        <a:spcAft>
                          <a:spcPts val="0"/>
                        </a:spcAft>
                      </a:pPr>
                      <a:r>
                        <a:rPr lang="en-US" sz="1200">
                          <a:effectLst/>
                        </a:rPr>
                        <a:t> Important: The student’s name, SSID, birth date, and grade must match in order to merge the two test booklets and generate a complete score report. </a:t>
                      </a:r>
                      <a:endParaRPr lang="en-US" sz="1200">
                        <a:effectLst/>
                        <a:latin typeface="Calibri"/>
                        <a:ea typeface="Calibri"/>
                        <a:cs typeface="Times New Roman"/>
                      </a:endParaRPr>
                    </a:p>
                  </a:txBody>
                  <a:tcPr marL="27471" marR="27471" marT="0" marB="0"/>
                </a:tc>
                <a:extLst>
                  <a:ext uri="{0D108BD9-81ED-4DB2-BD59-A6C34878D82A}">
                    <a16:rowId xmlns:a16="http://schemas.microsoft.com/office/drawing/2014/main" val="10008"/>
                  </a:ext>
                </a:extLst>
              </a:tr>
              <a:tr h="2092791">
                <a:tc>
                  <a:txBody>
                    <a:bodyPr/>
                    <a:lstStyle/>
                    <a:p>
                      <a:pPr marL="0" marR="0">
                        <a:lnSpc>
                          <a:spcPct val="115000"/>
                        </a:lnSpc>
                        <a:spcBef>
                          <a:spcPts val="0"/>
                        </a:spcBef>
                        <a:spcAft>
                          <a:spcPts val="0"/>
                        </a:spcAft>
                      </a:pPr>
                      <a:r>
                        <a:rPr lang="en-US" sz="1200">
                          <a:effectLst/>
                        </a:rPr>
                        <a:t>Student transfers out of state during testing and has completed one or more domains</a:t>
                      </a:r>
                      <a:endParaRPr lang="en-US" sz="1200">
                        <a:effectLst/>
                        <a:latin typeface="Calibri"/>
                        <a:ea typeface="Calibri"/>
                        <a:cs typeface="Times New Roman"/>
                      </a:endParaRPr>
                    </a:p>
                  </a:txBody>
                  <a:tcPr marL="27471" marR="27471" marT="0" marB="0"/>
                </a:tc>
                <a:tc>
                  <a:txBody>
                    <a:bodyPr/>
                    <a:lstStyle/>
                    <a:p>
                      <a:pPr marL="0" marR="0">
                        <a:lnSpc>
                          <a:spcPct val="115000"/>
                        </a:lnSpc>
                        <a:spcBef>
                          <a:spcPts val="0"/>
                        </a:spcBef>
                        <a:spcAft>
                          <a:spcPts val="0"/>
                        </a:spcAft>
                      </a:pPr>
                      <a:r>
                        <a:rPr lang="en-US" sz="1200" dirty="0">
                          <a:effectLst/>
                        </a:rPr>
                        <a:t>Grid “ABS” in the Do Not Score This Section For This Student box for the domain(s) the student was not administered. Submit the student response booklet for scoring.</a:t>
                      </a:r>
                      <a:endParaRPr lang="en-US" sz="1200" dirty="0">
                        <a:effectLst/>
                        <a:latin typeface="Calibri"/>
                        <a:ea typeface="Calibri"/>
                        <a:cs typeface="Times New Roman"/>
                      </a:endParaRPr>
                    </a:p>
                  </a:txBody>
                  <a:tcPr marL="27471" marR="27471" marT="0" marB="0"/>
                </a:tc>
                <a:extLst>
                  <a:ext uri="{0D108BD9-81ED-4DB2-BD59-A6C34878D82A}">
                    <a16:rowId xmlns:a16="http://schemas.microsoft.com/office/drawing/2014/main" val="10009"/>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704618277"/>
              </p:ext>
            </p:extLst>
          </p:nvPr>
        </p:nvGraphicFramePr>
        <p:xfrm>
          <a:off x="265326" y="999844"/>
          <a:ext cx="8610601" cy="5309618"/>
        </p:xfrm>
        <a:graphic>
          <a:graphicData uri="http://schemas.openxmlformats.org/drawingml/2006/table">
            <a:tbl>
              <a:tblPr firstRow="1" firstCol="1" bandRow="1">
                <a:tableStyleId>{5C22544A-7EE6-4342-B048-85BDC9FD1C3A}</a:tableStyleId>
              </a:tblPr>
              <a:tblGrid>
                <a:gridCol w="4257727">
                  <a:extLst>
                    <a:ext uri="{9D8B030D-6E8A-4147-A177-3AD203B41FA5}">
                      <a16:colId xmlns:a16="http://schemas.microsoft.com/office/drawing/2014/main" val="20000"/>
                    </a:ext>
                  </a:extLst>
                </a:gridCol>
                <a:gridCol w="4352874">
                  <a:extLst>
                    <a:ext uri="{9D8B030D-6E8A-4147-A177-3AD203B41FA5}">
                      <a16:colId xmlns:a16="http://schemas.microsoft.com/office/drawing/2014/main" val="20001"/>
                    </a:ext>
                  </a:extLst>
                </a:gridCol>
              </a:tblGrid>
              <a:tr h="209180">
                <a:tc>
                  <a:txBody>
                    <a:bodyPr/>
                    <a:lstStyle/>
                    <a:p>
                      <a:pPr marL="0" marR="0" algn="ctr">
                        <a:lnSpc>
                          <a:spcPct val="115000"/>
                        </a:lnSpc>
                        <a:spcBef>
                          <a:spcPts val="0"/>
                        </a:spcBef>
                        <a:spcAft>
                          <a:spcPts val="0"/>
                        </a:spcAft>
                      </a:pPr>
                      <a:r>
                        <a:rPr lang="en-US" sz="1500" dirty="0">
                          <a:solidFill>
                            <a:schemeClr val="tx1"/>
                          </a:solidFill>
                          <a:effectLst/>
                          <a:latin typeface="Arial" panose="020B0604020202020204" pitchFamily="34" charset="0"/>
                          <a:cs typeface="Arial" panose="020B0604020202020204" pitchFamily="34" charset="0"/>
                        </a:rPr>
                        <a:t>Transfer Situation</a:t>
                      </a:r>
                      <a:endParaRPr lang="en-US" sz="1500" dirty="0">
                        <a:solidFill>
                          <a:schemeClr val="tx1"/>
                        </a:solidFill>
                        <a:effectLst/>
                        <a:latin typeface="Arial" panose="020B0604020202020204" pitchFamily="34" charset="0"/>
                        <a:ea typeface="Calibri"/>
                        <a:cs typeface="Arial" panose="020B0604020202020204" pitchFamily="34" charset="0"/>
                      </a:endParaRPr>
                    </a:p>
                  </a:txBody>
                  <a:tcPr marL="27471" marR="274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solidFill>
                            <a:schemeClr val="tx1"/>
                          </a:solidFill>
                          <a:effectLst/>
                          <a:latin typeface="Arial" panose="020B0604020202020204" pitchFamily="34" charset="0"/>
                          <a:cs typeface="Arial" panose="020B0604020202020204" pitchFamily="34" charset="0"/>
                        </a:rPr>
                        <a:t>What To Do</a:t>
                      </a:r>
                      <a:endParaRPr lang="en-US" sz="1500" dirty="0">
                        <a:solidFill>
                          <a:schemeClr val="tx1"/>
                        </a:solidFill>
                        <a:effectLst/>
                        <a:latin typeface="Arial" panose="020B0604020202020204" pitchFamily="34" charset="0"/>
                        <a:ea typeface="Calibri"/>
                        <a:cs typeface="Arial" panose="020B0604020202020204" pitchFamily="34" charset="0"/>
                      </a:endParaRPr>
                    </a:p>
                  </a:txBody>
                  <a:tcPr marL="27471" marR="274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415">
                <a:tc>
                  <a:txBody>
                    <a:bodyPr/>
                    <a:lstStyle/>
                    <a:p>
                      <a:pPr marL="0" marR="0">
                        <a:lnSpc>
                          <a:spcPct val="115000"/>
                        </a:lnSpc>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Student </a:t>
                      </a:r>
                      <a:r>
                        <a:rPr lang="en-US" sz="1400" u="sng" dirty="0">
                          <a:solidFill>
                            <a:schemeClr val="tx1"/>
                          </a:solidFill>
                          <a:effectLst/>
                          <a:latin typeface="Arial" panose="020B0604020202020204" pitchFamily="34" charset="0"/>
                          <a:cs typeface="Arial" panose="020B0604020202020204" pitchFamily="34" charset="0"/>
                        </a:rPr>
                        <a:t>completes all domains </a:t>
                      </a:r>
                      <a:r>
                        <a:rPr lang="en-US" sz="1400" dirty="0">
                          <a:solidFill>
                            <a:schemeClr val="tx1"/>
                          </a:solidFill>
                          <a:effectLst/>
                          <a:latin typeface="Arial" panose="020B0604020202020204" pitchFamily="34" charset="0"/>
                          <a:cs typeface="Arial" panose="020B0604020202020204" pitchFamily="34" charset="0"/>
                        </a:rPr>
                        <a:t>in a school but transfers out of the school or the district (within the state)</a:t>
                      </a:r>
                      <a:endParaRPr lang="en-US" sz="1400" dirty="0">
                        <a:solidFill>
                          <a:schemeClr val="tx1"/>
                        </a:solidFill>
                        <a:effectLst/>
                        <a:latin typeface="Arial" panose="020B0604020202020204" pitchFamily="34" charset="0"/>
                        <a:ea typeface="Calibri"/>
                        <a:cs typeface="Arial" panose="020B0604020202020204" pitchFamily="34" charset="0"/>
                      </a:endParaRPr>
                    </a:p>
                  </a:txBody>
                  <a:tcPr marL="27471" marR="274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Completed Student Response Booklets should be returned as normal by the site in which the student completed the test. No further action is needed.</a:t>
                      </a:r>
                      <a:endParaRPr lang="en-US" sz="1400" dirty="0">
                        <a:solidFill>
                          <a:schemeClr val="tx1"/>
                        </a:solidFill>
                        <a:effectLst/>
                        <a:latin typeface="Arial" panose="020B0604020202020204" pitchFamily="34" charset="0"/>
                        <a:ea typeface="Calibri"/>
                        <a:cs typeface="Arial" panose="020B0604020202020204" pitchFamily="34" charset="0"/>
                      </a:endParaRPr>
                    </a:p>
                  </a:txBody>
                  <a:tcPr marL="27471" marR="274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666415">
                <a:tc>
                  <a:txBody>
                    <a:bodyPr/>
                    <a:lstStyle/>
                    <a:p>
                      <a:pPr marL="0" marR="0">
                        <a:lnSpc>
                          <a:spcPct val="115000"/>
                        </a:lnSpc>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Student </a:t>
                      </a:r>
                      <a:r>
                        <a:rPr lang="en-US" sz="1400" u="sng" dirty="0">
                          <a:solidFill>
                            <a:schemeClr val="tx1"/>
                          </a:solidFill>
                          <a:effectLst/>
                          <a:latin typeface="Arial" panose="020B0604020202020204" pitchFamily="34" charset="0"/>
                          <a:cs typeface="Arial" panose="020B0604020202020204" pitchFamily="34" charset="0"/>
                        </a:rPr>
                        <a:t>completes all domains </a:t>
                      </a:r>
                      <a:r>
                        <a:rPr lang="en-US" sz="1400" dirty="0">
                          <a:solidFill>
                            <a:schemeClr val="tx1"/>
                          </a:solidFill>
                          <a:effectLst/>
                          <a:latin typeface="Arial" panose="020B0604020202020204" pitchFamily="34" charset="0"/>
                          <a:cs typeface="Arial" panose="020B0604020202020204" pitchFamily="34" charset="0"/>
                        </a:rPr>
                        <a:t>in a school but transfers out of state</a:t>
                      </a:r>
                      <a:endParaRPr lang="en-US" sz="1400" dirty="0">
                        <a:solidFill>
                          <a:schemeClr val="tx1"/>
                        </a:solidFill>
                        <a:effectLst/>
                        <a:latin typeface="Arial" panose="020B0604020202020204" pitchFamily="34" charset="0"/>
                        <a:ea typeface="Calibri"/>
                        <a:cs typeface="Arial" panose="020B0604020202020204" pitchFamily="34" charset="0"/>
                      </a:endParaRPr>
                    </a:p>
                  </a:txBody>
                  <a:tcPr marL="27471" marR="274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Completed Student Response Booklet should be returned as normal by the site in which the student completed the test. No further action is needed.</a:t>
                      </a:r>
                      <a:endParaRPr lang="en-US" sz="1400" dirty="0">
                        <a:solidFill>
                          <a:schemeClr val="tx1"/>
                        </a:solidFill>
                        <a:effectLst/>
                        <a:latin typeface="Arial" panose="020B0604020202020204" pitchFamily="34" charset="0"/>
                        <a:ea typeface="Calibri"/>
                        <a:cs typeface="Arial" panose="020B0604020202020204" pitchFamily="34" charset="0"/>
                      </a:endParaRPr>
                    </a:p>
                  </a:txBody>
                  <a:tcPr marL="27471" marR="274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166426">
                <a:tc>
                  <a:txBody>
                    <a:bodyPr/>
                    <a:lstStyle/>
                    <a:p>
                      <a:pPr marL="0" marR="0">
                        <a:lnSpc>
                          <a:spcPct val="115000"/>
                        </a:lnSpc>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Student transfers to a new school </a:t>
                      </a:r>
                      <a:r>
                        <a:rPr lang="en-US" sz="1400" u="sng" dirty="0">
                          <a:solidFill>
                            <a:schemeClr val="tx1"/>
                          </a:solidFill>
                          <a:effectLst/>
                          <a:latin typeface="Arial" panose="020B0604020202020204" pitchFamily="34" charset="0"/>
                          <a:cs typeface="Arial" panose="020B0604020202020204" pitchFamily="34" charset="0"/>
                        </a:rPr>
                        <a:t>within the district during testing</a:t>
                      </a:r>
                      <a:r>
                        <a:rPr lang="en-US" sz="1400" dirty="0">
                          <a:solidFill>
                            <a:schemeClr val="tx1"/>
                          </a:solidFill>
                          <a:effectLst/>
                          <a:latin typeface="Arial" panose="020B0604020202020204" pitchFamily="34" charset="0"/>
                          <a:cs typeface="Arial" panose="020B0604020202020204" pitchFamily="34" charset="0"/>
                        </a:rPr>
                        <a:t> </a:t>
                      </a:r>
                      <a:r>
                        <a:rPr lang="en-US" sz="1400" u="sng" dirty="0">
                          <a:solidFill>
                            <a:schemeClr val="tx1"/>
                          </a:solidFill>
                          <a:effectLst/>
                          <a:latin typeface="Arial" panose="020B0604020202020204" pitchFamily="34" charset="0"/>
                          <a:cs typeface="Arial" panose="020B0604020202020204" pitchFamily="34" charset="0"/>
                        </a:rPr>
                        <a:t>and has completed one or more domains</a:t>
                      </a:r>
                      <a:r>
                        <a:rPr lang="en-US" sz="1400" dirty="0">
                          <a:solidFill>
                            <a:schemeClr val="tx1"/>
                          </a:solidFill>
                          <a:effectLst/>
                          <a:latin typeface="Arial" panose="020B0604020202020204" pitchFamily="34" charset="0"/>
                          <a:cs typeface="Arial" panose="020B0604020202020204" pitchFamily="34" charset="0"/>
                        </a:rPr>
                        <a:t>. In addition, the district permits the secure transfer of partially completed booklet from the original school to the new school</a:t>
                      </a:r>
                      <a:endParaRPr lang="en-US" sz="1400" dirty="0">
                        <a:solidFill>
                          <a:schemeClr val="tx1"/>
                        </a:solidFill>
                        <a:effectLst/>
                        <a:latin typeface="Arial" panose="020B0604020202020204" pitchFamily="34" charset="0"/>
                        <a:ea typeface="Calibri"/>
                        <a:cs typeface="Arial" panose="020B0604020202020204" pitchFamily="34" charset="0"/>
                      </a:endParaRPr>
                    </a:p>
                  </a:txBody>
                  <a:tcPr marL="27471" marR="274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en-US" sz="1400" b="1" dirty="0">
                          <a:solidFill>
                            <a:schemeClr val="tx1"/>
                          </a:solidFill>
                          <a:effectLst/>
                          <a:latin typeface="Arial" panose="020B0604020202020204" pitchFamily="34" charset="0"/>
                          <a:cs typeface="Arial" panose="020B0604020202020204" pitchFamily="34" charset="0"/>
                        </a:rPr>
                        <a:t>Not Permitted in Miami-Dade County Public Schools</a:t>
                      </a:r>
                      <a:endParaRPr lang="en-US" sz="1400" b="1" dirty="0">
                        <a:solidFill>
                          <a:schemeClr val="tx1"/>
                        </a:solidFill>
                        <a:effectLst/>
                        <a:latin typeface="Arial" panose="020B0604020202020204" pitchFamily="34" charset="0"/>
                        <a:ea typeface="Calibri"/>
                        <a:cs typeface="Arial" panose="020B0604020202020204" pitchFamily="34" charset="0"/>
                      </a:endParaRPr>
                    </a:p>
                  </a:txBody>
                  <a:tcPr marL="27471" marR="274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2266738">
                <a:tc>
                  <a:txBody>
                    <a:bodyPr/>
                    <a:lstStyle/>
                    <a:p>
                      <a:pPr marL="0" marR="0">
                        <a:lnSpc>
                          <a:spcPct val="115000"/>
                        </a:lnSpc>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Student transfers to a </a:t>
                      </a:r>
                      <a:r>
                        <a:rPr lang="en-US" sz="1400" u="sng" dirty="0">
                          <a:solidFill>
                            <a:schemeClr val="tx1"/>
                          </a:solidFill>
                          <a:effectLst/>
                          <a:latin typeface="Arial" panose="020B0604020202020204" pitchFamily="34" charset="0"/>
                          <a:cs typeface="Arial" panose="020B0604020202020204" pitchFamily="34" charset="0"/>
                        </a:rPr>
                        <a:t>new school within the district during testing and has completed one or more domains</a:t>
                      </a:r>
                      <a:r>
                        <a:rPr lang="en-US" sz="1400" dirty="0">
                          <a:solidFill>
                            <a:schemeClr val="tx1"/>
                          </a:solidFill>
                          <a:effectLst/>
                          <a:latin typeface="Arial" panose="020B0604020202020204" pitchFamily="34" charset="0"/>
                          <a:cs typeface="Arial" panose="020B0604020202020204" pitchFamily="34" charset="0"/>
                        </a:rPr>
                        <a:t>; however, the district </a:t>
                      </a:r>
                      <a:r>
                        <a:rPr lang="en-US" sz="1400" u="sng" dirty="0">
                          <a:solidFill>
                            <a:schemeClr val="tx1"/>
                          </a:solidFill>
                          <a:effectLst/>
                          <a:latin typeface="Arial" panose="020B0604020202020204" pitchFamily="34" charset="0"/>
                          <a:cs typeface="Arial" panose="020B0604020202020204" pitchFamily="34" charset="0"/>
                        </a:rPr>
                        <a:t>does not permit the secure transfer</a:t>
                      </a:r>
                      <a:r>
                        <a:rPr lang="en-US" sz="1400" dirty="0">
                          <a:solidFill>
                            <a:schemeClr val="tx1"/>
                          </a:solidFill>
                          <a:effectLst/>
                          <a:latin typeface="Arial" panose="020B0604020202020204" pitchFamily="34" charset="0"/>
                          <a:cs typeface="Arial" panose="020B0604020202020204" pitchFamily="34" charset="0"/>
                        </a:rPr>
                        <a:t> of partially completed booklet from the original school to the new school</a:t>
                      </a:r>
                      <a:endParaRPr lang="en-US" sz="1400" dirty="0">
                        <a:solidFill>
                          <a:schemeClr val="tx1"/>
                        </a:solidFill>
                        <a:effectLst/>
                        <a:latin typeface="Arial" panose="020B0604020202020204" pitchFamily="34" charset="0"/>
                        <a:ea typeface="Calibri"/>
                        <a:cs typeface="Arial" panose="020B0604020202020204" pitchFamily="34" charset="0"/>
                      </a:endParaRPr>
                    </a:p>
                  </a:txBody>
                  <a:tcPr marL="27471" marR="274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The </a:t>
                      </a:r>
                      <a:r>
                        <a:rPr lang="en-US" sz="1400" b="1" u="sng" dirty="0">
                          <a:solidFill>
                            <a:schemeClr val="tx1"/>
                          </a:solidFill>
                          <a:effectLst/>
                          <a:latin typeface="Arial" panose="020B0604020202020204" pitchFamily="34" charset="0"/>
                          <a:cs typeface="Arial" panose="020B0604020202020204" pitchFamily="34" charset="0"/>
                        </a:rPr>
                        <a:t>original school</a:t>
                      </a:r>
                      <a:r>
                        <a:rPr lang="en-US" sz="1400" b="1" dirty="0">
                          <a:solidFill>
                            <a:schemeClr val="tx1"/>
                          </a:solidFill>
                          <a:effectLst/>
                          <a:latin typeface="Arial" panose="020B0604020202020204" pitchFamily="34" charset="0"/>
                          <a:cs typeface="Arial" panose="020B0604020202020204" pitchFamily="34" charset="0"/>
                        </a:rPr>
                        <a:t> </a:t>
                      </a:r>
                      <a:r>
                        <a:rPr lang="en-US" sz="1400" dirty="0">
                          <a:solidFill>
                            <a:schemeClr val="tx1"/>
                          </a:solidFill>
                          <a:effectLst/>
                          <a:latin typeface="Arial" panose="020B0604020202020204" pitchFamily="34" charset="0"/>
                          <a:cs typeface="Arial" panose="020B0604020202020204" pitchFamily="34" charset="0"/>
                        </a:rPr>
                        <a:t>should submit for scoring as-is. The </a:t>
                      </a:r>
                      <a:r>
                        <a:rPr lang="en-US" sz="1400" b="1" u="sng" dirty="0">
                          <a:solidFill>
                            <a:schemeClr val="tx1"/>
                          </a:solidFill>
                          <a:effectLst/>
                          <a:latin typeface="Arial" panose="020B0604020202020204" pitchFamily="34" charset="0"/>
                          <a:cs typeface="Arial" panose="020B0604020202020204" pitchFamily="34" charset="0"/>
                        </a:rPr>
                        <a:t>new school</a:t>
                      </a:r>
                      <a:r>
                        <a:rPr lang="en-US" sz="1400" b="1" dirty="0">
                          <a:solidFill>
                            <a:schemeClr val="tx1"/>
                          </a:solidFill>
                          <a:effectLst/>
                          <a:latin typeface="Arial" panose="020B0604020202020204" pitchFamily="34" charset="0"/>
                          <a:cs typeface="Arial" panose="020B0604020202020204" pitchFamily="34" charset="0"/>
                        </a:rPr>
                        <a:t> </a:t>
                      </a:r>
                      <a:r>
                        <a:rPr lang="en-US" sz="1400" dirty="0">
                          <a:solidFill>
                            <a:schemeClr val="tx1"/>
                          </a:solidFill>
                          <a:effectLst/>
                          <a:latin typeface="Arial" panose="020B0604020202020204" pitchFamily="34" charset="0"/>
                          <a:cs typeface="Arial" panose="020B0604020202020204" pitchFamily="34" charset="0"/>
                        </a:rPr>
                        <a:t>may proceed to administer </a:t>
                      </a:r>
                      <a:r>
                        <a:rPr lang="en-US" sz="1400" b="1" dirty="0">
                          <a:solidFill>
                            <a:schemeClr val="tx1"/>
                          </a:solidFill>
                          <a:effectLst/>
                          <a:latin typeface="Arial" panose="020B0604020202020204" pitchFamily="34" charset="0"/>
                          <a:cs typeface="Arial" panose="020B0604020202020204" pitchFamily="34" charset="0"/>
                        </a:rPr>
                        <a:t>ONLY</a:t>
                      </a:r>
                      <a:r>
                        <a:rPr lang="en-US" sz="1400" dirty="0">
                          <a:solidFill>
                            <a:schemeClr val="tx1"/>
                          </a:solidFill>
                          <a:effectLst/>
                          <a:latin typeface="Arial" panose="020B0604020202020204" pitchFamily="34" charset="0"/>
                          <a:cs typeface="Arial" panose="020B0604020202020204" pitchFamily="34" charset="0"/>
                        </a:rPr>
                        <a:t> domains that the student has not been previously assessed. </a:t>
                      </a:r>
                    </a:p>
                    <a:p>
                      <a:pPr marL="0" marR="0">
                        <a:lnSpc>
                          <a:spcPct val="115000"/>
                        </a:lnSpc>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At the </a:t>
                      </a:r>
                      <a:r>
                        <a:rPr lang="en-US" sz="1400" b="1" u="sng" dirty="0">
                          <a:solidFill>
                            <a:schemeClr val="tx1"/>
                          </a:solidFill>
                          <a:effectLst/>
                          <a:latin typeface="Arial" panose="020B0604020202020204" pitchFamily="34" charset="0"/>
                          <a:cs typeface="Arial" panose="020B0604020202020204" pitchFamily="34" charset="0"/>
                        </a:rPr>
                        <a:t>new school</a:t>
                      </a:r>
                      <a:r>
                        <a:rPr lang="en-US" sz="1400" dirty="0">
                          <a:solidFill>
                            <a:schemeClr val="tx1"/>
                          </a:solidFill>
                          <a:effectLst/>
                          <a:latin typeface="Arial" panose="020B0604020202020204" pitchFamily="34" charset="0"/>
                          <a:cs typeface="Arial" panose="020B0604020202020204" pitchFamily="34" charset="0"/>
                        </a:rPr>
                        <a:t>, affix the District/School label on a new student response booklet and bubble the student demographic information. Important: The student’s name, FLEID, birth date, and grade must match in order to merge the two student response booklets and generate a complete score report.</a:t>
                      </a:r>
                      <a:endParaRPr lang="en-US" sz="1400" dirty="0">
                        <a:solidFill>
                          <a:schemeClr val="tx1"/>
                        </a:solidFill>
                        <a:effectLst/>
                        <a:latin typeface="Arial" panose="020B0604020202020204" pitchFamily="34" charset="0"/>
                        <a:ea typeface="Calibri"/>
                        <a:cs typeface="Arial" panose="020B0604020202020204" pitchFamily="34" charset="0"/>
                      </a:endParaRPr>
                    </a:p>
                  </a:txBody>
                  <a:tcPr marL="27471" marR="274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8" name="TextBox 7"/>
          <p:cNvSpPr txBox="1"/>
          <p:nvPr/>
        </p:nvSpPr>
        <p:spPr>
          <a:xfrm>
            <a:off x="3" y="6488955"/>
            <a:ext cx="8991601"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TAM, pp. 58 - 59 </a:t>
            </a:r>
          </a:p>
        </p:txBody>
      </p:sp>
    </p:spTree>
    <p:extLst>
      <p:ext uri="{BB962C8B-B14F-4D97-AF65-F5344CB8AC3E}">
        <p14:creationId xmlns:p14="http://schemas.microsoft.com/office/powerpoint/2010/main" val="1841204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257CC6E-9804-461C-8190-BEF0BEA28044}" type="slidenum">
              <a:rPr lang="en-US" smtClean="0">
                <a:solidFill>
                  <a:schemeClr val="bg1"/>
                </a:solidFill>
              </a:rPr>
              <a:pPr>
                <a:defRPr/>
              </a:pPr>
              <a:t>8</a:t>
            </a:fld>
            <a:endParaRPr lang="en-US" dirty="0">
              <a:solidFill>
                <a:schemeClr val="bg1"/>
              </a:solidFill>
            </a:endParaRPr>
          </a:p>
        </p:txBody>
      </p:sp>
      <p:sp>
        <p:nvSpPr>
          <p:cNvPr id="3" name="Title 1"/>
          <p:cNvSpPr txBox="1">
            <a:spLocks/>
          </p:cNvSpPr>
          <p:nvPr/>
        </p:nvSpPr>
        <p:spPr>
          <a:xfrm>
            <a:off x="628651" y="454027"/>
            <a:ext cx="7886700" cy="793751"/>
          </a:xfrm>
          <a:prstGeom prst="rect">
            <a:avLst/>
          </a:prstGeom>
        </p:spPr>
        <p:txBody>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b="1" dirty="0">
                <a:solidFill>
                  <a:schemeClr val="tx1"/>
                </a:solidFill>
                <a:latin typeface="Arial" panose="020B0604020202020204" pitchFamily="34" charset="0"/>
                <a:cs typeface="Arial" panose="020B0604020202020204" pitchFamily="34" charset="0"/>
              </a:rPr>
              <a:t>ACCESS for ELLs </a:t>
            </a:r>
            <a:br>
              <a:rPr lang="en-US" dirty="0">
                <a:solidFill>
                  <a:schemeClr val="tx1"/>
                </a:solidFill>
                <a:latin typeface="Arial" panose="020B0604020202020204" pitchFamily="34" charset="0"/>
                <a:cs typeface="Arial" panose="020B0604020202020204" pitchFamily="34" charset="0"/>
              </a:rPr>
            </a:br>
            <a:r>
              <a:rPr lang="en-US" b="1" dirty="0">
                <a:solidFill>
                  <a:schemeClr val="tx1"/>
                </a:solidFill>
                <a:latin typeface="Arial" panose="020B0604020202020204" pitchFamily="34" charset="0"/>
                <a:cs typeface="Arial" panose="020B0604020202020204" pitchFamily="34" charset="0"/>
              </a:rPr>
              <a:t>Suite of Assessments</a:t>
            </a:r>
          </a:p>
        </p:txBody>
      </p:sp>
      <p:graphicFrame>
        <p:nvGraphicFramePr>
          <p:cNvPr id="5" name="Table 4">
            <a:extLst>
              <a:ext uri="{FF2B5EF4-FFF2-40B4-BE49-F238E27FC236}">
                <a16:creationId xmlns:a16="http://schemas.microsoft.com/office/drawing/2014/main" id="{DAE333F2-5F6E-4243-BFCF-553645B3E4F8}"/>
              </a:ext>
            </a:extLst>
          </p:cNvPr>
          <p:cNvGraphicFramePr>
            <a:graphicFrameLocks noGrp="1"/>
          </p:cNvGraphicFramePr>
          <p:nvPr>
            <p:extLst>
              <p:ext uri="{D42A27DB-BD31-4B8C-83A1-F6EECF244321}">
                <p14:modId xmlns:p14="http://schemas.microsoft.com/office/powerpoint/2010/main" val="662849084"/>
              </p:ext>
            </p:extLst>
          </p:nvPr>
        </p:nvGraphicFramePr>
        <p:xfrm>
          <a:off x="304800" y="2133603"/>
          <a:ext cx="8534400" cy="3749045"/>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4078937667"/>
                    </a:ext>
                  </a:extLst>
                </a:gridCol>
                <a:gridCol w="2133600">
                  <a:extLst>
                    <a:ext uri="{9D8B030D-6E8A-4147-A177-3AD203B41FA5}">
                      <a16:colId xmlns:a16="http://schemas.microsoft.com/office/drawing/2014/main" val="1580014600"/>
                    </a:ext>
                  </a:extLst>
                </a:gridCol>
                <a:gridCol w="2133600">
                  <a:extLst>
                    <a:ext uri="{9D8B030D-6E8A-4147-A177-3AD203B41FA5}">
                      <a16:colId xmlns:a16="http://schemas.microsoft.com/office/drawing/2014/main" val="1025303435"/>
                    </a:ext>
                  </a:extLst>
                </a:gridCol>
                <a:gridCol w="2133600">
                  <a:extLst>
                    <a:ext uri="{9D8B030D-6E8A-4147-A177-3AD203B41FA5}">
                      <a16:colId xmlns:a16="http://schemas.microsoft.com/office/drawing/2014/main" val="2189538617"/>
                    </a:ext>
                  </a:extLst>
                </a:gridCol>
              </a:tblGrid>
              <a:tr h="431305">
                <a:tc gridSpan="4">
                  <a:txBody>
                    <a:bodyPr/>
                    <a:lstStyle/>
                    <a:p>
                      <a:pPr algn="ctr"/>
                      <a:r>
                        <a:rPr lang="en-US" sz="2000" dirty="0">
                          <a:solidFill>
                            <a:schemeClr val="tx1"/>
                          </a:solidFill>
                          <a:latin typeface="Arial" panose="020B0604020202020204" pitchFamily="34" charset="0"/>
                          <a:cs typeface="Arial" panose="020B0604020202020204" pitchFamily="34" charset="0"/>
                        </a:rPr>
                        <a:t>Basics of ACCESS for ELLs Suite of Assessments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66072048"/>
                  </a:ext>
                </a:extLst>
              </a:tr>
              <a:tr h="630371">
                <a:tc>
                  <a:txBody>
                    <a:bodyPr/>
                    <a:lstStyle/>
                    <a:p>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Kindergarten ACCESS for ELLs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ACCESS for ELLs Paper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Alternate ACCESS for ELLs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4655864"/>
                  </a:ext>
                </a:extLst>
              </a:tr>
              <a:tr h="1426627">
                <a:tc>
                  <a:txBody>
                    <a:bodyPr/>
                    <a:lstStyle/>
                    <a:p>
                      <a:r>
                        <a:rPr lang="en-US" sz="1600" b="1" dirty="0">
                          <a:latin typeface="Arial" panose="020B0604020202020204" pitchFamily="34" charset="0"/>
                          <a:cs typeface="Arial" panose="020B0604020202020204" pitchFamily="34" charset="0"/>
                        </a:rPr>
                        <a:t>Audience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Kindergarten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Grades 1 – 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Arial" panose="020B0604020202020204" pitchFamily="34" charset="0"/>
                          <a:cs typeface="Arial" panose="020B0604020202020204" pitchFamily="34" charset="0"/>
                        </a:rPr>
                        <a:t>Grades 1 – 12 who have been identified as ELL with significant cognitive disabilities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6401647"/>
                  </a:ext>
                </a:extLst>
              </a:tr>
              <a:tr h="630371">
                <a:tc>
                  <a:txBody>
                    <a:bodyPr/>
                    <a:lstStyle/>
                    <a:p>
                      <a:r>
                        <a:rPr lang="en-US" sz="1600" b="1" dirty="0">
                          <a:latin typeface="Arial" panose="020B0604020202020204" pitchFamily="34" charset="0"/>
                          <a:cs typeface="Arial" panose="020B0604020202020204" pitchFamily="34" charset="0"/>
                        </a:rPr>
                        <a:t>Language Domains Assessed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1600" dirty="0">
                          <a:latin typeface="Arial" panose="020B0604020202020204" pitchFamily="34" charset="0"/>
                          <a:cs typeface="Arial" panose="020B0604020202020204" pitchFamily="34" charset="0"/>
                        </a:rPr>
                        <a:t>Speaking, Listening, Reading, Writing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35607330"/>
                  </a:ext>
                </a:extLst>
              </a:tr>
              <a:tr h="630371">
                <a:tc>
                  <a:txBody>
                    <a:bodyPr/>
                    <a:lstStyle/>
                    <a:p>
                      <a:r>
                        <a:rPr lang="en-US" sz="1600" b="1" dirty="0">
                          <a:latin typeface="Arial" panose="020B0604020202020204" pitchFamily="34" charset="0"/>
                          <a:cs typeface="Arial" panose="020B0604020202020204" pitchFamily="34" charset="0"/>
                        </a:rPr>
                        <a:t>Task Format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1600" dirty="0">
                          <a:latin typeface="Arial" panose="020B0604020202020204" pitchFamily="34" charset="0"/>
                          <a:cs typeface="Arial" panose="020B0604020202020204" pitchFamily="34" charset="0"/>
                        </a:rPr>
                        <a:t>Selected Response (Listening, Reading)</a:t>
                      </a:r>
                    </a:p>
                    <a:p>
                      <a:pPr algn="ctr"/>
                      <a:r>
                        <a:rPr lang="en-US" sz="1600" dirty="0">
                          <a:latin typeface="Arial" panose="020B0604020202020204" pitchFamily="34" charset="0"/>
                          <a:cs typeface="Arial" panose="020B0604020202020204" pitchFamily="34" charset="0"/>
                        </a:rPr>
                        <a:t>Constructed Response (Writing, Speaking)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30755203"/>
                  </a:ext>
                </a:extLst>
              </a:tr>
            </a:tbl>
          </a:graphicData>
        </a:graphic>
      </p:graphicFrame>
    </p:spTree>
    <p:extLst>
      <p:ext uri="{BB962C8B-B14F-4D97-AF65-F5344CB8AC3E}">
        <p14:creationId xmlns:p14="http://schemas.microsoft.com/office/powerpoint/2010/main" val="27067452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257CC6E-9804-461C-8190-BEF0BEA28044}" type="slidenum">
              <a:rPr lang="en-US" smtClean="0">
                <a:solidFill>
                  <a:prstClr val="black">
                    <a:lumMod val="50000"/>
                    <a:lumOff val="50000"/>
                  </a:prstClr>
                </a:solidFill>
              </a:rPr>
              <a:pPr>
                <a:defRPr/>
              </a:pPr>
              <a:t>80</a:t>
            </a:fld>
            <a:endParaRPr lang="en-US" dirty="0">
              <a:solidFill>
                <a:prstClr val="black">
                  <a:lumMod val="50000"/>
                  <a:lumOff val="50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74547181"/>
              </p:ext>
            </p:extLst>
          </p:nvPr>
        </p:nvGraphicFramePr>
        <p:xfrm>
          <a:off x="190499" y="1343980"/>
          <a:ext cx="8763002" cy="5164015"/>
        </p:xfrm>
        <a:graphic>
          <a:graphicData uri="http://schemas.openxmlformats.org/drawingml/2006/table">
            <a:tbl>
              <a:tblPr firstRow="1" firstCol="1" bandRow="1">
                <a:tableStyleId>{5C22544A-7EE6-4342-B048-85BDC9FD1C3A}</a:tableStyleId>
              </a:tblPr>
              <a:tblGrid>
                <a:gridCol w="4333087">
                  <a:extLst>
                    <a:ext uri="{9D8B030D-6E8A-4147-A177-3AD203B41FA5}">
                      <a16:colId xmlns:a16="http://schemas.microsoft.com/office/drawing/2014/main" val="20000"/>
                    </a:ext>
                  </a:extLst>
                </a:gridCol>
                <a:gridCol w="4429915">
                  <a:extLst>
                    <a:ext uri="{9D8B030D-6E8A-4147-A177-3AD203B41FA5}">
                      <a16:colId xmlns:a16="http://schemas.microsoft.com/office/drawing/2014/main" val="20001"/>
                    </a:ext>
                  </a:extLst>
                </a:gridCol>
              </a:tblGrid>
              <a:tr h="580839">
                <a:tc>
                  <a:txBody>
                    <a:bodyPr/>
                    <a:lstStyle/>
                    <a:p>
                      <a:pPr marL="0" marR="0" algn="ctr">
                        <a:lnSpc>
                          <a:spcPct val="115000"/>
                        </a:lnSpc>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Transfer Situation</a:t>
                      </a:r>
                      <a:endParaRPr lang="en-US" sz="1400" dirty="0">
                        <a:solidFill>
                          <a:schemeClr val="tx1"/>
                        </a:solidFill>
                        <a:effectLst/>
                        <a:latin typeface="Arial" panose="020B0604020202020204" pitchFamily="34" charset="0"/>
                        <a:ea typeface="Calibri"/>
                        <a:cs typeface="Arial" panose="020B0604020202020204" pitchFamily="34" charset="0"/>
                      </a:endParaRPr>
                    </a:p>
                  </a:txBody>
                  <a:tcPr marL="27471" marR="274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What To Do</a:t>
                      </a:r>
                      <a:endParaRPr lang="en-US" sz="1400" dirty="0">
                        <a:solidFill>
                          <a:schemeClr val="tx1"/>
                        </a:solidFill>
                        <a:effectLst/>
                        <a:latin typeface="Arial" panose="020B0604020202020204" pitchFamily="34" charset="0"/>
                        <a:ea typeface="Calibri"/>
                        <a:cs typeface="Arial" panose="020B0604020202020204" pitchFamily="34" charset="0"/>
                      </a:endParaRPr>
                    </a:p>
                  </a:txBody>
                  <a:tcPr marL="27471" marR="274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3576828">
                <a:tc>
                  <a:txBody>
                    <a:bodyPr/>
                    <a:lstStyle/>
                    <a:p>
                      <a:pPr marL="0" marR="0">
                        <a:lnSpc>
                          <a:spcPct val="115000"/>
                        </a:lnSpc>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Student transfers outside the district, but within the state, during testing and has completed one or more domains</a:t>
                      </a:r>
                      <a:endParaRPr lang="en-US" sz="1400" dirty="0">
                        <a:solidFill>
                          <a:schemeClr val="tx1"/>
                        </a:solidFill>
                        <a:effectLst/>
                        <a:latin typeface="Arial" panose="020B0604020202020204" pitchFamily="34" charset="0"/>
                        <a:ea typeface="Calibri"/>
                        <a:cs typeface="Arial" panose="020B0604020202020204" pitchFamily="34" charset="0"/>
                      </a:endParaRPr>
                    </a:p>
                  </a:txBody>
                  <a:tcPr marL="27471" marR="274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400" b="1" dirty="0">
                          <a:solidFill>
                            <a:schemeClr val="tx1"/>
                          </a:solidFill>
                          <a:effectLst/>
                          <a:latin typeface="Arial" panose="020B0604020202020204" pitchFamily="34" charset="0"/>
                          <a:cs typeface="Arial" panose="020B0604020202020204" pitchFamily="34" charset="0"/>
                        </a:rPr>
                        <a:t>Notify Student Assessment as soon as you know that the student has transferred out of the District or in from another Florida District</a:t>
                      </a:r>
                      <a:r>
                        <a:rPr lang="en-US" sz="1400" b="0" dirty="0">
                          <a:solidFill>
                            <a:schemeClr val="tx1"/>
                          </a:solidFill>
                          <a:effectLst/>
                          <a:latin typeface="Arial" panose="020B0604020202020204" pitchFamily="34" charset="0"/>
                          <a:cs typeface="Arial" panose="020B0604020202020204" pitchFamily="34" charset="0"/>
                        </a:rPr>
                        <a:t>.</a:t>
                      </a:r>
                    </a:p>
                    <a:p>
                      <a:pPr marL="0" marR="0">
                        <a:lnSpc>
                          <a:spcPct val="115000"/>
                        </a:lnSpc>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The </a:t>
                      </a:r>
                      <a:r>
                        <a:rPr lang="en-US" sz="1400" b="1" u="sng" dirty="0">
                          <a:solidFill>
                            <a:schemeClr val="tx1"/>
                          </a:solidFill>
                          <a:effectLst/>
                          <a:latin typeface="Arial" panose="020B0604020202020204" pitchFamily="34" charset="0"/>
                          <a:cs typeface="Arial" panose="020B0604020202020204" pitchFamily="34" charset="0"/>
                        </a:rPr>
                        <a:t>original school</a:t>
                      </a:r>
                      <a:r>
                        <a:rPr lang="en-US" sz="1400" b="1" dirty="0">
                          <a:solidFill>
                            <a:schemeClr val="tx1"/>
                          </a:solidFill>
                          <a:effectLst/>
                          <a:latin typeface="Arial" panose="020B0604020202020204" pitchFamily="34" charset="0"/>
                          <a:cs typeface="Arial" panose="020B0604020202020204" pitchFamily="34" charset="0"/>
                        </a:rPr>
                        <a:t> </a:t>
                      </a:r>
                      <a:r>
                        <a:rPr lang="en-US" sz="1400" b="0" dirty="0">
                          <a:solidFill>
                            <a:schemeClr val="tx1"/>
                          </a:solidFill>
                          <a:effectLst/>
                          <a:latin typeface="Arial" panose="020B0604020202020204" pitchFamily="34" charset="0"/>
                          <a:cs typeface="Arial" panose="020B0604020202020204" pitchFamily="34" charset="0"/>
                        </a:rPr>
                        <a:t>should return the partially completed booklet for scoring. </a:t>
                      </a:r>
                    </a:p>
                    <a:p>
                      <a:pPr marL="0" marR="0">
                        <a:lnSpc>
                          <a:spcPct val="115000"/>
                        </a:lnSpc>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The </a:t>
                      </a:r>
                      <a:r>
                        <a:rPr lang="en-US" sz="1400" b="1" u="sng" dirty="0">
                          <a:solidFill>
                            <a:schemeClr val="tx1"/>
                          </a:solidFill>
                          <a:effectLst/>
                          <a:latin typeface="Arial" panose="020B0604020202020204" pitchFamily="34" charset="0"/>
                          <a:cs typeface="Arial" panose="020B0604020202020204" pitchFamily="34" charset="0"/>
                        </a:rPr>
                        <a:t>new school</a:t>
                      </a:r>
                      <a:r>
                        <a:rPr lang="en-US" sz="1400" b="1" dirty="0">
                          <a:solidFill>
                            <a:schemeClr val="tx1"/>
                          </a:solidFill>
                          <a:effectLst/>
                          <a:latin typeface="Arial" panose="020B0604020202020204" pitchFamily="34" charset="0"/>
                          <a:cs typeface="Arial" panose="020B0604020202020204" pitchFamily="34" charset="0"/>
                        </a:rPr>
                        <a:t> </a:t>
                      </a:r>
                      <a:r>
                        <a:rPr lang="en-US" sz="1400" b="0" dirty="0">
                          <a:solidFill>
                            <a:schemeClr val="tx1"/>
                          </a:solidFill>
                          <a:effectLst/>
                          <a:latin typeface="Arial" panose="020B0604020202020204" pitchFamily="34" charset="0"/>
                          <a:cs typeface="Arial" panose="020B0604020202020204" pitchFamily="34" charset="0"/>
                        </a:rPr>
                        <a:t>should affix a District/School label to a new student response booklet and administer ONLY domains that the student has not been previously administered.</a:t>
                      </a:r>
                    </a:p>
                    <a:p>
                      <a:pPr marL="0" marR="0">
                        <a:lnSpc>
                          <a:spcPct val="115000"/>
                        </a:lnSpc>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A complete score report will be generated and provided to the new school.</a:t>
                      </a:r>
                    </a:p>
                    <a:p>
                      <a:pPr marL="0" marR="0">
                        <a:lnSpc>
                          <a:spcPct val="115000"/>
                        </a:lnSpc>
                        <a:spcBef>
                          <a:spcPts val="0"/>
                        </a:spcBef>
                        <a:spcAft>
                          <a:spcPts val="0"/>
                        </a:spcAft>
                      </a:pPr>
                      <a:r>
                        <a:rPr lang="en-US" sz="1400" b="0" dirty="0">
                          <a:solidFill>
                            <a:schemeClr val="tx1"/>
                          </a:solidFill>
                          <a:effectLst/>
                          <a:latin typeface="Arial" panose="020B0604020202020204" pitchFamily="34" charset="0"/>
                          <a:cs typeface="Arial" panose="020B0604020202020204" pitchFamily="34" charset="0"/>
                        </a:rPr>
                        <a:t>Important: The student’s name, FLEID, birth date, and grade must match in order to merge the two test booklets and generate a complete score report. </a:t>
                      </a:r>
                      <a:endParaRPr lang="en-US" sz="1400" b="0" dirty="0">
                        <a:solidFill>
                          <a:schemeClr val="tx1"/>
                        </a:solidFill>
                        <a:effectLst/>
                        <a:latin typeface="Arial" panose="020B0604020202020204" pitchFamily="34" charset="0"/>
                        <a:ea typeface="Calibri"/>
                        <a:cs typeface="Arial" panose="020B0604020202020204" pitchFamily="34" charset="0"/>
                      </a:endParaRPr>
                    </a:p>
                  </a:txBody>
                  <a:tcPr marL="27471" marR="274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06348">
                <a:tc>
                  <a:txBody>
                    <a:bodyPr/>
                    <a:lstStyle/>
                    <a:p>
                      <a:pPr marL="0" marR="0">
                        <a:lnSpc>
                          <a:spcPct val="115000"/>
                        </a:lnSpc>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Student transfers out of state during testing and has completed one or more domains</a:t>
                      </a:r>
                      <a:endParaRPr lang="en-US" sz="1400" dirty="0">
                        <a:solidFill>
                          <a:schemeClr val="tx1"/>
                        </a:solidFill>
                        <a:effectLst/>
                        <a:latin typeface="Arial" panose="020B0604020202020204" pitchFamily="34" charset="0"/>
                        <a:ea typeface="Calibri"/>
                        <a:cs typeface="Arial" panose="020B0604020202020204" pitchFamily="34" charset="0"/>
                      </a:endParaRPr>
                    </a:p>
                  </a:txBody>
                  <a:tcPr marL="27471" marR="274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Grid “ABS” in the Do Not Score This Section For This Student box for the domain(s) the student was not administered. Submit the student response booklet for scoring.</a:t>
                      </a:r>
                      <a:endParaRPr lang="en-US" sz="1400" dirty="0">
                        <a:solidFill>
                          <a:schemeClr val="tx1"/>
                        </a:solidFill>
                        <a:effectLst/>
                        <a:latin typeface="Arial" panose="020B0604020202020204" pitchFamily="34" charset="0"/>
                        <a:ea typeface="Calibri"/>
                        <a:cs typeface="Arial" panose="020B0604020202020204" pitchFamily="34" charset="0"/>
                      </a:endParaRPr>
                    </a:p>
                  </a:txBody>
                  <a:tcPr marL="27471" marR="2747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bl>
          </a:graphicData>
        </a:graphic>
      </p:graphicFrame>
      <p:sp>
        <p:nvSpPr>
          <p:cNvPr id="4" name="TextBox 3"/>
          <p:cNvSpPr txBox="1"/>
          <p:nvPr/>
        </p:nvSpPr>
        <p:spPr>
          <a:xfrm>
            <a:off x="-76199" y="278051"/>
            <a:ext cx="9296401" cy="954107"/>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PROCEDURES FOR STUDENT TRANSFERS</a:t>
            </a:r>
          </a:p>
          <a:p>
            <a:pPr algn="ctr"/>
            <a:r>
              <a:rPr lang="en-US" sz="2400" b="1" dirty="0">
                <a:latin typeface="Calibri" panose="020F0502020204030204" pitchFamily="34" charset="0"/>
                <a:cs typeface="Calibri" panose="020F0502020204030204" pitchFamily="34" charset="0"/>
              </a:rPr>
              <a:t>(Continued)</a:t>
            </a:r>
          </a:p>
        </p:txBody>
      </p:sp>
      <p:sp>
        <p:nvSpPr>
          <p:cNvPr id="5" name="TextBox 4">
            <a:extLst>
              <a:ext uri="{FF2B5EF4-FFF2-40B4-BE49-F238E27FC236}">
                <a16:creationId xmlns:a16="http://schemas.microsoft.com/office/drawing/2014/main" id="{C05DE042-DBB7-49B3-B4A4-8BDEDEDFBF77}"/>
              </a:ext>
            </a:extLst>
          </p:cNvPr>
          <p:cNvSpPr txBox="1"/>
          <p:nvPr/>
        </p:nvSpPr>
        <p:spPr>
          <a:xfrm>
            <a:off x="3429000" y="6552342"/>
            <a:ext cx="1866900"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TAM, pp. 58-59</a:t>
            </a:r>
          </a:p>
        </p:txBody>
      </p:sp>
    </p:spTree>
    <p:extLst>
      <p:ext uri="{BB962C8B-B14F-4D97-AF65-F5344CB8AC3E}">
        <p14:creationId xmlns:p14="http://schemas.microsoft.com/office/powerpoint/2010/main" val="28605203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4584" y="3810000"/>
            <a:ext cx="8114832" cy="2492990"/>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Guidelines </a:t>
            </a:r>
          </a:p>
          <a:p>
            <a:pPr marL="457200" indent="-457200">
              <a:buFont typeface="Wingdings" panose="05000000000000000000" pitchFamily="2" charset="2"/>
              <a:buChar char="Ø"/>
            </a:pPr>
            <a:r>
              <a:rPr lang="en-US" sz="2200" dirty="0">
                <a:latin typeface="Calibri" panose="020F0502020204030204" pitchFamily="34" charset="0"/>
                <a:cs typeface="Calibri" panose="020F0502020204030204" pitchFamily="34" charset="0"/>
              </a:rPr>
              <a:t>Place on top of other labels in the upper right hand corner, if needed.</a:t>
            </a:r>
          </a:p>
          <a:p>
            <a:pPr marL="457200" indent="-457200">
              <a:buFont typeface="Wingdings" panose="05000000000000000000" pitchFamily="2" charset="2"/>
              <a:buChar char="Ø"/>
            </a:pPr>
            <a:r>
              <a:rPr lang="en-US" sz="2200" dirty="0">
                <a:latin typeface="Calibri" panose="020F0502020204030204" pitchFamily="34" charset="0"/>
                <a:cs typeface="Calibri" panose="020F0502020204030204" pitchFamily="34" charset="0"/>
              </a:rPr>
              <a:t>Will not be scored; do </a:t>
            </a:r>
            <a:r>
              <a:rPr lang="en-US" sz="2200" b="1" dirty="0">
                <a:latin typeface="Calibri" panose="020F0502020204030204" pitchFamily="34" charset="0"/>
                <a:cs typeface="Calibri" panose="020F0502020204030204" pitchFamily="34" charset="0"/>
              </a:rPr>
              <a:t>not</a:t>
            </a:r>
            <a:r>
              <a:rPr lang="en-US" sz="2200" dirty="0">
                <a:latin typeface="Calibri" panose="020F0502020204030204" pitchFamily="34" charset="0"/>
                <a:cs typeface="Calibri" panose="020F0502020204030204" pitchFamily="34" charset="0"/>
              </a:rPr>
              <a:t> use this label to invalidate a test.</a:t>
            </a:r>
            <a:endParaRPr lang="en-US" sz="2200" b="1"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Ø"/>
            </a:pPr>
            <a:r>
              <a:rPr lang="en-US" sz="2200" dirty="0">
                <a:latin typeface="Calibri" panose="020F0502020204030204" pitchFamily="34" charset="0"/>
                <a:cs typeface="Calibri" panose="020F0502020204030204" pitchFamily="34" charset="0"/>
              </a:rPr>
              <a:t>For use on damaged booklets that should be returned to DRC (Except bodily fluids).</a:t>
            </a:r>
          </a:p>
          <a:p>
            <a:pPr marL="457200" indent="-457200">
              <a:buFont typeface="Wingdings" panose="05000000000000000000" pitchFamily="2" charset="2"/>
              <a:buChar char="Ø"/>
            </a:pPr>
            <a:r>
              <a:rPr lang="en-US" sz="2200" dirty="0">
                <a:latin typeface="Calibri" panose="020F0502020204030204" pitchFamily="34" charset="0"/>
                <a:cs typeface="Calibri" panose="020F0502020204030204" pitchFamily="34" charset="0"/>
              </a:rPr>
              <a:t>Transcribe student responses to a new book, if needed.</a:t>
            </a:r>
          </a:p>
        </p:txBody>
      </p:sp>
      <p:sp>
        <p:nvSpPr>
          <p:cNvPr id="4" name="Title 3"/>
          <p:cNvSpPr>
            <a:spLocks noGrp="1"/>
          </p:cNvSpPr>
          <p:nvPr>
            <p:ph type="title"/>
          </p:nvPr>
        </p:nvSpPr>
        <p:spPr>
          <a:xfrm>
            <a:off x="40661" y="403669"/>
            <a:ext cx="6798734" cy="1303867"/>
          </a:xfrm>
        </p:spPr>
        <p:txBody>
          <a:bodyPr>
            <a:normAutofit/>
          </a:bodyPr>
          <a:lstStyle/>
          <a:p>
            <a:r>
              <a:rPr lang="en-US" b="1" dirty="0">
                <a:latin typeface="Calibri" panose="020F0502020204030204" pitchFamily="34" charset="0"/>
                <a:cs typeface="Calibri" panose="020F0502020204030204" pitchFamily="34" charset="0"/>
              </a:rPr>
              <a:t>Do Not Process Labels</a:t>
            </a:r>
          </a:p>
        </p:txBody>
      </p:sp>
      <p:pic>
        <p:nvPicPr>
          <p:cNvPr id="2" name="Picture 1"/>
          <p:cNvPicPr>
            <a:picLocks noChangeAspect="1"/>
          </p:cNvPicPr>
          <p:nvPr/>
        </p:nvPicPr>
        <p:blipFill>
          <a:blip r:embed="rId4"/>
          <a:stretch>
            <a:fillRect/>
          </a:stretch>
        </p:blipFill>
        <p:spPr>
          <a:xfrm>
            <a:off x="3959568" y="1435903"/>
            <a:ext cx="2394034" cy="1266899"/>
          </a:xfrm>
          <a:prstGeom prst="rect">
            <a:avLst/>
          </a:prstGeom>
        </p:spPr>
      </p:pic>
      <p:pic>
        <p:nvPicPr>
          <p:cNvPr id="7" name="Picture 6">
            <a:extLst>
              <a:ext uri="{FF2B5EF4-FFF2-40B4-BE49-F238E27FC236}">
                <a16:creationId xmlns:a16="http://schemas.microsoft.com/office/drawing/2014/main" id="{A6D13B78-D5E6-9042-8EBF-FE506A9757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tretch/>
        </p:blipFill>
        <p:spPr bwMode="auto">
          <a:xfrm>
            <a:off x="6501470" y="802241"/>
            <a:ext cx="2490582" cy="3216334"/>
          </a:xfrm>
          <a:prstGeom prst="rect">
            <a:avLst/>
          </a:prstGeom>
          <a:ln>
            <a:solidFill>
              <a:schemeClr val="tx1"/>
            </a:solid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A1AFC1DD-EB45-0F48-B7F3-6D607663CE14}"/>
              </a:ext>
            </a:extLst>
          </p:cNvPr>
          <p:cNvPicPr>
            <a:picLocks noChangeAspect="1"/>
          </p:cNvPicPr>
          <p:nvPr/>
        </p:nvPicPr>
        <p:blipFill>
          <a:blip r:embed="rId6"/>
          <a:stretch>
            <a:fillRect/>
          </a:stretch>
        </p:blipFill>
        <p:spPr>
          <a:xfrm rot="16200000">
            <a:off x="7982665" y="1307482"/>
            <a:ext cx="1288565" cy="708711"/>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descr="Screen Clipping">
            <a:extLst>
              <a:ext uri="{FF2B5EF4-FFF2-40B4-BE49-F238E27FC236}">
                <a16:creationId xmlns:a16="http://schemas.microsoft.com/office/drawing/2014/main" id="{31B69541-EFD6-4541-83A5-458AE4D802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03536" y="885992"/>
            <a:ext cx="1012634" cy="339219"/>
          </a:xfrm>
          <a:prstGeom prst="rect">
            <a:avLst/>
          </a:prstGeom>
        </p:spPr>
      </p:pic>
      <p:pic>
        <p:nvPicPr>
          <p:cNvPr id="10" name="Picture 9">
            <a:extLst>
              <a:ext uri="{FF2B5EF4-FFF2-40B4-BE49-F238E27FC236}">
                <a16:creationId xmlns:a16="http://schemas.microsoft.com/office/drawing/2014/main" id="{9DCBE263-5565-BE4F-AF21-1A5702C90ED2}"/>
              </a:ext>
            </a:extLst>
          </p:cNvPr>
          <p:cNvPicPr>
            <a:picLocks noChangeAspect="1"/>
          </p:cNvPicPr>
          <p:nvPr/>
        </p:nvPicPr>
        <p:blipFill>
          <a:blip r:embed="rId4"/>
          <a:stretch>
            <a:fillRect/>
          </a:stretch>
        </p:blipFill>
        <p:spPr>
          <a:xfrm rot="16200000">
            <a:off x="7948660" y="1336899"/>
            <a:ext cx="1356573" cy="717885"/>
          </a:xfrm>
          <a:prstGeom prst="rect">
            <a:avLst/>
          </a:prstGeom>
        </p:spPr>
      </p:pic>
      <p:sp>
        <p:nvSpPr>
          <p:cNvPr id="11" name="TextBox 5">
            <a:extLst>
              <a:ext uri="{FF2B5EF4-FFF2-40B4-BE49-F238E27FC236}">
                <a16:creationId xmlns:a16="http://schemas.microsoft.com/office/drawing/2014/main" id="{05EA9FDB-A7D7-41E4-9A3F-5173BA86E57C}"/>
              </a:ext>
            </a:extLst>
          </p:cNvPr>
          <p:cNvSpPr txBox="1">
            <a:spLocks noChangeArrowheads="1"/>
          </p:cNvSpPr>
          <p:nvPr/>
        </p:nvSpPr>
        <p:spPr bwMode="auto">
          <a:xfrm>
            <a:off x="1828800" y="6488113"/>
            <a:ext cx="525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b="1" dirty="0"/>
              <a:t>TAM, p. 30</a:t>
            </a:r>
          </a:p>
        </p:txBody>
      </p:sp>
      <p:pic>
        <p:nvPicPr>
          <p:cNvPr id="5" name="Picture 4">
            <a:extLst>
              <a:ext uri="{FF2B5EF4-FFF2-40B4-BE49-F238E27FC236}">
                <a16:creationId xmlns:a16="http://schemas.microsoft.com/office/drawing/2014/main" id="{9C6C7013-30E0-4D72-BCB5-ABE2BCE55FAC}"/>
              </a:ext>
            </a:extLst>
          </p:cNvPr>
          <p:cNvPicPr>
            <a:picLocks noChangeAspect="1"/>
          </p:cNvPicPr>
          <p:nvPr/>
        </p:nvPicPr>
        <p:blipFill>
          <a:blip r:embed="rId8"/>
          <a:stretch>
            <a:fillRect/>
          </a:stretch>
        </p:blipFill>
        <p:spPr>
          <a:xfrm>
            <a:off x="211535" y="1055602"/>
            <a:ext cx="3728551" cy="2862263"/>
          </a:xfrm>
          <a:prstGeom prst="rect">
            <a:avLst/>
          </a:prstGeom>
        </p:spPr>
      </p:pic>
    </p:spTree>
    <p:custDataLst>
      <p:tags r:id="rId1"/>
    </p:custDataLst>
    <p:extLst>
      <p:ext uri="{BB962C8B-B14F-4D97-AF65-F5344CB8AC3E}">
        <p14:creationId xmlns:p14="http://schemas.microsoft.com/office/powerpoint/2010/main" val="176491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2783C067-F8BF-4755-B516-8A0CD74C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2ED796EC-E7FF-46DB-B912-FB08BF12A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549A2DAB-B431-487D-95AD-BB0FECB49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3900" y="3818467"/>
            <a:ext cx="3337719" cy="3039533"/>
          </a:xfrm>
          <a:prstGeom prst="triangle">
            <a:avLst>
              <a:gd name="adj" fmla="val 100000"/>
            </a:avLst>
          </a:prstGeom>
          <a:solidFill>
            <a:schemeClr val="accent1">
              <a:alpha val="88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0819F787-32B4-46A8-BC57-C6571BCEE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9230" y="0"/>
            <a:ext cx="1324770"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29">
            <a:extLst>
              <a:ext uri="{FF2B5EF4-FFF2-40B4-BE49-F238E27FC236}">
                <a16:creationId xmlns:a16="http://schemas.microsoft.com/office/drawing/2014/main" id="{C5ECDEE1-7093-418F-9CF5-24EEB115C1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00950" y="0"/>
            <a:ext cx="1295400" cy="68580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045062AF-EB11-4651-BC4A-4DA21768D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1130300" y="1397000"/>
            <a:ext cx="5825202" cy="2653836"/>
          </a:xfrm>
        </p:spPr>
        <p:txBody>
          <a:bodyPr vert="horz" lIns="91440" tIns="45720" rIns="91440" bIns="45720" rtlCol="0" anchor="b">
            <a:normAutofit/>
          </a:bodyPr>
          <a:lstStyle/>
          <a:p>
            <a:pPr algn="r"/>
            <a:r>
              <a:rPr lang="en-US" sz="5400" b="1" dirty="0">
                <a:solidFill>
                  <a:schemeClr val="tx1"/>
                </a:solidFill>
              </a:rPr>
              <a:t>SCHOOL TEST ADMINISTRATORS </a:t>
            </a:r>
            <a:br>
              <a:rPr lang="en-US" sz="5400" b="1" dirty="0"/>
            </a:br>
            <a:endParaRPr lang="en-US" sz="5400" b="1" dirty="0">
              <a:highlight>
                <a:srgbClr val="FFFF00"/>
              </a:highlight>
            </a:endParaRPr>
          </a:p>
        </p:txBody>
      </p:sp>
    </p:spTree>
    <p:extLst>
      <p:ext uri="{BB962C8B-B14F-4D97-AF65-F5344CB8AC3E}">
        <p14:creationId xmlns:p14="http://schemas.microsoft.com/office/powerpoint/2010/main" val="27543787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2"/>
          <p:cNvSpPr txBox="1">
            <a:spLocks noChangeArrowheads="1"/>
          </p:cNvSpPr>
          <p:nvPr/>
        </p:nvSpPr>
        <p:spPr bwMode="auto">
          <a:xfrm>
            <a:off x="457200" y="685801"/>
            <a:ext cx="800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solidFill>
                  <a:srgbClr val="000000"/>
                </a:solidFill>
              </a:rPr>
              <a:t>Test Security Policies and Procedures</a:t>
            </a:r>
          </a:p>
        </p:txBody>
      </p:sp>
      <p:sp>
        <p:nvSpPr>
          <p:cNvPr id="4099" name="TextBox 2"/>
          <p:cNvSpPr txBox="1">
            <a:spLocks noChangeArrowheads="1"/>
          </p:cNvSpPr>
          <p:nvPr/>
        </p:nvSpPr>
        <p:spPr bwMode="auto">
          <a:xfrm>
            <a:off x="457200" y="1270003"/>
            <a:ext cx="8229600" cy="5078313"/>
          </a:xfrm>
          <a:prstGeom prst="rect">
            <a:avLst/>
          </a:prstGeom>
          <a:noFill/>
          <a:ln w="9525">
            <a:noFill/>
            <a:miter lim="800000"/>
            <a:headEnd/>
            <a:tailEnd/>
          </a:ln>
        </p:spPr>
        <p:txBody>
          <a:bodyPr>
            <a:spAutoFit/>
          </a:bodyPr>
          <a:lstStyle/>
          <a:p>
            <a:pPr>
              <a:buFont typeface="Wingdings" pitchFamily="2" charset="2"/>
              <a:buChar char="Ø"/>
              <a:defRPr/>
            </a:pPr>
            <a:r>
              <a:rPr lang="en-US" sz="2400" dirty="0">
                <a:solidFill>
                  <a:prstClr val="black"/>
                </a:solidFill>
                <a:latin typeface="Arial" panose="020B0604020202020204" pitchFamily="34" charset="0"/>
                <a:cs typeface="Arial" panose="020B0604020202020204" pitchFamily="34" charset="0"/>
              </a:rPr>
              <a:t> </a:t>
            </a:r>
            <a:r>
              <a:rPr lang="en-US" sz="2000" dirty="0">
                <a:solidFill>
                  <a:prstClr val="black"/>
                </a:solidFill>
                <a:latin typeface="Arial" panose="020B0604020202020204" pitchFamily="34" charset="0"/>
                <a:cs typeface="Arial" panose="020B0604020202020204" pitchFamily="34" charset="0"/>
              </a:rPr>
              <a:t>Florida Test Security Statute 1008.24 and Florida State</a:t>
            </a:r>
          </a:p>
          <a:p>
            <a:pPr>
              <a:defRPr/>
            </a:pPr>
            <a:r>
              <a:rPr lang="en-US" sz="2000" dirty="0">
                <a:solidFill>
                  <a:prstClr val="black"/>
                </a:solidFill>
                <a:latin typeface="Arial" panose="020B0604020202020204" pitchFamily="34" charset="0"/>
                <a:cs typeface="Arial" panose="020B0604020202020204" pitchFamily="34" charset="0"/>
              </a:rPr>
              <a:t>     Board of Education – Test Administration and Security Rule 6A –</a:t>
            </a:r>
          </a:p>
          <a:p>
            <a:pPr>
              <a:defRPr/>
            </a:pPr>
            <a:r>
              <a:rPr lang="en-US" sz="2000" dirty="0">
                <a:solidFill>
                  <a:prstClr val="black"/>
                </a:solidFill>
                <a:latin typeface="Arial" panose="020B0604020202020204" pitchFamily="34" charset="0"/>
                <a:cs typeface="Arial" panose="020B0604020202020204" pitchFamily="34" charset="0"/>
              </a:rPr>
              <a:t>     10.042 </a:t>
            </a:r>
            <a:r>
              <a:rPr lang="en-US" sz="2000" dirty="0">
                <a:solidFill>
                  <a:prstClr val="black"/>
                </a:solidFill>
                <a:latin typeface="Arial" panose="020B0604020202020204" pitchFamily="34" charset="0"/>
                <a:cs typeface="Arial" panose="020B0604020202020204" pitchFamily="34" charset="0"/>
                <a:hlinkClick r:id="rId3"/>
              </a:rPr>
              <a:t>https://www.flrules.org/gateway/RuleNo.asp?ID=6A-10.042</a:t>
            </a:r>
            <a:r>
              <a:rPr lang="en-US" sz="2000" dirty="0">
                <a:solidFill>
                  <a:prstClr val="black"/>
                </a:solidFill>
                <a:latin typeface="Arial" panose="020B0604020202020204" pitchFamily="34" charset="0"/>
                <a:cs typeface="Arial" panose="020B0604020202020204" pitchFamily="34" charset="0"/>
              </a:rPr>
              <a:t> </a:t>
            </a:r>
          </a:p>
          <a:p>
            <a:pPr>
              <a:defRPr/>
            </a:pPr>
            <a:endParaRPr lang="en-US" sz="2000" dirty="0">
              <a:solidFill>
                <a:prstClr val="black"/>
              </a:solidFill>
              <a:latin typeface="Arial" panose="020B0604020202020204" pitchFamily="34" charset="0"/>
              <a:cs typeface="Arial" panose="020B0604020202020204" pitchFamily="34" charset="0"/>
            </a:endParaRPr>
          </a:p>
          <a:p>
            <a:pPr>
              <a:buFont typeface="Wingdings" pitchFamily="2" charset="2"/>
              <a:buChar char="Ø"/>
              <a:defRPr/>
            </a:pPr>
            <a:r>
              <a:rPr lang="en-US" sz="2000" dirty="0">
                <a:solidFill>
                  <a:prstClr val="black"/>
                </a:solidFill>
                <a:latin typeface="Arial" panose="020B0604020202020204" pitchFamily="34" charset="0"/>
                <a:cs typeface="Arial" panose="020B0604020202020204" pitchFamily="34" charset="0"/>
              </a:rPr>
              <a:t>  M-DCPS: Standards, Guidelines, and Procedures for Test</a:t>
            </a:r>
          </a:p>
          <a:p>
            <a:pPr marL="365751">
              <a:defRPr/>
            </a:pPr>
            <a:r>
              <a:rPr lang="en-US" sz="2000" dirty="0">
                <a:solidFill>
                  <a:prstClr val="black"/>
                </a:solidFill>
                <a:latin typeface="Arial" panose="020B0604020202020204" pitchFamily="34" charset="0"/>
                <a:cs typeface="Arial" panose="020B0604020202020204" pitchFamily="34" charset="0"/>
              </a:rPr>
              <a:t>Administration and Test Security    </a:t>
            </a:r>
            <a:r>
              <a:rPr lang="en-US" sz="2000" dirty="0">
                <a:solidFill>
                  <a:prstClr val="black"/>
                </a:solidFill>
                <a:latin typeface="Arial" panose="020B0604020202020204" pitchFamily="34" charset="0"/>
                <a:cs typeface="Arial" panose="020B0604020202020204" pitchFamily="34" charset="0"/>
                <a:hlinkClick r:id="rId4"/>
              </a:rPr>
              <a:t>http://oada.dadeschools.net/TestChairInfo/29testsecuritymanual.pdf</a:t>
            </a:r>
            <a:r>
              <a:rPr lang="en-US" sz="2000" dirty="0">
                <a:solidFill>
                  <a:prstClr val="black"/>
                </a:solidFill>
                <a:latin typeface="Arial" panose="020B0604020202020204" pitchFamily="34" charset="0"/>
                <a:cs typeface="Arial" panose="020B0604020202020204" pitchFamily="34" charset="0"/>
              </a:rPr>
              <a:t> </a:t>
            </a:r>
          </a:p>
          <a:p>
            <a:pPr>
              <a:defRPr/>
            </a:pPr>
            <a:endParaRPr lang="en-US" sz="2000" dirty="0">
              <a:solidFill>
                <a:prstClr val="black"/>
              </a:solidFill>
              <a:latin typeface="Arial" panose="020B0604020202020204" pitchFamily="34" charset="0"/>
              <a:cs typeface="Arial" panose="020B0604020202020204" pitchFamily="34" charset="0"/>
            </a:endParaRPr>
          </a:p>
          <a:p>
            <a:pPr>
              <a:buFont typeface="Wingdings" pitchFamily="2" charset="2"/>
              <a:buChar char="Ø"/>
              <a:defRPr/>
            </a:pPr>
            <a:r>
              <a:rPr lang="en-US" sz="2000" dirty="0">
                <a:solidFill>
                  <a:prstClr val="black"/>
                </a:solidFill>
                <a:latin typeface="Arial" panose="020B0604020202020204" pitchFamily="34" charset="0"/>
                <a:cs typeface="Arial" panose="020B0604020202020204" pitchFamily="34" charset="0"/>
              </a:rPr>
              <a:t> The security of all test materials must be maintained before,</a:t>
            </a:r>
          </a:p>
          <a:p>
            <a:pPr>
              <a:defRPr/>
            </a:pPr>
            <a:r>
              <a:rPr lang="en-US" sz="2000" dirty="0">
                <a:solidFill>
                  <a:prstClr val="black"/>
                </a:solidFill>
                <a:latin typeface="Arial" panose="020B0604020202020204" pitchFamily="34" charset="0"/>
                <a:cs typeface="Arial" panose="020B0604020202020204" pitchFamily="34" charset="0"/>
              </a:rPr>
              <a:t>    during, and after the test administration.</a:t>
            </a:r>
          </a:p>
          <a:p>
            <a:pPr>
              <a:buFont typeface="Wingdings" pitchFamily="2" charset="2"/>
              <a:buChar char="Ø"/>
              <a:defRPr/>
            </a:pPr>
            <a:endParaRPr lang="en-US" sz="2000" dirty="0">
              <a:solidFill>
                <a:prstClr val="black"/>
              </a:solidFill>
              <a:latin typeface="Arial" panose="020B0604020202020204" pitchFamily="34" charset="0"/>
              <a:cs typeface="Arial" panose="020B0604020202020204" pitchFamily="34" charset="0"/>
            </a:endParaRPr>
          </a:p>
          <a:p>
            <a:pPr>
              <a:buFont typeface="Wingdings" pitchFamily="2" charset="2"/>
              <a:buChar char="Ø"/>
              <a:defRPr/>
            </a:pPr>
            <a:r>
              <a:rPr lang="en-US" sz="2000" dirty="0">
                <a:solidFill>
                  <a:prstClr val="black"/>
                </a:solidFill>
                <a:latin typeface="Arial" panose="020B0604020202020204" pitchFamily="34" charset="0"/>
                <a:cs typeface="Arial" panose="020B0604020202020204" pitchFamily="34" charset="0"/>
              </a:rPr>
              <a:t> Under no circumstances are students permitted to handle</a:t>
            </a:r>
          </a:p>
          <a:p>
            <a:pPr>
              <a:defRPr/>
            </a:pPr>
            <a:r>
              <a:rPr lang="en-US" sz="2000" dirty="0">
                <a:solidFill>
                  <a:prstClr val="black"/>
                </a:solidFill>
                <a:latin typeface="Arial" panose="020B0604020202020204" pitchFamily="34" charset="0"/>
                <a:cs typeface="Arial" panose="020B0604020202020204" pitchFamily="34" charset="0"/>
              </a:rPr>
              <a:t>    secure materials before or after the test administration.</a:t>
            </a:r>
          </a:p>
          <a:p>
            <a:pPr>
              <a:defRPr/>
            </a:pPr>
            <a:endParaRPr lang="en-US" sz="2000" dirty="0">
              <a:solidFill>
                <a:prstClr val="black"/>
              </a:solidFill>
              <a:latin typeface="Arial" panose="020B0604020202020204" pitchFamily="34" charset="0"/>
              <a:cs typeface="Arial" panose="020B0604020202020204" pitchFamily="34" charset="0"/>
            </a:endParaRPr>
          </a:p>
          <a:p>
            <a:pPr>
              <a:buFont typeface="Wingdings" pitchFamily="2" charset="2"/>
              <a:buChar char="Ø"/>
              <a:defRPr/>
            </a:pPr>
            <a:r>
              <a:rPr lang="en-US" sz="2000" dirty="0">
                <a:solidFill>
                  <a:prstClr val="black"/>
                </a:solidFill>
                <a:latin typeface="Arial" panose="020B0604020202020204" pitchFamily="34" charset="0"/>
                <a:cs typeface="Arial" panose="020B0604020202020204" pitchFamily="34" charset="0"/>
              </a:rPr>
              <a:t> Test administrators MUST NOT administer ACCESS for ELLs to </a:t>
            </a:r>
          </a:p>
          <a:p>
            <a:pPr>
              <a:defRPr/>
            </a:pPr>
            <a:r>
              <a:rPr lang="en-US" sz="2000" dirty="0">
                <a:solidFill>
                  <a:prstClr val="black"/>
                </a:solidFill>
                <a:latin typeface="Arial" panose="020B0604020202020204" pitchFamily="34" charset="0"/>
                <a:cs typeface="Arial" panose="020B0604020202020204" pitchFamily="34" charset="0"/>
              </a:rPr>
              <a:t>     their family members.</a:t>
            </a:r>
          </a:p>
        </p:txBody>
      </p:sp>
      <p:sp>
        <p:nvSpPr>
          <p:cNvPr id="4710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F04B088F-5795-4E04-9CA7-0904AB53B856}" type="slidenum">
              <a:rPr lang="en-US" altLang="en-US" smtClean="0">
                <a:solidFill>
                  <a:srgbClr val="FEFEFE"/>
                </a:solidFill>
              </a:rPr>
              <a:pPr/>
              <a:t>83</a:t>
            </a:fld>
            <a:endParaRPr lang="en-US" altLang="en-US">
              <a:solidFill>
                <a:srgbClr val="FEFEFE"/>
              </a:solidFill>
            </a:endParaRPr>
          </a:p>
        </p:txBody>
      </p:sp>
      <p:sp>
        <p:nvSpPr>
          <p:cNvPr id="2" name="TextBox 1">
            <a:extLst>
              <a:ext uri="{FF2B5EF4-FFF2-40B4-BE49-F238E27FC236}">
                <a16:creationId xmlns:a16="http://schemas.microsoft.com/office/drawing/2014/main" id="{7E3BD523-B335-43B5-8E39-47FC4EED51C9}"/>
              </a:ext>
            </a:extLst>
          </p:cNvPr>
          <p:cNvSpPr txBox="1"/>
          <p:nvPr/>
        </p:nvSpPr>
        <p:spPr>
          <a:xfrm>
            <a:off x="3352800" y="6477000"/>
            <a:ext cx="2286000"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TAM, pp. 23 - 25</a:t>
            </a:r>
          </a:p>
        </p:txBody>
      </p:sp>
    </p:spTree>
    <p:extLst>
      <p:ext uri="{BB962C8B-B14F-4D97-AF65-F5344CB8AC3E}">
        <p14:creationId xmlns:p14="http://schemas.microsoft.com/office/powerpoint/2010/main" val="22402776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6"/>
          <p:cNvSpPr>
            <a:spLocks noGrp="1"/>
          </p:cNvSpPr>
          <p:nvPr>
            <p:ph type="title"/>
          </p:nvPr>
        </p:nvSpPr>
        <p:spPr>
          <a:xfrm>
            <a:off x="228600" y="447396"/>
            <a:ext cx="8458200" cy="924204"/>
          </a:xfrm>
        </p:spPr>
        <p:txBody>
          <a:bodyPr>
            <a:normAutofit fontScale="90000"/>
          </a:bodyPr>
          <a:lstStyle/>
          <a:p>
            <a:pPr algn="ctr"/>
            <a:r>
              <a:rPr lang="en-US" altLang="en-US" sz="2800" b="1" dirty="0">
                <a:solidFill>
                  <a:schemeClr val="tx1"/>
                </a:solidFill>
                <a:latin typeface="Calibri" panose="020F0502020204030204" pitchFamily="34" charset="0"/>
                <a:cs typeface="Calibri" panose="020F0502020204030204" pitchFamily="34" charset="0"/>
              </a:rPr>
              <a:t>Test Security Policies and Procedures</a:t>
            </a:r>
            <a:br>
              <a:rPr lang="en-US" altLang="en-US" sz="2800" b="1" dirty="0">
                <a:solidFill>
                  <a:schemeClr val="tx1"/>
                </a:solidFill>
                <a:latin typeface="Calibri" panose="020F0502020204030204" pitchFamily="34" charset="0"/>
                <a:cs typeface="Calibri" panose="020F0502020204030204" pitchFamily="34" charset="0"/>
              </a:rPr>
            </a:br>
            <a:r>
              <a:rPr lang="en-US" altLang="en-US" sz="1800" b="1" dirty="0">
                <a:solidFill>
                  <a:schemeClr val="tx1"/>
                </a:solidFill>
                <a:latin typeface="Calibri" panose="020F0502020204030204" pitchFamily="34" charset="0"/>
                <a:cs typeface="Calibri" panose="020F0502020204030204" pitchFamily="34" charset="0"/>
              </a:rPr>
              <a:t>Test Administration and Security Agreement </a:t>
            </a:r>
            <a:br>
              <a:rPr lang="en-US" altLang="en-US" sz="1800" b="1" dirty="0">
                <a:solidFill>
                  <a:schemeClr val="tx1"/>
                </a:solidFill>
                <a:latin typeface="Calibri" panose="020F0502020204030204" pitchFamily="34" charset="0"/>
                <a:cs typeface="Calibri" panose="020F0502020204030204" pitchFamily="34" charset="0"/>
              </a:rPr>
            </a:br>
            <a:r>
              <a:rPr lang="en-US" altLang="en-US" sz="1800" b="1" dirty="0">
                <a:solidFill>
                  <a:schemeClr val="tx1"/>
                </a:solidFill>
                <a:latin typeface="Calibri" panose="020F0502020204030204" pitchFamily="34" charset="0"/>
                <a:cs typeface="Calibri" panose="020F0502020204030204" pitchFamily="34" charset="0"/>
              </a:rPr>
              <a:t>Test Administrator Prohibited Activities Agreement</a:t>
            </a:r>
          </a:p>
        </p:txBody>
      </p:sp>
      <p:sp>
        <p:nvSpPr>
          <p:cNvPr id="3687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278306E9-9467-4179-854B-E3C1512B3827}" type="slidenum">
              <a:rPr lang="en-US" altLang="en-US" smtClean="0">
                <a:solidFill>
                  <a:srgbClr val="FEFEFE"/>
                </a:solidFill>
              </a:rPr>
              <a:pPr/>
              <a:t>84</a:t>
            </a:fld>
            <a:endParaRPr lang="en-US" altLang="en-US">
              <a:solidFill>
                <a:srgbClr val="FEFEFE"/>
              </a:solidFill>
            </a:endParaRPr>
          </a:p>
        </p:txBody>
      </p:sp>
      <p:sp>
        <p:nvSpPr>
          <p:cNvPr id="36867" name="TextBox 1"/>
          <p:cNvSpPr txBox="1">
            <a:spLocks noChangeArrowheads="1"/>
          </p:cNvSpPr>
          <p:nvPr/>
        </p:nvSpPr>
        <p:spPr bwMode="auto">
          <a:xfrm>
            <a:off x="5984875" y="2508249"/>
            <a:ext cx="304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36869" name="TextBox 2"/>
          <p:cNvSpPr txBox="1">
            <a:spLocks noChangeArrowheads="1"/>
          </p:cNvSpPr>
          <p:nvPr/>
        </p:nvSpPr>
        <p:spPr bwMode="auto">
          <a:xfrm>
            <a:off x="1600200" y="6324600"/>
            <a:ext cx="6096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400" i="1" dirty="0"/>
              <a:t>Exclusively available in the Florida State Specifics Directions Document</a:t>
            </a:r>
          </a:p>
        </p:txBody>
      </p:sp>
      <p:pic>
        <p:nvPicPr>
          <p:cNvPr id="3" name="Picture 2">
            <a:extLst>
              <a:ext uri="{FF2B5EF4-FFF2-40B4-BE49-F238E27FC236}">
                <a16:creationId xmlns:a16="http://schemas.microsoft.com/office/drawing/2014/main" id="{6847FFBD-497E-4312-B07B-7875CAF8577E}"/>
              </a:ext>
            </a:extLst>
          </p:cNvPr>
          <p:cNvPicPr>
            <a:picLocks noChangeAspect="1"/>
          </p:cNvPicPr>
          <p:nvPr/>
        </p:nvPicPr>
        <p:blipFill>
          <a:blip r:embed="rId4"/>
          <a:stretch>
            <a:fillRect/>
          </a:stretch>
        </p:blipFill>
        <p:spPr>
          <a:xfrm>
            <a:off x="4572000" y="1469206"/>
            <a:ext cx="4191722" cy="4876566"/>
          </a:xfrm>
          <a:prstGeom prst="rect">
            <a:avLst/>
          </a:prstGeom>
        </p:spPr>
      </p:pic>
      <p:pic>
        <p:nvPicPr>
          <p:cNvPr id="2" name="Picture 1">
            <a:extLst>
              <a:ext uri="{FF2B5EF4-FFF2-40B4-BE49-F238E27FC236}">
                <a16:creationId xmlns:a16="http://schemas.microsoft.com/office/drawing/2014/main" id="{79DB3611-8090-49EE-A40A-A92717837920}"/>
              </a:ext>
            </a:extLst>
          </p:cNvPr>
          <p:cNvPicPr>
            <a:picLocks noChangeAspect="1"/>
          </p:cNvPicPr>
          <p:nvPr/>
        </p:nvPicPr>
        <p:blipFill>
          <a:blip r:embed="rId5"/>
          <a:stretch>
            <a:fillRect/>
          </a:stretch>
        </p:blipFill>
        <p:spPr>
          <a:xfrm>
            <a:off x="240032" y="1427388"/>
            <a:ext cx="4191722" cy="4979100"/>
          </a:xfrm>
          <a:prstGeom prst="rect">
            <a:avLst/>
          </a:prstGeom>
        </p:spPr>
      </p:pic>
    </p:spTree>
    <p:custDataLst>
      <p:tags r:id="rId1"/>
    </p:custDataLst>
    <p:extLst>
      <p:ext uri="{BB962C8B-B14F-4D97-AF65-F5344CB8AC3E}">
        <p14:creationId xmlns:p14="http://schemas.microsoft.com/office/powerpoint/2010/main" val="202651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17487" y="228600"/>
            <a:ext cx="8534400" cy="838200"/>
          </a:xfrm>
          <a:prstGeom prst="rect">
            <a:avLst/>
          </a:prstGeom>
        </p:spPr>
        <p:txBody>
          <a:bodyPr/>
          <a:lstStyle/>
          <a:p>
            <a:pPr algn="ctr">
              <a:defRPr/>
            </a:pPr>
            <a:r>
              <a:rPr lang="en-US" sz="2800" b="1" dirty="0">
                <a:solidFill>
                  <a:srgbClr val="000000"/>
                </a:solidFill>
                <a:latin typeface="Arial" panose="020B0604020202020204" pitchFamily="34" charset="0"/>
                <a:ea typeface="+mj-ea"/>
                <a:cs typeface="Arial" pitchFamily="34" charset="0"/>
              </a:rPr>
              <a:t>Preparing for Testing:</a:t>
            </a:r>
          </a:p>
          <a:p>
            <a:pPr algn="ctr">
              <a:defRPr/>
            </a:pPr>
            <a:r>
              <a:rPr lang="en-US" sz="2800" b="1" dirty="0">
                <a:solidFill>
                  <a:srgbClr val="000000"/>
                </a:solidFill>
                <a:latin typeface="Arial" panose="020B0604020202020204" pitchFamily="34" charset="0"/>
                <a:ea typeface="+mj-ea"/>
                <a:cs typeface="Arial" pitchFamily="34" charset="0"/>
              </a:rPr>
              <a:t>  Training Test Administrators</a:t>
            </a:r>
            <a:br>
              <a:rPr lang="en-US" sz="2400" b="1" dirty="0">
                <a:solidFill>
                  <a:srgbClr val="000000"/>
                </a:solidFill>
                <a:latin typeface="Arial" panose="020B0604020202020204" pitchFamily="34" charset="0"/>
                <a:ea typeface="+mj-ea"/>
                <a:cs typeface="Arial" pitchFamily="34" charset="0"/>
              </a:rPr>
            </a:br>
            <a:endParaRPr lang="en-US" sz="2400" b="1" dirty="0">
              <a:solidFill>
                <a:srgbClr val="000000"/>
              </a:solidFill>
              <a:latin typeface="Arial" panose="020B0604020202020204" pitchFamily="34" charset="0"/>
              <a:ea typeface="+mj-ea"/>
              <a:cs typeface="Arial" pitchFamily="34" charset="0"/>
            </a:endParaRPr>
          </a:p>
        </p:txBody>
      </p:sp>
      <p:sp>
        <p:nvSpPr>
          <p:cNvPr id="3" name="Content Placeholder 1"/>
          <p:cNvSpPr txBox="1">
            <a:spLocks/>
          </p:cNvSpPr>
          <p:nvPr/>
        </p:nvSpPr>
        <p:spPr>
          <a:xfrm>
            <a:off x="48420" y="1435126"/>
            <a:ext cx="9019380" cy="5094288"/>
          </a:xfrm>
          <a:prstGeom prst="rect">
            <a:avLst/>
          </a:prstGeom>
        </p:spPr>
        <p:txBody>
          <a:bodyPr/>
          <a:lstStyle/>
          <a:p>
            <a:pPr marL="109534">
              <a:spcBef>
                <a:spcPct val="20000"/>
              </a:spcBef>
              <a:defRPr/>
            </a:pPr>
            <a:r>
              <a:rPr lang="en-US" sz="2000" dirty="0">
                <a:solidFill>
                  <a:srgbClr val="000000"/>
                </a:solidFill>
                <a:latin typeface="Arial" panose="020B0604020202020204" pitchFamily="34" charset="0"/>
                <a:cs typeface="Arial" panose="020B0604020202020204" pitchFamily="34" charset="0"/>
              </a:rPr>
              <a:t>All Florida school assessment coordinators and test administrators must adhere to the following procedures:</a:t>
            </a:r>
          </a:p>
          <a:p>
            <a:pPr marL="109534">
              <a:spcBef>
                <a:spcPct val="20000"/>
              </a:spcBef>
              <a:defRPr/>
            </a:pPr>
            <a:endParaRPr lang="en-US" sz="1600" dirty="0">
              <a:solidFill>
                <a:srgbClr val="000000"/>
              </a:solidFill>
              <a:latin typeface="Arial" panose="020B0604020202020204" pitchFamily="34" charset="0"/>
              <a:cs typeface="Arial" panose="020B0604020202020204" pitchFamily="34" charset="0"/>
            </a:endParaRPr>
          </a:p>
          <a:p>
            <a:pPr marL="365116" indent="-255582">
              <a:spcBef>
                <a:spcPct val="20000"/>
              </a:spcBef>
              <a:buFont typeface="Wingdings" pitchFamily="2" charset="2"/>
              <a:buChar char="Ø"/>
              <a:defRPr/>
            </a:pPr>
            <a:r>
              <a:rPr lang="en-US" sz="1600" b="1" dirty="0">
                <a:solidFill>
                  <a:srgbClr val="000000"/>
                </a:solidFill>
                <a:latin typeface="Arial" panose="020B0604020202020204" pitchFamily="34" charset="0"/>
                <a:cs typeface="Arial" panose="020B0604020202020204" pitchFamily="34" charset="0"/>
              </a:rPr>
              <a:t>Be proficient in English (listening, speaking, reading, and writing) to effectively apply the scoring rubric and evaluate students’ responses in English, as required.</a:t>
            </a:r>
          </a:p>
          <a:p>
            <a:pPr marL="365116" indent="-255582">
              <a:spcBef>
                <a:spcPct val="20000"/>
              </a:spcBef>
              <a:buFont typeface="Wingdings" pitchFamily="2" charset="2"/>
              <a:buChar char="Ø"/>
              <a:defRPr/>
            </a:pPr>
            <a:r>
              <a:rPr lang="en-US" sz="1600" b="1" dirty="0">
                <a:solidFill>
                  <a:srgbClr val="000000"/>
                </a:solidFill>
                <a:latin typeface="Arial" panose="020B0604020202020204" pitchFamily="34" charset="0"/>
                <a:cs typeface="Arial" panose="020B0604020202020204" pitchFamily="34" charset="0"/>
              </a:rPr>
              <a:t>Complete training modules via the WIDA Secure Portal and quizzes with a passing score of 80% or higher to become certified to administer the ACCESS for ELLs suite of assessments.</a:t>
            </a:r>
          </a:p>
          <a:p>
            <a:pPr marL="365116" indent="-255582">
              <a:spcBef>
                <a:spcPct val="20000"/>
              </a:spcBef>
              <a:buFont typeface="Wingdings" pitchFamily="2" charset="2"/>
              <a:buChar char="Ø"/>
              <a:defRPr/>
            </a:pPr>
            <a:r>
              <a:rPr lang="en-US" sz="1600" dirty="0">
                <a:solidFill>
                  <a:srgbClr val="000000"/>
                </a:solidFill>
                <a:latin typeface="Arial" panose="020B0604020202020204" pitchFamily="34" charset="0"/>
                <a:cs typeface="Arial" panose="020B0604020202020204" pitchFamily="34" charset="0"/>
              </a:rPr>
              <a:t>Complete the 2019 - 2020 Test Administration and Security Agreement </a:t>
            </a:r>
          </a:p>
          <a:p>
            <a:pPr marL="365116" indent="-255582">
              <a:spcBef>
                <a:spcPct val="20000"/>
              </a:spcBef>
              <a:buFont typeface="Wingdings" pitchFamily="2" charset="2"/>
              <a:buChar char="Ø"/>
              <a:defRPr/>
            </a:pPr>
            <a:r>
              <a:rPr lang="en-US" sz="1600" dirty="0">
                <a:solidFill>
                  <a:srgbClr val="000000"/>
                </a:solidFill>
                <a:latin typeface="Arial" panose="020B0604020202020204" pitchFamily="34" charset="0"/>
                <a:cs typeface="Arial" panose="020B0604020202020204" pitchFamily="34" charset="0"/>
              </a:rPr>
              <a:t>Complete the 2019 - 2020 Test Administrator Prohibited Activities Agreement </a:t>
            </a:r>
          </a:p>
          <a:p>
            <a:pPr marL="365116" indent="-255582">
              <a:spcBef>
                <a:spcPct val="20000"/>
              </a:spcBef>
              <a:buFont typeface="Wingdings" pitchFamily="2" charset="2"/>
              <a:buChar char="Ø"/>
              <a:defRPr/>
            </a:pPr>
            <a:r>
              <a:rPr lang="en-US" sz="1600" dirty="0">
                <a:solidFill>
                  <a:srgbClr val="000000"/>
                </a:solidFill>
                <a:latin typeface="Arial" panose="020B0604020202020204" pitchFamily="34" charset="0"/>
                <a:cs typeface="Arial" panose="020B0604020202020204" pitchFamily="34" charset="0"/>
              </a:rPr>
              <a:t>Review the Florida-Specific Test Administration Manual(s)</a:t>
            </a:r>
          </a:p>
          <a:p>
            <a:pPr marL="365116" indent="-255582">
              <a:spcBef>
                <a:spcPct val="20000"/>
              </a:spcBef>
              <a:buFont typeface="Wingdings" pitchFamily="2" charset="2"/>
              <a:buChar char="Ø"/>
              <a:defRPr/>
            </a:pPr>
            <a:r>
              <a:rPr lang="en-US" sz="1600" dirty="0">
                <a:solidFill>
                  <a:srgbClr val="000000"/>
                </a:solidFill>
                <a:latin typeface="Arial" panose="020B0604020202020204" pitchFamily="34" charset="0"/>
                <a:cs typeface="Arial" panose="020B0604020202020204" pitchFamily="34" charset="0"/>
              </a:rPr>
              <a:t>Have test administrators familiarize themselves with the Listening and Speaking Test CDs and equipment</a:t>
            </a:r>
          </a:p>
          <a:p>
            <a:pPr marL="365116" indent="-255582">
              <a:spcBef>
                <a:spcPct val="20000"/>
              </a:spcBef>
              <a:buFont typeface="Wingdings" pitchFamily="2" charset="2"/>
              <a:buChar char="Ø"/>
              <a:defRPr/>
            </a:pPr>
            <a:r>
              <a:rPr lang="en-US" sz="1600" dirty="0">
                <a:solidFill>
                  <a:srgbClr val="000000"/>
                </a:solidFill>
                <a:latin typeface="Arial" panose="020B0604020202020204" pitchFamily="34" charset="0"/>
                <a:cs typeface="Arial" panose="020B0604020202020204" pitchFamily="34" charset="0"/>
              </a:rPr>
              <a:t>Remind test administrators of the State’s and District’s security policies and procedures (including those concerning electronic devices)</a:t>
            </a:r>
          </a:p>
          <a:p>
            <a:pPr marL="365116" indent="-255582">
              <a:spcBef>
                <a:spcPct val="20000"/>
              </a:spcBef>
              <a:buFont typeface="Wingdings" pitchFamily="2" charset="2"/>
              <a:buChar char="Ø"/>
              <a:defRPr/>
            </a:pPr>
            <a:endParaRPr lang="en-US" sz="1600" dirty="0">
              <a:solidFill>
                <a:srgbClr val="000000"/>
              </a:solidFill>
              <a:latin typeface="Arial" panose="020B0604020202020204" pitchFamily="34" charset="0"/>
              <a:cs typeface="Arial" panose="020B0604020202020204" pitchFamily="34" charset="0"/>
            </a:endParaRPr>
          </a:p>
          <a:p>
            <a:pPr marL="365116" indent="-255582">
              <a:spcBef>
                <a:spcPct val="20000"/>
              </a:spcBef>
              <a:buFont typeface="Wingdings" pitchFamily="2" charset="2"/>
              <a:buChar char="Ø"/>
              <a:defRPr/>
            </a:pPr>
            <a:endParaRPr lang="en-US" sz="1600" dirty="0">
              <a:latin typeface="Arial" panose="020B0604020202020204" pitchFamily="34" charset="0"/>
              <a:cs typeface="Arial" panose="020B0604020202020204" pitchFamily="34" charset="0"/>
            </a:endParaRPr>
          </a:p>
        </p:txBody>
      </p:sp>
      <p:sp>
        <p:nvSpPr>
          <p:cNvPr id="522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BB581F38-869F-43F6-8F66-25397739A27E}" type="slidenum">
              <a:rPr lang="en-US" altLang="en-US" smtClean="0">
                <a:solidFill>
                  <a:srgbClr val="FEFEFE"/>
                </a:solidFill>
              </a:rPr>
              <a:pPr/>
              <a:t>85</a:t>
            </a:fld>
            <a:endParaRPr lang="en-US" altLang="en-US">
              <a:solidFill>
                <a:srgbClr val="FEFEFE"/>
              </a:solidFill>
            </a:endParaRPr>
          </a:p>
        </p:txBody>
      </p:sp>
      <p:sp>
        <p:nvSpPr>
          <p:cNvPr id="4" name="TextBox 3">
            <a:extLst>
              <a:ext uri="{FF2B5EF4-FFF2-40B4-BE49-F238E27FC236}">
                <a16:creationId xmlns:a16="http://schemas.microsoft.com/office/drawing/2014/main" id="{DCCE658E-56B1-46B9-8CDC-1F69AFF4E45B}"/>
              </a:ext>
            </a:extLst>
          </p:cNvPr>
          <p:cNvSpPr txBox="1"/>
          <p:nvPr/>
        </p:nvSpPr>
        <p:spPr>
          <a:xfrm>
            <a:off x="3570288" y="6555988"/>
            <a:ext cx="1828800" cy="276999"/>
          </a:xfrm>
          <a:prstGeom prst="rect">
            <a:avLst/>
          </a:prstGeom>
          <a:noFill/>
        </p:spPr>
        <p:txBody>
          <a:bodyPr wrap="square" rtlCol="0">
            <a:spAutoFit/>
          </a:bodyPr>
          <a:lstStyle/>
          <a:p>
            <a:pPr algn="ctr"/>
            <a:r>
              <a:rPr lang="en-US" sz="1200" dirty="0"/>
              <a:t>TAM, p. 8</a:t>
            </a:r>
          </a:p>
        </p:txBody>
      </p:sp>
    </p:spTree>
    <p:extLst>
      <p:ext uri="{BB962C8B-B14F-4D97-AF65-F5344CB8AC3E}">
        <p14:creationId xmlns:p14="http://schemas.microsoft.com/office/powerpoint/2010/main" val="2083568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23B11864-1A69-4F78-A14C-C056C3CEC7F4}" type="slidenum">
              <a:rPr lang="en-US" altLang="en-US" smtClean="0">
                <a:solidFill>
                  <a:srgbClr val="FEFEFE"/>
                </a:solidFill>
              </a:rPr>
              <a:pPr/>
              <a:t>86</a:t>
            </a:fld>
            <a:endParaRPr lang="en-US" altLang="en-US">
              <a:solidFill>
                <a:srgbClr val="FEFEFE"/>
              </a:solidFill>
            </a:endParaRPr>
          </a:p>
        </p:txBody>
      </p:sp>
      <p:sp>
        <p:nvSpPr>
          <p:cNvPr id="2" name="TextBox 1"/>
          <p:cNvSpPr txBox="1"/>
          <p:nvPr/>
        </p:nvSpPr>
        <p:spPr>
          <a:xfrm>
            <a:off x="76200" y="1066802"/>
            <a:ext cx="8839200" cy="6740307"/>
          </a:xfrm>
          <a:prstGeom prst="rect">
            <a:avLst/>
          </a:prstGeom>
          <a:noFill/>
        </p:spPr>
        <p:txBody>
          <a:bodyPr wrap="square">
            <a:spAutoFit/>
          </a:bodyPr>
          <a:lstStyle/>
          <a:p>
            <a:pPr>
              <a:defRPr/>
            </a:pPr>
            <a:r>
              <a:rPr lang="en-US" altLang="en-US" sz="1600" dirty="0">
                <a:latin typeface="Arial" panose="020B0604020202020204" pitchFamily="34" charset="0"/>
                <a:cs typeface="Arial" panose="020B0604020202020204" pitchFamily="34" charset="0"/>
              </a:rPr>
              <a:t>Test Administrators should:</a:t>
            </a:r>
          </a:p>
          <a:p>
            <a:pPr>
              <a:defRPr/>
            </a:pPr>
            <a:endParaRPr lang="en-US" altLang="en-US" sz="1600" dirty="0">
              <a:latin typeface="Arial" panose="020B0604020202020204" pitchFamily="34" charset="0"/>
              <a:cs typeface="Arial" panose="020B0604020202020204" pitchFamily="34" charset="0"/>
            </a:endParaRPr>
          </a:p>
          <a:p>
            <a:pPr marL="347654" indent="-347654">
              <a:buFont typeface="Wingdings" panose="05000000000000000000" pitchFamily="2" charset="2"/>
              <a:buChar char="Ø"/>
              <a:defRPr/>
            </a:pPr>
            <a:r>
              <a:rPr lang="en-US" altLang="en-US" sz="1600" dirty="0">
                <a:latin typeface="Arial" panose="020B0604020202020204" pitchFamily="34" charset="0"/>
                <a:cs typeface="Arial" panose="020B0604020202020204" pitchFamily="34" charset="0"/>
              </a:rPr>
              <a:t>Properly account for test booklet security immediately before, during, and after test administration</a:t>
            </a:r>
          </a:p>
          <a:p>
            <a:pPr marL="347654" indent="-347654">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Ensure students are provided accessibility supports and/or accommodations, as applicable.</a:t>
            </a:r>
          </a:p>
          <a:p>
            <a:pPr marL="347654" indent="-347654">
              <a:buFont typeface="Wingdings" panose="05000000000000000000" pitchFamily="2" charset="2"/>
              <a:buChar char="Ø"/>
              <a:defRPr/>
            </a:pPr>
            <a:r>
              <a:rPr lang="en-US" sz="1600" dirty="0">
                <a:latin typeface="Arial" panose="020B0604020202020204" pitchFamily="34" charset="0"/>
                <a:cs typeface="Arial" panose="020B0604020202020204" pitchFamily="34" charset="0"/>
              </a:rPr>
              <a:t>Verify the accuracy of the student Pre-ID label and tier placement before placing on the Student Response booklet</a:t>
            </a:r>
          </a:p>
          <a:p>
            <a:pPr marL="347654" indent="-347654">
              <a:buFont typeface="Wingdings" panose="05000000000000000000" pitchFamily="2" charset="2"/>
              <a:buChar char="Ø"/>
              <a:defRPr/>
            </a:pPr>
            <a:r>
              <a:rPr lang="en-US" sz="1600" dirty="0">
                <a:latin typeface="Arial" panose="020B0604020202020204" pitchFamily="34" charset="0"/>
                <a:cs typeface="Arial" panose="020B0604020202020204" pitchFamily="34" charset="0"/>
              </a:rPr>
              <a:t>Ensure that each student receives the Student Response booklet that has the correct name (label) and tier.</a:t>
            </a:r>
          </a:p>
          <a:p>
            <a:pPr marL="347654" indent="-347654">
              <a:buFont typeface="Wingdings" panose="05000000000000000000" pitchFamily="2" charset="2"/>
              <a:buChar char="Ø"/>
              <a:defRPr/>
            </a:pPr>
            <a:r>
              <a:rPr lang="en-US" altLang="en-US" sz="1600" dirty="0">
                <a:latin typeface="Arial" panose="020B0604020202020204" pitchFamily="34" charset="0"/>
                <a:cs typeface="Arial" panose="020B0604020202020204" pitchFamily="34" charset="0"/>
              </a:rPr>
              <a:t>Administer group components of the test (Listening, Reading, and Writing)</a:t>
            </a:r>
          </a:p>
          <a:p>
            <a:pPr marL="347654" indent="-347654">
              <a:buFont typeface="Wingdings" panose="05000000000000000000" pitchFamily="2" charset="2"/>
              <a:buChar char="Ø"/>
              <a:defRPr/>
            </a:pPr>
            <a:r>
              <a:rPr lang="en-US" altLang="en-US" sz="1600" dirty="0">
                <a:latin typeface="Arial" panose="020B0604020202020204" pitchFamily="34" charset="0"/>
                <a:cs typeface="Arial" panose="020B0604020202020204" pitchFamily="34" charset="0"/>
              </a:rPr>
              <a:t>Follow the Test Administrator’s Script verbatim</a:t>
            </a:r>
          </a:p>
          <a:p>
            <a:pPr marL="804854" lvl="1" indent="-347654">
              <a:buFont typeface="Wingdings" panose="05000000000000000000" pitchFamily="2" charset="2"/>
              <a:buChar char="Ø"/>
              <a:defRPr/>
            </a:pPr>
            <a:r>
              <a:rPr lang="en-US" altLang="en-US" sz="1600" dirty="0">
                <a:latin typeface="Arial" panose="020B0604020202020204" pitchFamily="34" charset="0"/>
                <a:cs typeface="Arial" panose="020B0604020202020204" pitchFamily="34" charset="0"/>
              </a:rPr>
              <a:t>Administer and score the Speaking component of the test</a:t>
            </a:r>
          </a:p>
          <a:p>
            <a:pPr marL="804854" lvl="1" indent="-347654">
              <a:buFont typeface="Wingdings" panose="05000000000000000000" pitchFamily="2" charset="2"/>
              <a:buChar char="Ø"/>
              <a:defRPr/>
            </a:pPr>
            <a:r>
              <a:rPr lang="en-US" altLang="en-US" sz="1600" dirty="0">
                <a:latin typeface="Arial" panose="020B0604020202020204" pitchFamily="34" charset="0"/>
                <a:cs typeface="Arial" panose="020B0604020202020204" pitchFamily="34" charset="0"/>
              </a:rPr>
              <a:t>Administer the Kindergarten and/or Alternate ACCESS test(s)</a:t>
            </a:r>
          </a:p>
          <a:p>
            <a:pPr marL="347654" indent="-347654">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Ensure that all students are given the allowable time to complete the test.</a:t>
            </a:r>
          </a:p>
          <a:p>
            <a:pPr marL="347654" indent="-347654">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Ensure ONLY a number 2 pencil is used on the Student Response Booklet.</a:t>
            </a:r>
          </a:p>
          <a:p>
            <a:pPr marL="347654" indent="-347654">
              <a:buFont typeface="Wingdings" panose="05000000000000000000" pitchFamily="2" charset="2"/>
              <a:buChar char="Ø"/>
              <a:defRPr/>
            </a:pPr>
            <a:r>
              <a:rPr lang="en-US" altLang="en-US" sz="1600" dirty="0">
                <a:latin typeface="Arial" panose="020B0604020202020204" pitchFamily="34" charset="0"/>
                <a:cs typeface="Arial" panose="020B0604020202020204" pitchFamily="34" charset="0"/>
              </a:rPr>
              <a:t>R</a:t>
            </a:r>
            <a:r>
              <a:rPr lang="en-US" sz="1600" dirty="0">
                <a:solidFill>
                  <a:srgbClr val="000000"/>
                </a:solidFill>
                <a:latin typeface="Arial" panose="020B0604020202020204" pitchFamily="34" charset="0"/>
                <a:cs typeface="Arial" panose="020B0604020202020204" pitchFamily="34" charset="0"/>
              </a:rPr>
              <a:t>ecord the required administration information and students’ domain completion status.</a:t>
            </a:r>
          </a:p>
          <a:p>
            <a:pPr marL="347654" indent="-347654">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Complete seating charts and other required information.</a:t>
            </a:r>
          </a:p>
          <a:p>
            <a:pPr marL="347654" indent="-347654">
              <a:buFont typeface="Wingdings" panose="05000000000000000000" pitchFamily="2" charset="2"/>
              <a:buChar char="Ø"/>
              <a:defRPr/>
            </a:pPr>
            <a:r>
              <a:rPr lang="en-US" sz="1600" dirty="0">
                <a:solidFill>
                  <a:srgbClr val="000000"/>
                </a:solidFill>
                <a:latin typeface="Arial" panose="020B0604020202020204" pitchFamily="34" charset="0"/>
                <a:cs typeface="Arial" panose="020B0604020202020204" pitchFamily="34" charset="0"/>
              </a:rPr>
              <a:t>Complete Security Logs and post signs for every test session.</a:t>
            </a:r>
          </a:p>
          <a:p>
            <a:pPr marL="347654" indent="-347654">
              <a:buFont typeface="Wingdings" panose="05000000000000000000" pitchFamily="2" charset="2"/>
              <a:buChar char="Ø"/>
              <a:defRPr/>
            </a:pPr>
            <a:r>
              <a:rPr lang="en-US" altLang="en-US" sz="1600" dirty="0">
                <a:latin typeface="Arial" panose="020B0604020202020204" pitchFamily="34" charset="0"/>
                <a:cs typeface="Arial" panose="020B0604020202020204" pitchFamily="34" charset="0"/>
              </a:rPr>
              <a:t>Maintain test security at all times, report security violations or invalidation concerns to the School Assessment Coordinator immediately.</a:t>
            </a:r>
          </a:p>
          <a:p>
            <a:pPr marL="347654" indent="-347654">
              <a:buFont typeface="Wingdings" panose="05000000000000000000" pitchFamily="2" charset="2"/>
              <a:buChar char="Ø"/>
              <a:defRPr/>
            </a:pPr>
            <a:endParaRPr lang="en-US" altLang="en-US" sz="2200" dirty="0">
              <a:latin typeface="Arial" panose="020B0604020202020204" pitchFamily="34" charset="0"/>
              <a:cs typeface="Arial" panose="020B0604020202020204" pitchFamily="34" charset="0"/>
            </a:endParaRPr>
          </a:p>
          <a:p>
            <a:pPr marL="347654" indent="-347654">
              <a:buFont typeface="Wingdings" panose="05000000000000000000" pitchFamily="2" charset="2"/>
              <a:buChar char="Ø"/>
              <a:defRPr/>
            </a:pPr>
            <a:endParaRPr lang="en-US" altLang="en-US" dirty="0">
              <a:cs typeface="Arial" charset="0"/>
            </a:endParaRPr>
          </a:p>
          <a:p>
            <a:pPr marL="347654" indent="-347654">
              <a:buFont typeface="Wingdings" panose="05000000000000000000" pitchFamily="2" charset="2"/>
              <a:buChar char="Ø"/>
              <a:defRPr/>
            </a:pPr>
            <a:endParaRPr lang="en-US" altLang="en-US" dirty="0">
              <a:cs typeface="Arial" charset="0"/>
            </a:endParaRPr>
          </a:p>
          <a:p>
            <a:pPr marL="347654" indent="-347654">
              <a:buFont typeface="Wingdings" panose="05000000000000000000" pitchFamily="2" charset="2"/>
              <a:buChar char="Ø"/>
              <a:defRPr/>
            </a:pPr>
            <a:endParaRPr lang="en-US" altLang="en-US" dirty="0">
              <a:cs typeface="Arial" charset="0"/>
            </a:endParaRPr>
          </a:p>
          <a:p>
            <a:pPr eaLnBrk="1" hangingPunct="1">
              <a:defRPr/>
            </a:pPr>
            <a:endParaRPr lang="en-US" altLang="en-US" dirty="0">
              <a:cs typeface="Arial" charset="0"/>
            </a:endParaRPr>
          </a:p>
          <a:p>
            <a:pPr>
              <a:defRPr/>
            </a:pPr>
            <a:endParaRPr lang="en-US" dirty="0"/>
          </a:p>
        </p:txBody>
      </p:sp>
      <p:sp>
        <p:nvSpPr>
          <p:cNvPr id="5" name="Title 3">
            <a:extLst>
              <a:ext uri="{FF2B5EF4-FFF2-40B4-BE49-F238E27FC236}">
                <a16:creationId xmlns:a16="http://schemas.microsoft.com/office/drawing/2014/main" id="{6FD664AE-D485-4C5B-996C-9565476E9B54}"/>
              </a:ext>
            </a:extLst>
          </p:cNvPr>
          <p:cNvSpPr txBox="1">
            <a:spLocks/>
          </p:cNvSpPr>
          <p:nvPr/>
        </p:nvSpPr>
        <p:spPr>
          <a:xfrm>
            <a:off x="228600" y="158624"/>
            <a:ext cx="8534400" cy="838200"/>
          </a:xfrm>
          <a:prstGeom prst="rect">
            <a:avLst/>
          </a:prstGeom>
        </p:spPr>
        <p:txBody>
          <a:bodyPr/>
          <a:lstStyle/>
          <a:p>
            <a:pPr algn="ctr">
              <a:defRPr/>
            </a:pPr>
            <a:r>
              <a:rPr lang="en-US" sz="2800" b="1" dirty="0">
                <a:solidFill>
                  <a:srgbClr val="000000"/>
                </a:solidFill>
                <a:latin typeface="Arial" panose="020B0604020202020204" pitchFamily="34" charset="0"/>
                <a:ea typeface="+mj-ea"/>
                <a:cs typeface="Arial" pitchFamily="34" charset="0"/>
              </a:rPr>
              <a:t>Preparing for Testing:</a:t>
            </a:r>
          </a:p>
          <a:p>
            <a:pPr algn="ctr">
              <a:defRPr/>
            </a:pPr>
            <a:r>
              <a:rPr lang="en-US" sz="2800" b="1" dirty="0">
                <a:solidFill>
                  <a:srgbClr val="000000"/>
                </a:solidFill>
                <a:latin typeface="Arial" panose="020B0604020202020204" pitchFamily="34" charset="0"/>
                <a:ea typeface="+mj-ea"/>
                <a:cs typeface="Arial" pitchFamily="34" charset="0"/>
              </a:rPr>
              <a:t>  Training Test Administrators</a:t>
            </a:r>
            <a:br>
              <a:rPr lang="en-US" sz="2400" b="1" dirty="0">
                <a:solidFill>
                  <a:srgbClr val="000000"/>
                </a:solidFill>
                <a:latin typeface="Arial" panose="020B0604020202020204" pitchFamily="34" charset="0"/>
                <a:ea typeface="+mj-ea"/>
                <a:cs typeface="Arial" pitchFamily="34" charset="0"/>
              </a:rPr>
            </a:br>
            <a:endParaRPr lang="en-US" sz="2400" b="1" dirty="0">
              <a:solidFill>
                <a:srgbClr val="000000"/>
              </a:solidFill>
              <a:latin typeface="Arial" panose="020B0604020202020204" pitchFamily="34" charset="0"/>
              <a:ea typeface="+mj-ea"/>
              <a:cs typeface="Arial" pitchFamily="34" charset="0"/>
            </a:endParaRPr>
          </a:p>
        </p:txBody>
      </p:sp>
    </p:spTree>
    <p:extLst>
      <p:ext uri="{BB962C8B-B14F-4D97-AF65-F5344CB8AC3E}">
        <p14:creationId xmlns:p14="http://schemas.microsoft.com/office/powerpoint/2010/main" val="108546116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2"/>
          <p:cNvSpPr txBox="1">
            <a:spLocks noChangeArrowheads="1"/>
          </p:cNvSpPr>
          <p:nvPr/>
        </p:nvSpPr>
        <p:spPr bwMode="auto">
          <a:xfrm>
            <a:off x="533400" y="269045"/>
            <a:ext cx="8001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800" b="1" dirty="0">
                <a:solidFill>
                  <a:srgbClr val="000000"/>
                </a:solidFill>
              </a:rPr>
              <a:t>Preparing the Testing Room</a:t>
            </a:r>
          </a:p>
        </p:txBody>
      </p:sp>
      <p:sp>
        <p:nvSpPr>
          <p:cNvPr id="61443" name="Slide Number Placeholder 1"/>
          <p:cNvSpPr>
            <a:spLocks noGrp="1"/>
          </p:cNvSpPr>
          <p:nvPr>
            <p:ph type="sldNum" sz="quarter" idx="12"/>
          </p:nvPr>
        </p:nvSpPr>
        <p:spPr bwMode="auto">
          <a:xfrm>
            <a:off x="8534400" y="6406392"/>
            <a:ext cx="5126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9346C24C-3B85-46B2-84BB-8D6EA7028FA2}" type="slidenum">
              <a:rPr lang="en-US" altLang="en-US" smtClean="0"/>
              <a:pPr/>
              <a:t>87</a:t>
            </a:fld>
            <a:endParaRPr lang="en-US" altLang="en-US" dirty="0"/>
          </a:p>
        </p:txBody>
      </p:sp>
      <p:sp>
        <p:nvSpPr>
          <p:cNvPr id="61444" name="Rectangle 3"/>
          <p:cNvSpPr>
            <a:spLocks noChangeArrowheads="1"/>
          </p:cNvSpPr>
          <p:nvPr/>
        </p:nvSpPr>
        <p:spPr bwMode="auto">
          <a:xfrm>
            <a:off x="38100" y="774726"/>
            <a:ext cx="8496300" cy="59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200150" indent="-28575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ts val="600"/>
              </a:spcBef>
            </a:pPr>
            <a:r>
              <a:rPr lang="en-US" altLang="en-US" dirty="0">
                <a:latin typeface="Arial" panose="020B0604020202020204" pitchFamily="34" charset="0"/>
                <a:cs typeface="Arial" panose="020B0604020202020204" pitchFamily="34" charset="0"/>
              </a:rPr>
              <a:t>The testing room should have:</a:t>
            </a:r>
          </a:p>
          <a:p>
            <a:pPr lvl="1">
              <a:spcBef>
                <a:spcPts val="600"/>
              </a:spcBef>
              <a:buFont typeface="Wingdings" panose="05000000000000000000" pitchFamily="2" charset="2"/>
              <a:buChar char="Ø"/>
            </a:pPr>
            <a:r>
              <a:rPr lang="en-US" altLang="en-US" dirty="0">
                <a:latin typeface="Arial" panose="020B0604020202020204" pitchFamily="34" charset="0"/>
                <a:cs typeface="Arial" panose="020B0604020202020204" pitchFamily="34" charset="0"/>
              </a:rPr>
              <a:t>Comfortable seating for students</a:t>
            </a:r>
          </a:p>
          <a:p>
            <a:pPr lvl="2">
              <a:spcBef>
                <a:spcPts val="600"/>
              </a:spcBef>
              <a:buFont typeface="Wingdings" panose="05000000000000000000" pitchFamily="2" charset="2"/>
              <a:buChar char="Ø"/>
            </a:pPr>
            <a:r>
              <a:rPr lang="en-US" altLang="en-US" dirty="0">
                <a:latin typeface="Arial" panose="020B0604020202020204" pitchFamily="34" charset="0"/>
                <a:cs typeface="Arial" panose="020B0604020202020204" pitchFamily="34" charset="0"/>
              </a:rPr>
              <a:t>No more than 22 students in a testing room</a:t>
            </a:r>
          </a:p>
          <a:p>
            <a:pPr lvl="2">
              <a:spcBef>
                <a:spcPts val="600"/>
              </a:spcBef>
              <a:buFont typeface="Wingdings" panose="05000000000000000000" pitchFamily="2" charset="2"/>
              <a:buChar char="Ø"/>
            </a:pPr>
            <a:r>
              <a:rPr lang="en-US" altLang="en-US" dirty="0">
                <a:latin typeface="Arial" panose="020B0604020202020204" pitchFamily="34" charset="0"/>
                <a:cs typeface="Arial" panose="020B0604020202020204" pitchFamily="34" charset="0"/>
              </a:rPr>
              <a:t>Sufficient spacing between seats</a:t>
            </a:r>
          </a:p>
          <a:p>
            <a:pPr marL="1657350" lvl="3" indent="-285750">
              <a:spcBef>
                <a:spcPts val="600"/>
              </a:spcBef>
              <a:buFont typeface="Wingdings" panose="05000000000000000000" pitchFamily="2" charset="2"/>
              <a:buChar char="Ø"/>
            </a:pPr>
            <a:r>
              <a:rPr lang="en-US" altLang="en-US" dirty="0">
                <a:latin typeface="Arial" panose="020B0604020202020204" pitchFamily="34" charset="0"/>
                <a:cs typeface="Arial" panose="020B0604020202020204" pitchFamily="34" charset="0"/>
              </a:rPr>
              <a:t>Not facing each other when seated at tables</a:t>
            </a:r>
          </a:p>
          <a:p>
            <a:pPr lvl="2">
              <a:spcBef>
                <a:spcPts val="600"/>
              </a:spcBef>
              <a:buFont typeface="Wingdings" panose="05000000000000000000" pitchFamily="2" charset="2"/>
              <a:buChar char="Ø"/>
            </a:pPr>
            <a:r>
              <a:rPr lang="en-US" altLang="en-US" dirty="0">
                <a:latin typeface="Arial" panose="020B0604020202020204" pitchFamily="34" charset="0"/>
                <a:cs typeface="Arial" panose="020B0604020202020204" pitchFamily="34" charset="0"/>
              </a:rPr>
              <a:t>Good lighting</a:t>
            </a:r>
          </a:p>
          <a:p>
            <a:pPr lvl="1">
              <a:spcBef>
                <a:spcPts val="600"/>
              </a:spcBef>
              <a:buFont typeface="Wingdings" panose="05000000000000000000" pitchFamily="2" charset="2"/>
              <a:buChar char="Ø"/>
            </a:pPr>
            <a:r>
              <a:rPr lang="en-US" altLang="en-US" dirty="0">
                <a:latin typeface="Arial" panose="020B0604020202020204" pitchFamily="34" charset="0"/>
                <a:cs typeface="Arial" panose="020B0604020202020204" pitchFamily="34" charset="0"/>
              </a:rPr>
              <a:t>Remove or cover all visual aids on desks or in the room that show reading or language arts concepts </a:t>
            </a:r>
          </a:p>
          <a:p>
            <a:pPr lvl="1">
              <a:spcBef>
                <a:spcPts val="600"/>
              </a:spcBef>
              <a:buFont typeface="Wingdings" panose="05000000000000000000" pitchFamily="2" charset="2"/>
              <a:buChar char="Ø"/>
            </a:pPr>
            <a:r>
              <a:rPr lang="en-US" altLang="en-US" dirty="0">
                <a:latin typeface="Arial" panose="020B0604020202020204" pitchFamily="34" charset="0"/>
                <a:cs typeface="Arial" panose="020B0604020202020204" pitchFamily="34" charset="0"/>
              </a:rPr>
              <a:t>A sufficient number of  #2 pencils</a:t>
            </a:r>
          </a:p>
          <a:p>
            <a:pPr lvl="1">
              <a:spcBef>
                <a:spcPts val="600"/>
              </a:spcBef>
              <a:buFont typeface="Wingdings" panose="05000000000000000000" pitchFamily="2" charset="2"/>
              <a:buChar char="Ø"/>
            </a:pPr>
            <a:r>
              <a:rPr lang="en-US" altLang="en-US" dirty="0">
                <a:latin typeface="Arial" panose="020B0604020202020204" pitchFamily="34" charset="0"/>
                <a:cs typeface="Arial" panose="020B0604020202020204" pitchFamily="34" charset="0"/>
              </a:rPr>
              <a:t>“Do Not Disturb” and “No Electronic Devices” signs posted on the outside of the testing room door(s) during test sessions</a:t>
            </a:r>
          </a:p>
          <a:p>
            <a:pPr lvl="1">
              <a:spcBef>
                <a:spcPts val="600"/>
              </a:spcBef>
              <a:buFont typeface="Wingdings" panose="05000000000000000000" pitchFamily="2" charset="2"/>
              <a:buChar char="Ø"/>
            </a:pPr>
            <a:r>
              <a:rPr lang="en-US" altLang="en-US" dirty="0">
                <a:latin typeface="Arial" panose="020B0604020202020204" pitchFamily="34" charset="0"/>
                <a:cs typeface="Arial" panose="020B0604020202020204" pitchFamily="34" charset="0"/>
              </a:rPr>
              <a:t>A functioning clock or watch to keep track of time</a:t>
            </a:r>
          </a:p>
          <a:p>
            <a:pPr lvl="1">
              <a:spcBef>
                <a:spcPts val="600"/>
              </a:spcBef>
              <a:buFont typeface="Wingdings" panose="05000000000000000000" pitchFamily="2" charset="2"/>
              <a:buChar char="Ø"/>
            </a:pPr>
            <a:r>
              <a:rPr lang="en-US" altLang="en-US" dirty="0">
                <a:latin typeface="Arial" panose="020B0604020202020204" pitchFamily="34" charset="0"/>
                <a:cs typeface="Arial" panose="020B0604020202020204" pitchFamily="34" charset="0"/>
              </a:rPr>
              <a:t>Security Log</a:t>
            </a:r>
          </a:p>
          <a:p>
            <a:pPr marL="457189" lvl="1" indent="0">
              <a:spcBef>
                <a:spcPts val="600"/>
              </a:spcBef>
            </a:pPr>
            <a:r>
              <a:rPr lang="en-US" altLang="en-US" b="1" dirty="0">
                <a:latin typeface="Arial" panose="020B0604020202020204" pitchFamily="34" charset="0"/>
                <a:cs typeface="Arial" panose="020B0604020202020204" pitchFamily="34" charset="0"/>
              </a:rPr>
              <a:t>Speaking Domain</a:t>
            </a:r>
          </a:p>
          <a:p>
            <a:pPr marL="800080" lvl="1" indent="-342891">
              <a:spcBef>
                <a:spcPts val="600"/>
              </a:spcBef>
              <a:buFont typeface="Wingdings" panose="05000000000000000000" pitchFamily="2" charset="2"/>
              <a:buChar char="Ø"/>
            </a:pPr>
            <a:r>
              <a:rPr lang="en-US" altLang="en-US" dirty="0">
                <a:latin typeface="Arial" panose="020B0604020202020204" pitchFamily="34" charset="0"/>
                <a:cs typeface="Arial" panose="020B0604020202020204" pitchFamily="34" charset="0"/>
              </a:rPr>
              <a:t>A quiet room with space for the student and test administrator</a:t>
            </a:r>
          </a:p>
          <a:p>
            <a:pPr marL="742939" lvl="1">
              <a:spcBef>
                <a:spcPts val="600"/>
              </a:spcBef>
              <a:buFont typeface="Wingdings" panose="05000000000000000000" pitchFamily="2" charset="2"/>
              <a:buChar char="Ø"/>
            </a:pPr>
            <a:r>
              <a:rPr lang="en-US" altLang="en-US" dirty="0">
                <a:latin typeface="Arial" panose="020B0604020202020204" pitchFamily="34" charset="0"/>
                <a:cs typeface="Arial" panose="020B0604020202020204" pitchFamily="34" charset="0"/>
              </a:rPr>
              <a:t>Note: All students should be tested in the same manner</a:t>
            </a:r>
          </a:p>
          <a:p>
            <a:pPr marL="457189" lvl="1" indent="0">
              <a:spcBef>
                <a:spcPts val="600"/>
              </a:spcBef>
            </a:pPr>
            <a:endParaRPr lang="en-US" altLang="en-US" sz="2400" dirty="0"/>
          </a:p>
        </p:txBody>
      </p:sp>
      <p:sp>
        <p:nvSpPr>
          <p:cNvPr id="2" name="TextBox 1">
            <a:extLst>
              <a:ext uri="{FF2B5EF4-FFF2-40B4-BE49-F238E27FC236}">
                <a16:creationId xmlns:a16="http://schemas.microsoft.com/office/drawing/2014/main" id="{0DB7A394-258C-43C0-AD4F-096772C47A56}"/>
              </a:ext>
            </a:extLst>
          </p:cNvPr>
          <p:cNvSpPr txBox="1"/>
          <p:nvPr/>
        </p:nvSpPr>
        <p:spPr>
          <a:xfrm>
            <a:off x="3352800" y="6553200"/>
            <a:ext cx="1676400" cy="276999"/>
          </a:xfrm>
          <a:prstGeom prst="rect">
            <a:avLst/>
          </a:prstGeom>
          <a:noFill/>
        </p:spPr>
        <p:txBody>
          <a:bodyPr wrap="square" rtlCol="0">
            <a:spAutoFit/>
          </a:bodyPr>
          <a:lstStyle/>
          <a:p>
            <a:pPr algn="ctr"/>
            <a:r>
              <a:rPr lang="en-US" sz="1200" dirty="0"/>
              <a:t>TAM, pp. 56 - 57</a:t>
            </a:r>
          </a:p>
        </p:txBody>
      </p:sp>
    </p:spTree>
    <p:extLst>
      <p:ext uri="{BB962C8B-B14F-4D97-AF65-F5344CB8AC3E}">
        <p14:creationId xmlns:p14="http://schemas.microsoft.com/office/powerpoint/2010/main" val="40136067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6"/>
          <p:cNvSpPr>
            <a:spLocks noGrp="1"/>
          </p:cNvSpPr>
          <p:nvPr>
            <p:ph type="title"/>
          </p:nvPr>
        </p:nvSpPr>
        <p:spPr>
          <a:xfrm>
            <a:off x="111124" y="251029"/>
            <a:ext cx="8921751" cy="855663"/>
          </a:xfrm>
        </p:spPr>
        <p:txBody>
          <a:bodyPr>
            <a:normAutofit fontScale="90000"/>
          </a:bodyPr>
          <a:lstStyle/>
          <a:p>
            <a:pPr algn="ctr"/>
            <a:r>
              <a:rPr lang="en-US" altLang="en-US" sz="2800" b="1" dirty="0">
                <a:solidFill>
                  <a:schemeClr val="tx1"/>
                </a:solidFill>
                <a:latin typeface="Calibri" panose="020F0502020204030204" pitchFamily="34" charset="0"/>
                <a:cs typeface="Calibri" panose="020F0502020204030204" pitchFamily="34" charset="0"/>
              </a:rPr>
              <a:t>Test Security Policies and Procedures</a:t>
            </a:r>
            <a:br>
              <a:rPr lang="en-US" altLang="en-US" sz="2800" b="1" dirty="0">
                <a:solidFill>
                  <a:schemeClr val="tx1"/>
                </a:solidFill>
                <a:latin typeface="Calibri" panose="020F0502020204030204" pitchFamily="34" charset="0"/>
                <a:cs typeface="Calibri" panose="020F0502020204030204" pitchFamily="34" charset="0"/>
              </a:rPr>
            </a:br>
            <a:r>
              <a:rPr lang="en-US" altLang="en-US" sz="2400" b="1" dirty="0">
                <a:solidFill>
                  <a:schemeClr val="tx1"/>
                </a:solidFill>
                <a:latin typeface="Calibri" panose="020F0502020204030204" pitchFamily="34" charset="0"/>
                <a:cs typeface="Calibri" panose="020F0502020204030204" pitchFamily="34" charset="0"/>
              </a:rPr>
              <a:t>ACCESS for ELLs Security Log</a:t>
            </a:r>
          </a:p>
        </p:txBody>
      </p:sp>
      <p:sp>
        <p:nvSpPr>
          <p:cNvPr id="37891" name="Rectangle 3"/>
          <p:cNvSpPr>
            <a:spLocks noGrp="1" noChangeArrowheads="1"/>
          </p:cNvSpPr>
          <p:nvPr>
            <p:ph sz="half" idx="1"/>
            <p:custDataLst>
              <p:tags r:id="rId2"/>
            </p:custDataLst>
          </p:nvPr>
        </p:nvSpPr>
        <p:spPr>
          <a:xfrm>
            <a:off x="381000" y="1183486"/>
            <a:ext cx="8153400" cy="5051425"/>
          </a:xfrm>
          <a:noFill/>
        </p:spPr>
        <p:txBody>
          <a:bodyPr/>
          <a:lstStyle/>
          <a:p>
            <a:pPr marL="0" indent="0">
              <a:buNone/>
            </a:pPr>
            <a:r>
              <a:rPr lang="en-US" altLang="en-US" sz="1800" dirty="0">
                <a:solidFill>
                  <a:schemeClr val="tx1"/>
                </a:solidFill>
                <a:latin typeface="Arial" charset="0"/>
                <a:cs typeface="Arial" charset="0"/>
              </a:rPr>
              <a:t>Each school is required to maintain an accurate ACCESS for ELLs Security Log for each testing room. Anyone who enters a testing room for the purpose of monitoring a test is required to sign the log. </a:t>
            </a:r>
          </a:p>
          <a:p>
            <a:pPr lvl="1">
              <a:buFont typeface="Arial" charset="0"/>
              <a:buChar char="•"/>
            </a:pPr>
            <a:r>
              <a:rPr lang="en-US" altLang="en-US" sz="1800" dirty="0">
                <a:solidFill>
                  <a:schemeClr val="tx1"/>
                </a:solidFill>
                <a:latin typeface="Arial" charset="0"/>
                <a:cs typeface="Arial" charset="0"/>
              </a:rPr>
              <a:t>This applies to the Test Administrator and anyone who relieves a Test Administrator.</a:t>
            </a:r>
          </a:p>
        </p:txBody>
      </p:sp>
      <p:sp>
        <p:nvSpPr>
          <p:cNvPr id="37895" name="Slide Number Placeholder 1"/>
          <p:cNvSpPr>
            <a:spLocks noGrp="1"/>
          </p:cNvSpPr>
          <p:nvPr>
            <p:ph type="sldNum" sz="quarter" idx="12"/>
          </p:nvPr>
        </p:nvSpPr>
        <p:spPr bwMode="auto">
          <a:xfrm>
            <a:off x="4649788" y="223841"/>
            <a:ext cx="133191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07B35773-3069-4AC7-97B7-4501A08EF8D0}" type="slidenum">
              <a:rPr lang="en-US" altLang="en-US" smtClean="0">
                <a:solidFill>
                  <a:srgbClr val="FEFEFE"/>
                </a:solidFill>
              </a:rPr>
              <a:pPr/>
              <a:t>88</a:t>
            </a:fld>
            <a:endParaRPr lang="en-US" altLang="en-US">
              <a:solidFill>
                <a:srgbClr val="FEFEFE"/>
              </a:solidFill>
            </a:endParaRPr>
          </a:p>
        </p:txBody>
      </p:sp>
      <p:sp>
        <p:nvSpPr>
          <p:cNvPr id="37892" name="TextBox 1"/>
          <p:cNvSpPr txBox="1">
            <a:spLocks noChangeArrowheads="1"/>
          </p:cNvSpPr>
          <p:nvPr/>
        </p:nvSpPr>
        <p:spPr bwMode="auto">
          <a:xfrm>
            <a:off x="5984875" y="2508249"/>
            <a:ext cx="304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37893" name="TextBox 2"/>
          <p:cNvSpPr txBox="1">
            <a:spLocks noChangeArrowheads="1"/>
          </p:cNvSpPr>
          <p:nvPr/>
        </p:nvSpPr>
        <p:spPr bwMode="auto">
          <a:xfrm>
            <a:off x="990600" y="6253166"/>
            <a:ext cx="6934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600" i="1" dirty="0"/>
              <a:t>Exclusively available on Florida’s State Specific Directions Document</a:t>
            </a:r>
          </a:p>
          <a:p>
            <a:endParaRPr lang="en-US" altLang="en-US" sz="1600" i="1" dirty="0"/>
          </a:p>
        </p:txBody>
      </p:sp>
      <p:pic>
        <p:nvPicPr>
          <p:cNvPr id="2" name="Picture 1">
            <a:extLst>
              <a:ext uri="{FF2B5EF4-FFF2-40B4-BE49-F238E27FC236}">
                <a16:creationId xmlns:a16="http://schemas.microsoft.com/office/drawing/2014/main" id="{73D2BBB0-9F23-4367-837D-489F550B872B}"/>
              </a:ext>
            </a:extLst>
          </p:cNvPr>
          <p:cNvPicPr>
            <a:picLocks noChangeAspect="1"/>
          </p:cNvPicPr>
          <p:nvPr/>
        </p:nvPicPr>
        <p:blipFill>
          <a:blip r:embed="rId5"/>
          <a:stretch>
            <a:fillRect/>
          </a:stretch>
        </p:blipFill>
        <p:spPr>
          <a:xfrm>
            <a:off x="2819400" y="2971800"/>
            <a:ext cx="2819400" cy="2994341"/>
          </a:xfrm>
          <a:prstGeom prst="rect">
            <a:avLst/>
          </a:prstGeom>
        </p:spPr>
      </p:pic>
    </p:spTree>
    <p:custDataLst>
      <p:tags r:id="rId1"/>
    </p:custDataLst>
    <p:extLst>
      <p:ext uri="{BB962C8B-B14F-4D97-AF65-F5344CB8AC3E}">
        <p14:creationId xmlns:p14="http://schemas.microsoft.com/office/powerpoint/2010/main" val="1039914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6"/>
          <p:cNvSpPr>
            <a:spLocks noGrp="1"/>
          </p:cNvSpPr>
          <p:nvPr>
            <p:ph type="title"/>
          </p:nvPr>
        </p:nvSpPr>
        <p:spPr>
          <a:xfrm>
            <a:off x="111124" y="251029"/>
            <a:ext cx="8921751" cy="855663"/>
          </a:xfrm>
        </p:spPr>
        <p:txBody>
          <a:bodyPr>
            <a:normAutofit fontScale="90000"/>
          </a:bodyPr>
          <a:lstStyle/>
          <a:p>
            <a:pPr algn="ctr"/>
            <a:r>
              <a:rPr lang="en-US" altLang="en-US" sz="2800" b="1" dirty="0">
                <a:solidFill>
                  <a:schemeClr val="tx1"/>
                </a:solidFill>
                <a:latin typeface="Calibri" panose="020F0502020204030204" pitchFamily="34" charset="0"/>
                <a:cs typeface="Calibri" panose="020F0502020204030204" pitchFamily="34" charset="0"/>
              </a:rPr>
              <a:t>Test Security Policies and Procedures</a:t>
            </a:r>
            <a:br>
              <a:rPr lang="en-US" altLang="en-US" sz="2800" b="1" dirty="0">
                <a:solidFill>
                  <a:schemeClr val="tx1"/>
                </a:solidFill>
                <a:latin typeface="Calibri" panose="020F0502020204030204" pitchFamily="34" charset="0"/>
                <a:cs typeface="Calibri" panose="020F0502020204030204" pitchFamily="34" charset="0"/>
              </a:rPr>
            </a:br>
            <a:r>
              <a:rPr lang="en-US" altLang="en-US" sz="2800" b="1" dirty="0">
                <a:solidFill>
                  <a:schemeClr val="tx1"/>
                </a:solidFill>
                <a:latin typeface="Calibri" panose="020F0502020204030204" pitchFamily="34" charset="0"/>
                <a:cs typeface="Calibri" panose="020F0502020204030204" pitchFamily="34" charset="0"/>
              </a:rPr>
              <a:t>Group Administration</a:t>
            </a:r>
            <a:endParaRPr lang="en-US" altLang="en-US" sz="2400" b="1" dirty="0">
              <a:solidFill>
                <a:schemeClr val="tx1"/>
              </a:solidFill>
              <a:latin typeface="Calibri" panose="020F0502020204030204" pitchFamily="34" charset="0"/>
              <a:cs typeface="Calibri" panose="020F0502020204030204" pitchFamily="34" charset="0"/>
            </a:endParaRPr>
          </a:p>
        </p:txBody>
      </p:sp>
      <p:sp>
        <p:nvSpPr>
          <p:cNvPr id="37891" name="Rectangle 3"/>
          <p:cNvSpPr>
            <a:spLocks noGrp="1" noChangeArrowheads="1"/>
          </p:cNvSpPr>
          <p:nvPr>
            <p:ph sz="half" idx="1"/>
            <p:custDataLst>
              <p:tags r:id="rId2"/>
            </p:custDataLst>
          </p:nvPr>
        </p:nvSpPr>
        <p:spPr>
          <a:xfrm>
            <a:off x="40809" y="1056760"/>
            <a:ext cx="8458200" cy="4078041"/>
          </a:xfrm>
          <a:noFill/>
        </p:spPr>
        <p:txBody>
          <a:bodyPr/>
          <a:lstStyle/>
          <a:p>
            <a:pPr marL="0" indent="0">
              <a:buNone/>
            </a:pPr>
            <a:r>
              <a:rPr lang="en-US" altLang="en-US" sz="1800" dirty="0">
                <a:solidFill>
                  <a:schemeClr val="tx1"/>
                </a:solidFill>
                <a:latin typeface="Arial" charset="0"/>
                <a:cs typeface="Arial" charset="0"/>
              </a:rPr>
              <a:t>Each test administrator is required to maintain an accurate account of the students that were tested for each domain.  </a:t>
            </a:r>
          </a:p>
        </p:txBody>
      </p:sp>
      <p:sp>
        <p:nvSpPr>
          <p:cNvPr id="37895" name="Slide Number Placeholder 1"/>
          <p:cNvSpPr>
            <a:spLocks noGrp="1"/>
          </p:cNvSpPr>
          <p:nvPr>
            <p:ph type="sldNum" sz="quarter" idx="12"/>
          </p:nvPr>
        </p:nvSpPr>
        <p:spPr bwMode="auto">
          <a:xfrm>
            <a:off x="4649788" y="223841"/>
            <a:ext cx="1331912"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07B35773-3069-4AC7-97B7-4501A08EF8D0}" type="slidenum">
              <a:rPr lang="en-US" altLang="en-US" smtClean="0">
                <a:solidFill>
                  <a:srgbClr val="FEFEFE"/>
                </a:solidFill>
              </a:rPr>
              <a:pPr/>
              <a:t>89</a:t>
            </a:fld>
            <a:endParaRPr lang="en-US" altLang="en-US">
              <a:solidFill>
                <a:srgbClr val="FEFEFE"/>
              </a:solidFill>
            </a:endParaRPr>
          </a:p>
        </p:txBody>
      </p:sp>
      <p:sp>
        <p:nvSpPr>
          <p:cNvPr id="37892" name="TextBox 1"/>
          <p:cNvSpPr txBox="1">
            <a:spLocks noChangeArrowheads="1"/>
          </p:cNvSpPr>
          <p:nvPr/>
        </p:nvSpPr>
        <p:spPr bwMode="auto">
          <a:xfrm>
            <a:off x="5984875" y="2508249"/>
            <a:ext cx="304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37893" name="TextBox 2"/>
          <p:cNvSpPr txBox="1">
            <a:spLocks noChangeArrowheads="1"/>
          </p:cNvSpPr>
          <p:nvPr/>
        </p:nvSpPr>
        <p:spPr bwMode="auto">
          <a:xfrm>
            <a:off x="685800" y="6277920"/>
            <a:ext cx="6934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600" i="1" dirty="0"/>
              <a:t>Exclusively available on Florida’s State Specific Directions Document</a:t>
            </a:r>
          </a:p>
          <a:p>
            <a:endParaRPr lang="en-US" altLang="en-US" sz="1600" i="1" dirty="0"/>
          </a:p>
        </p:txBody>
      </p:sp>
      <p:pic>
        <p:nvPicPr>
          <p:cNvPr id="8" name="Picture 7">
            <a:extLst>
              <a:ext uri="{FF2B5EF4-FFF2-40B4-BE49-F238E27FC236}">
                <a16:creationId xmlns:a16="http://schemas.microsoft.com/office/drawing/2014/main" id="{AF463BAE-1EAA-4ADF-B2CB-957334B259A4}"/>
              </a:ext>
            </a:extLst>
          </p:cNvPr>
          <p:cNvPicPr>
            <a:picLocks noChangeAspect="1"/>
          </p:cNvPicPr>
          <p:nvPr/>
        </p:nvPicPr>
        <p:blipFill>
          <a:blip r:embed="rId5"/>
          <a:stretch>
            <a:fillRect/>
          </a:stretch>
        </p:blipFill>
        <p:spPr>
          <a:xfrm>
            <a:off x="5572499" y="1915040"/>
            <a:ext cx="3429000" cy="3886200"/>
          </a:xfrm>
          <a:prstGeom prst="rect">
            <a:avLst/>
          </a:prstGeom>
        </p:spPr>
      </p:pic>
      <p:pic>
        <p:nvPicPr>
          <p:cNvPr id="3" name="Picture 2">
            <a:extLst>
              <a:ext uri="{FF2B5EF4-FFF2-40B4-BE49-F238E27FC236}">
                <a16:creationId xmlns:a16="http://schemas.microsoft.com/office/drawing/2014/main" id="{1BE7F0C4-AF2A-4227-9C32-C021FEA4E791}"/>
              </a:ext>
            </a:extLst>
          </p:cNvPr>
          <p:cNvPicPr>
            <a:picLocks noChangeAspect="1"/>
          </p:cNvPicPr>
          <p:nvPr/>
        </p:nvPicPr>
        <p:blipFill>
          <a:blip r:embed="rId6"/>
          <a:stretch>
            <a:fillRect/>
          </a:stretch>
        </p:blipFill>
        <p:spPr>
          <a:xfrm>
            <a:off x="214219" y="1981200"/>
            <a:ext cx="5458511" cy="2922403"/>
          </a:xfrm>
          <a:prstGeom prst="rect">
            <a:avLst/>
          </a:prstGeom>
        </p:spPr>
      </p:pic>
    </p:spTree>
    <p:custDataLst>
      <p:tags r:id="rId1"/>
    </p:custDataLst>
    <p:extLst>
      <p:ext uri="{BB962C8B-B14F-4D97-AF65-F5344CB8AC3E}">
        <p14:creationId xmlns:p14="http://schemas.microsoft.com/office/powerpoint/2010/main" val="77376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257CC6E-9804-461C-8190-BEF0BEA28044}" type="slidenum">
              <a:rPr lang="en-US" smtClean="0">
                <a:solidFill>
                  <a:prstClr val="black">
                    <a:lumMod val="50000"/>
                    <a:lumOff val="50000"/>
                  </a:prstClr>
                </a:solidFill>
              </a:rPr>
              <a:pPr>
                <a:defRPr/>
              </a:pPr>
              <a:t>9</a:t>
            </a:fld>
            <a:endParaRPr lang="en-US" dirty="0">
              <a:solidFill>
                <a:prstClr val="black">
                  <a:lumMod val="50000"/>
                  <a:lumOff val="50000"/>
                </a:prstClr>
              </a:solidFill>
            </a:endParaRPr>
          </a:p>
        </p:txBody>
      </p:sp>
      <p:sp>
        <p:nvSpPr>
          <p:cNvPr id="3" name="Title 1"/>
          <p:cNvSpPr txBox="1">
            <a:spLocks/>
          </p:cNvSpPr>
          <p:nvPr/>
        </p:nvSpPr>
        <p:spPr>
          <a:xfrm>
            <a:off x="628651" y="269047"/>
            <a:ext cx="7886700" cy="793751"/>
          </a:xfrm>
          <a:prstGeom prst="rect">
            <a:avLst/>
          </a:prstGeom>
        </p:spPr>
        <p:txBody>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b="1" dirty="0">
                <a:solidFill>
                  <a:schemeClr val="tx1"/>
                </a:solidFill>
                <a:latin typeface="Arial" panose="020B0604020202020204" pitchFamily="34" charset="0"/>
                <a:cs typeface="Arial" panose="020B0604020202020204" pitchFamily="34" charset="0"/>
              </a:rPr>
              <a:t>ACCESS for ELLs </a:t>
            </a:r>
            <a:br>
              <a:rPr lang="en-US" dirty="0">
                <a:solidFill>
                  <a:schemeClr val="tx1"/>
                </a:solidFill>
                <a:latin typeface="Arial" panose="020B0604020202020204" pitchFamily="34" charset="0"/>
                <a:cs typeface="Arial" panose="020B0604020202020204" pitchFamily="34" charset="0"/>
              </a:rPr>
            </a:br>
            <a:endParaRPr lang="en-US" b="1" dirty="0">
              <a:solidFill>
                <a:schemeClr val="tx1"/>
              </a:solidFill>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DAE333F2-5F6E-4243-BFCF-553645B3E4F8}"/>
              </a:ext>
            </a:extLst>
          </p:cNvPr>
          <p:cNvGraphicFramePr>
            <a:graphicFrameLocks noGrp="1"/>
          </p:cNvGraphicFramePr>
          <p:nvPr>
            <p:extLst>
              <p:ext uri="{D42A27DB-BD31-4B8C-83A1-F6EECF244321}">
                <p14:modId xmlns:p14="http://schemas.microsoft.com/office/powerpoint/2010/main" val="740071393"/>
              </p:ext>
            </p:extLst>
          </p:nvPr>
        </p:nvGraphicFramePr>
        <p:xfrm>
          <a:off x="236219" y="914403"/>
          <a:ext cx="8671564" cy="5846569"/>
        </p:xfrm>
        <a:graphic>
          <a:graphicData uri="http://schemas.openxmlformats.org/drawingml/2006/table">
            <a:tbl>
              <a:tblPr firstRow="1" bandRow="1">
                <a:tableStyleId>{5C22544A-7EE6-4342-B048-85BDC9FD1C3A}</a:tableStyleId>
              </a:tblPr>
              <a:tblGrid>
                <a:gridCol w="1744981">
                  <a:extLst>
                    <a:ext uri="{9D8B030D-6E8A-4147-A177-3AD203B41FA5}">
                      <a16:colId xmlns:a16="http://schemas.microsoft.com/office/drawing/2014/main" val="4078937667"/>
                    </a:ext>
                  </a:extLst>
                </a:gridCol>
                <a:gridCol w="2590801">
                  <a:extLst>
                    <a:ext uri="{9D8B030D-6E8A-4147-A177-3AD203B41FA5}">
                      <a16:colId xmlns:a16="http://schemas.microsoft.com/office/drawing/2014/main" val="1580014600"/>
                    </a:ext>
                  </a:extLst>
                </a:gridCol>
                <a:gridCol w="2167891">
                  <a:extLst>
                    <a:ext uri="{9D8B030D-6E8A-4147-A177-3AD203B41FA5}">
                      <a16:colId xmlns:a16="http://schemas.microsoft.com/office/drawing/2014/main" val="1025303435"/>
                    </a:ext>
                  </a:extLst>
                </a:gridCol>
                <a:gridCol w="2167891">
                  <a:extLst>
                    <a:ext uri="{9D8B030D-6E8A-4147-A177-3AD203B41FA5}">
                      <a16:colId xmlns:a16="http://schemas.microsoft.com/office/drawing/2014/main" val="2189538617"/>
                    </a:ext>
                  </a:extLst>
                </a:gridCol>
              </a:tblGrid>
              <a:tr h="396240">
                <a:tc gridSpan="4">
                  <a:txBody>
                    <a:bodyPr/>
                    <a:lstStyle/>
                    <a:p>
                      <a:pPr algn="ctr"/>
                      <a:r>
                        <a:rPr lang="en-US" sz="2000" dirty="0">
                          <a:solidFill>
                            <a:schemeClr val="tx1"/>
                          </a:solidFill>
                          <a:latin typeface="Arial" panose="020B0604020202020204" pitchFamily="34" charset="0"/>
                          <a:cs typeface="Arial" panose="020B0604020202020204" pitchFamily="34" charset="0"/>
                        </a:rPr>
                        <a:t>Basics of ACCESS for ELLs Suite of Assessments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66072048"/>
                  </a:ext>
                </a:extLst>
              </a:tr>
              <a:tr h="579120">
                <a:tc>
                  <a:txBody>
                    <a:bodyPr/>
                    <a:lstStyle/>
                    <a:p>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Kindergarten ACCESS for ELLs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ACCESS for ELLs Paper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Alternate ACCESS for ELLs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4655864"/>
                  </a:ext>
                </a:extLst>
              </a:tr>
              <a:tr h="543049">
                <a:tc>
                  <a:txBody>
                    <a:bodyPr/>
                    <a:lstStyle/>
                    <a:p>
                      <a:r>
                        <a:rPr lang="en-US" sz="1600" b="1" dirty="0">
                          <a:latin typeface="Arial" panose="020B0604020202020204" pitchFamily="34" charset="0"/>
                          <a:cs typeface="Arial" panose="020B0604020202020204" pitchFamily="34" charset="0"/>
                        </a:rPr>
                        <a:t>Tiers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Not Tiered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A and B/C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Not Tiered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1314451"/>
                  </a:ext>
                </a:extLst>
              </a:tr>
              <a:tr h="2286000">
                <a:tc>
                  <a:txBody>
                    <a:bodyPr/>
                    <a:lstStyle/>
                    <a:p>
                      <a:r>
                        <a:rPr lang="en-US" sz="1600" b="1" dirty="0">
                          <a:latin typeface="Arial" panose="020B0604020202020204" pitchFamily="34" charset="0"/>
                          <a:cs typeface="Arial" panose="020B0604020202020204" pitchFamily="34" charset="0"/>
                        </a:rPr>
                        <a:t>Administration Format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Arial" panose="020B0604020202020204" pitchFamily="34" charset="0"/>
                          <a:cs typeface="Arial" panose="020B0604020202020204" pitchFamily="34" charset="0"/>
                        </a:rPr>
                        <a:t>All domains are </a:t>
                      </a:r>
                      <a:r>
                        <a:rPr lang="en-US" sz="1600" u="sng" dirty="0">
                          <a:latin typeface="Arial" panose="020B0604020202020204" pitchFamily="34" charset="0"/>
                          <a:cs typeface="Arial" panose="020B0604020202020204" pitchFamily="34" charset="0"/>
                        </a:rPr>
                        <a:t>individually</a:t>
                      </a:r>
                      <a:r>
                        <a:rPr lang="en-US" sz="1600" dirty="0">
                          <a:latin typeface="Arial" panose="020B0604020202020204" pitchFamily="34" charset="0"/>
                          <a:cs typeface="Arial" panose="020B0604020202020204" pitchFamily="34" charset="0"/>
                        </a:rPr>
                        <a:t> administered.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latin typeface="Arial" panose="020B0604020202020204" pitchFamily="34" charset="0"/>
                          <a:cs typeface="Arial" panose="020B0604020202020204" pitchFamily="34" charset="0"/>
                        </a:rPr>
                        <a:t>Reading, Listening, and Writing </a:t>
                      </a:r>
                      <a:r>
                        <a:rPr lang="en-US" sz="1600" u="sng" dirty="0">
                          <a:latin typeface="Arial" panose="020B0604020202020204" pitchFamily="34" charset="0"/>
                          <a:cs typeface="Arial" panose="020B0604020202020204" pitchFamily="34" charset="0"/>
                        </a:rPr>
                        <a:t>group</a:t>
                      </a:r>
                      <a:r>
                        <a:rPr lang="en-US" sz="1600" dirty="0">
                          <a:latin typeface="Arial" panose="020B0604020202020204" pitchFamily="34" charset="0"/>
                          <a:cs typeface="Arial" panose="020B0604020202020204" pitchFamily="34" charset="0"/>
                        </a:rPr>
                        <a:t> administered.  </a:t>
                      </a:r>
                    </a:p>
                    <a:p>
                      <a:r>
                        <a:rPr lang="en-US" sz="1600" b="1" dirty="0">
                          <a:latin typeface="Arial" panose="020B0604020202020204" pitchFamily="34" charset="0"/>
                          <a:cs typeface="Arial" panose="020B0604020202020204" pitchFamily="34" charset="0"/>
                        </a:rPr>
                        <a:t>Listening and Speaking </a:t>
                      </a:r>
                      <a:r>
                        <a:rPr lang="en-US" sz="1600" dirty="0">
                          <a:latin typeface="Arial" panose="020B0604020202020204" pitchFamily="34" charset="0"/>
                          <a:cs typeface="Arial" panose="020B0604020202020204" pitchFamily="34" charset="0"/>
                        </a:rPr>
                        <a:t>are media-delivered via a CD.</a:t>
                      </a:r>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Speaking</a:t>
                      </a:r>
                      <a:r>
                        <a:rPr lang="en-US" sz="1600" dirty="0">
                          <a:latin typeface="Arial" panose="020B0604020202020204" pitchFamily="34" charset="0"/>
                          <a:cs typeface="Arial" panose="020B0604020202020204" pitchFamily="34" charset="0"/>
                        </a:rPr>
                        <a:t> is </a:t>
                      </a:r>
                      <a:r>
                        <a:rPr lang="en-US" sz="1600" u="sng" dirty="0">
                          <a:latin typeface="Arial" panose="020B0604020202020204" pitchFamily="34" charset="0"/>
                          <a:cs typeface="Arial" panose="020B0604020202020204" pitchFamily="34" charset="0"/>
                        </a:rPr>
                        <a:t>individually</a:t>
                      </a:r>
                      <a:r>
                        <a:rPr lang="en-US" sz="1600" dirty="0">
                          <a:latin typeface="Arial" panose="020B0604020202020204" pitchFamily="34" charset="0"/>
                          <a:cs typeface="Arial" panose="020B0604020202020204" pitchFamily="34" charset="0"/>
                        </a:rPr>
                        <a:t> administered.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Arial" panose="020B0604020202020204" pitchFamily="34" charset="0"/>
                          <a:cs typeface="Arial" panose="020B0604020202020204" pitchFamily="34" charset="0"/>
                        </a:rPr>
                        <a:t>All domains are </a:t>
                      </a:r>
                      <a:r>
                        <a:rPr lang="en-US" sz="1600" u="sng" dirty="0">
                          <a:latin typeface="Arial" panose="020B0604020202020204" pitchFamily="34" charset="0"/>
                          <a:cs typeface="Arial" panose="020B0604020202020204" pitchFamily="34" charset="0"/>
                        </a:rPr>
                        <a:t>individually</a:t>
                      </a:r>
                      <a:r>
                        <a:rPr lang="en-US" sz="1600" dirty="0">
                          <a:latin typeface="Arial" panose="020B0604020202020204" pitchFamily="34" charset="0"/>
                          <a:cs typeface="Arial" panose="020B0604020202020204" pitchFamily="34" charset="0"/>
                        </a:rPr>
                        <a:t> administered.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6401647"/>
                  </a:ext>
                </a:extLst>
              </a:tr>
              <a:tr h="2042160">
                <a:tc>
                  <a:txBody>
                    <a:bodyPr/>
                    <a:lstStyle/>
                    <a:p>
                      <a:r>
                        <a:rPr lang="en-US" sz="1600" b="1" dirty="0">
                          <a:latin typeface="Arial" panose="020B0604020202020204" pitchFamily="34" charset="0"/>
                          <a:cs typeface="Arial" panose="020B0604020202020204" pitchFamily="34" charset="0"/>
                        </a:rPr>
                        <a:t>Adaptivity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Arial" panose="020B0604020202020204" pitchFamily="34" charset="0"/>
                          <a:cs typeface="Arial" panose="020B0604020202020204" pitchFamily="34" charset="0"/>
                        </a:rPr>
                        <a:t>Includes stopping rules for when a student hits his/her ceiling.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Arial" panose="020B0604020202020204" pitchFamily="34" charset="0"/>
                          <a:cs typeface="Arial" panose="020B0604020202020204" pitchFamily="34" charset="0"/>
                        </a:rPr>
                        <a:t>Tiered forms (A and B/C) are provided to allow students to see items best suited for his/her proficiency level.  These forms are fixed.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Arial" panose="020B0604020202020204" pitchFamily="34" charset="0"/>
                          <a:cs typeface="Arial" panose="020B0604020202020204" pitchFamily="34" charset="0"/>
                        </a:rPr>
                        <a:t>Semi-adaptive testing includes multiple cues to allow students the opportunity to respond, and stopping rules for when a student hits his/her ceiling.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5607330"/>
                  </a:ext>
                </a:extLst>
              </a:tr>
            </a:tbl>
          </a:graphicData>
        </a:graphic>
      </p:graphicFrame>
    </p:spTree>
    <p:extLst>
      <p:ext uri="{BB962C8B-B14F-4D97-AF65-F5344CB8AC3E}">
        <p14:creationId xmlns:p14="http://schemas.microsoft.com/office/powerpoint/2010/main" val="42850900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00422" y="-8468"/>
            <a:ext cx="3572669" cy="6866467"/>
            <a:chOff x="67175" y="-8467"/>
            <a:chExt cx="4763558" cy="6866467"/>
          </a:xfrm>
        </p:grpSpPr>
        <p:cxnSp>
          <p:nvCxnSpPr>
            <p:cNvPr id="25" name="Straight Connector 24">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 name="Title 4"/>
          <p:cNvSpPr>
            <a:spLocks noGrp="1"/>
          </p:cNvSpPr>
          <p:nvPr>
            <p:ph type="title"/>
          </p:nvPr>
        </p:nvSpPr>
        <p:spPr>
          <a:xfrm>
            <a:off x="508001" y="1282701"/>
            <a:ext cx="3822045" cy="4307148"/>
          </a:xfrm>
        </p:spPr>
        <p:txBody>
          <a:bodyPr vert="horz" lIns="91440" tIns="45720" rIns="91440" bIns="45720" rtlCol="0" anchor="ctr">
            <a:normAutofit/>
          </a:bodyPr>
          <a:lstStyle/>
          <a:p>
            <a:pPr algn="r"/>
            <a:r>
              <a:rPr lang="en-US" sz="3400" dirty="0">
                <a:solidFill>
                  <a:schemeClr val="tx1"/>
                </a:solidFill>
              </a:rPr>
              <a:t>ACCOMMODATIONS</a:t>
            </a:r>
          </a:p>
        </p:txBody>
      </p:sp>
      <p:sp>
        <p:nvSpPr>
          <p:cNvPr id="33" name="Freeform: Shape 32">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52372" y="-8468"/>
            <a:ext cx="3806198" cy="6866468"/>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814481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accessibility and accommodations framework pyramid">
            <a:extLst>
              <a:ext uri="{FF2B5EF4-FFF2-40B4-BE49-F238E27FC236}">
                <a16:creationId xmlns:a16="http://schemas.microsoft.com/office/drawing/2014/main" id="{99E2C30B-38AF-4F49-81B1-933B72124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640" y="1690688"/>
            <a:ext cx="5165909" cy="399712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167F7E57-C272-484D-9EBB-BE93E859AFF0}"/>
              </a:ext>
            </a:extLst>
          </p:cNvPr>
          <p:cNvSpPr>
            <a:spLocks noGrp="1"/>
          </p:cNvSpPr>
          <p:nvPr>
            <p:ph type="title"/>
          </p:nvPr>
        </p:nvSpPr>
        <p:spPr>
          <a:xfrm>
            <a:off x="329443" y="318519"/>
            <a:ext cx="8464491" cy="1229295"/>
          </a:xfrm>
        </p:spPr>
        <p:txBody>
          <a:bodyPr>
            <a:normAutofit/>
          </a:bodyPr>
          <a:lstStyle/>
          <a:p>
            <a:r>
              <a:rPr lang="en-US" dirty="0">
                <a:solidFill>
                  <a:schemeClr val="tx1"/>
                </a:solidFill>
                <a:latin typeface="Calibri" panose="020F0502020204030204" pitchFamily="34" charset="0"/>
                <a:cs typeface="Calibri" panose="020F0502020204030204" pitchFamily="34" charset="0"/>
              </a:rPr>
              <a:t>Accessibility and Accommodations</a:t>
            </a:r>
          </a:p>
        </p:txBody>
      </p:sp>
      <p:sp>
        <p:nvSpPr>
          <p:cNvPr id="14" name="Rectangle 13">
            <a:extLst>
              <a:ext uri="{FF2B5EF4-FFF2-40B4-BE49-F238E27FC236}">
                <a16:creationId xmlns:a16="http://schemas.microsoft.com/office/drawing/2014/main" id="{1AB59E37-E79B-45B5-B907-ADB3D2E40F3B}"/>
              </a:ext>
            </a:extLst>
          </p:cNvPr>
          <p:cNvSpPr/>
          <p:nvPr/>
        </p:nvSpPr>
        <p:spPr>
          <a:xfrm>
            <a:off x="762000" y="5687811"/>
            <a:ext cx="6883186" cy="307777"/>
          </a:xfrm>
          <a:prstGeom prst="rect">
            <a:avLst/>
          </a:prstGeom>
        </p:spPr>
        <p:txBody>
          <a:bodyPr wrap="square">
            <a:spAutoFit/>
          </a:bodyPr>
          <a:lstStyle/>
          <a:p>
            <a:pPr algn="ctr"/>
            <a:r>
              <a:rPr lang="en-US" sz="1400" dirty="0">
                <a:solidFill>
                  <a:prstClr val="black"/>
                </a:solidFill>
                <a:cs typeface="Arial" panose="020B0604020202020204" pitchFamily="34" charset="0"/>
              </a:rPr>
              <a:t>[Triangle width indicates estimated proportion of ELLs using each type of support]</a:t>
            </a:r>
          </a:p>
        </p:txBody>
      </p:sp>
      <p:pic>
        <p:nvPicPr>
          <p:cNvPr id="6" name="Picture 5">
            <a:extLst>
              <a:ext uri="{FF2B5EF4-FFF2-40B4-BE49-F238E27FC236}">
                <a16:creationId xmlns:a16="http://schemas.microsoft.com/office/drawing/2014/main" id="{9C806FE8-4307-407A-97F2-662A4D8ACB0C}"/>
              </a:ext>
            </a:extLst>
          </p:cNvPr>
          <p:cNvPicPr>
            <a:picLocks noChangeAspect="1"/>
          </p:cNvPicPr>
          <p:nvPr/>
        </p:nvPicPr>
        <p:blipFill>
          <a:blip r:embed="rId4"/>
          <a:stretch>
            <a:fillRect/>
          </a:stretch>
        </p:blipFill>
        <p:spPr>
          <a:xfrm>
            <a:off x="457200" y="1161224"/>
            <a:ext cx="2261514" cy="2932430"/>
          </a:xfrm>
          <a:prstGeom prst="rect">
            <a:avLst/>
          </a:prstGeom>
        </p:spPr>
      </p:pic>
    </p:spTree>
    <p:extLst>
      <p:ext uri="{BB962C8B-B14F-4D97-AF65-F5344CB8AC3E}">
        <p14:creationId xmlns:p14="http://schemas.microsoft.com/office/powerpoint/2010/main" val="9390977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374357" y="412579"/>
            <a:ext cx="8229600" cy="1143000"/>
          </a:xfrm>
        </p:spPr>
        <p:txBody>
          <a:bodyPr>
            <a:normAutofit fontScale="90000"/>
          </a:bodyPr>
          <a:lstStyle/>
          <a:p>
            <a:r>
              <a:rPr lang="en-US" altLang="en-US" sz="3600" b="1" dirty="0">
                <a:solidFill>
                  <a:schemeClr val="tx1"/>
                </a:solidFill>
                <a:latin typeface="Arial" charset="0"/>
                <a:cs typeface="Arial" charset="0"/>
              </a:rPr>
              <a:t>Allowable ELL Accommodations  </a:t>
            </a:r>
            <a:br>
              <a:rPr lang="en-US" altLang="en-US" sz="3600" b="1" dirty="0">
                <a:solidFill>
                  <a:schemeClr val="tx1"/>
                </a:solidFill>
                <a:latin typeface="Arial" charset="0"/>
                <a:cs typeface="Arial" charset="0"/>
              </a:rPr>
            </a:br>
            <a:r>
              <a:rPr lang="en-US" altLang="en-US" sz="3600" b="1" dirty="0">
                <a:solidFill>
                  <a:schemeClr val="tx1"/>
                </a:solidFill>
                <a:latin typeface="Arial" charset="0"/>
                <a:cs typeface="Arial" charset="0"/>
              </a:rPr>
              <a:t>(all  ELL Students)</a:t>
            </a:r>
          </a:p>
        </p:txBody>
      </p:sp>
      <p:sp>
        <p:nvSpPr>
          <p:cNvPr id="3" name="Rectangle 2"/>
          <p:cNvSpPr/>
          <p:nvPr/>
        </p:nvSpPr>
        <p:spPr>
          <a:xfrm>
            <a:off x="292100" y="1981200"/>
            <a:ext cx="8559800" cy="3647152"/>
          </a:xfrm>
          <a:prstGeom prst="rect">
            <a:avLst/>
          </a:prstGeom>
        </p:spPr>
        <p:txBody>
          <a:bodyPr wrap="square">
            <a:spAutoFit/>
          </a:bodyPr>
          <a:lstStyle/>
          <a:p>
            <a:pPr algn="ctr">
              <a:spcBef>
                <a:spcPts val="600"/>
              </a:spcBef>
              <a:defRPr/>
            </a:pPr>
            <a:endParaRPr lang="en-US" sz="1600" b="1" dirty="0">
              <a:latin typeface="Arial" panose="020B0604020202020204" pitchFamily="34" charset="0"/>
            </a:endParaRPr>
          </a:p>
          <a:p>
            <a:pPr>
              <a:spcBef>
                <a:spcPts val="600"/>
              </a:spcBef>
              <a:defRPr/>
            </a:pPr>
            <a:r>
              <a:rPr lang="en-US" sz="2000" dirty="0">
                <a:latin typeface="Arial" panose="020B0604020202020204" pitchFamily="34" charset="0"/>
              </a:rPr>
              <a:t>The test administrator may:</a:t>
            </a:r>
          </a:p>
          <a:p>
            <a:pPr marL="457189" indent="-457189">
              <a:spcBef>
                <a:spcPts val="600"/>
              </a:spcBef>
              <a:buFont typeface="Wingdings" panose="05000000000000000000" pitchFamily="2" charset="2"/>
              <a:buChar char="Ø"/>
              <a:defRPr/>
            </a:pPr>
            <a:r>
              <a:rPr lang="en-US" sz="2000" dirty="0">
                <a:latin typeface="Arial" panose="020B0604020202020204" pitchFamily="34" charset="0"/>
              </a:rPr>
              <a:t>Answer student procedural questions. </a:t>
            </a:r>
          </a:p>
          <a:p>
            <a:pPr marL="457189" indent="-457189">
              <a:spcBef>
                <a:spcPts val="600"/>
              </a:spcBef>
              <a:buFont typeface="Wingdings" panose="05000000000000000000" pitchFamily="2" charset="2"/>
              <a:buChar char="Ø"/>
              <a:defRPr/>
            </a:pPr>
            <a:r>
              <a:rPr lang="en-US" sz="2000" dirty="0">
                <a:latin typeface="Arial" panose="020B0604020202020204" pitchFamily="34" charset="0"/>
              </a:rPr>
              <a:t>Answer content questions during </a:t>
            </a:r>
            <a:r>
              <a:rPr lang="en-US" sz="2000" b="1" dirty="0">
                <a:latin typeface="Arial" panose="020B0604020202020204" pitchFamily="34" charset="0"/>
              </a:rPr>
              <a:t>practice</a:t>
            </a:r>
            <a:r>
              <a:rPr lang="en-US" sz="2000" dirty="0">
                <a:latin typeface="Arial" panose="020B0604020202020204" pitchFamily="34" charset="0"/>
              </a:rPr>
              <a:t> items. </a:t>
            </a:r>
          </a:p>
          <a:p>
            <a:pPr marL="457189" indent="-457189">
              <a:spcBef>
                <a:spcPts val="600"/>
              </a:spcBef>
              <a:buFont typeface="Wingdings" panose="05000000000000000000" pitchFamily="2" charset="2"/>
              <a:buChar char="Ø"/>
              <a:defRPr/>
            </a:pPr>
            <a:r>
              <a:rPr lang="en-US" sz="2000" dirty="0">
                <a:latin typeface="Arial" panose="020B0604020202020204" pitchFamily="34" charset="0"/>
              </a:rPr>
              <a:t>Monitor student progress to promote on-task behavior. </a:t>
            </a:r>
          </a:p>
          <a:p>
            <a:pPr marL="457189" indent="-457189">
              <a:spcBef>
                <a:spcPts val="600"/>
              </a:spcBef>
              <a:buFont typeface="Wingdings" panose="05000000000000000000" pitchFamily="2" charset="2"/>
              <a:buChar char="Ø"/>
              <a:defRPr/>
            </a:pPr>
            <a:r>
              <a:rPr lang="en-US" sz="2000" dirty="0">
                <a:latin typeface="Arial" panose="020B0604020202020204" pitchFamily="34" charset="0"/>
              </a:rPr>
              <a:t>Rephrase, explain in English, or, </a:t>
            </a:r>
            <a:r>
              <a:rPr lang="en-US" sz="2000" dirty="0">
                <a:solidFill>
                  <a:srgbClr val="FF0000"/>
                </a:solidFill>
                <a:latin typeface="Arial" panose="020B0604020202020204" pitchFamily="34" charset="0"/>
              </a:rPr>
              <a:t>if specifically requested</a:t>
            </a:r>
            <a:r>
              <a:rPr lang="en-US" sz="2000" dirty="0">
                <a:latin typeface="Arial" panose="020B0604020202020204" pitchFamily="34" charset="0"/>
              </a:rPr>
              <a:t>, translate the test directions and practice items into the student’s native language. </a:t>
            </a:r>
          </a:p>
          <a:p>
            <a:pPr marL="457189" indent="-457189">
              <a:spcBef>
                <a:spcPts val="600"/>
              </a:spcBef>
              <a:buFont typeface="Wingdings" panose="05000000000000000000" pitchFamily="2" charset="2"/>
              <a:buChar char="Ø"/>
              <a:defRPr/>
            </a:pPr>
            <a:r>
              <a:rPr lang="en-US" sz="2000" dirty="0">
                <a:latin typeface="Arial" panose="020B0604020202020204" pitchFamily="34" charset="0"/>
              </a:rPr>
              <a:t>Adjust the volume for student(s) if the audio is not loud enough.</a:t>
            </a:r>
          </a:p>
          <a:p>
            <a:pPr marL="457189" indent="-457189">
              <a:spcBef>
                <a:spcPts val="600"/>
              </a:spcBef>
              <a:buFont typeface="Wingdings" panose="05000000000000000000" pitchFamily="2" charset="2"/>
              <a:buChar char="Ø"/>
              <a:defRPr/>
            </a:pPr>
            <a:r>
              <a:rPr lang="en-US" sz="2000" dirty="0">
                <a:latin typeface="Arial" panose="020B0604020202020204" pitchFamily="34" charset="0"/>
              </a:rPr>
              <a:t>Assist students with turning the page (during the Speaking test, especially at the younger grades). </a:t>
            </a:r>
          </a:p>
        </p:txBody>
      </p:sp>
    </p:spTree>
    <p:extLst>
      <p:ext uri="{BB962C8B-B14F-4D97-AF65-F5344CB8AC3E}">
        <p14:creationId xmlns:p14="http://schemas.microsoft.com/office/powerpoint/2010/main" val="17951421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81000" y="304800"/>
            <a:ext cx="8458200" cy="1143000"/>
          </a:xfrm>
        </p:spPr>
        <p:txBody>
          <a:bodyPr>
            <a:normAutofit fontScale="90000"/>
          </a:bodyPr>
          <a:lstStyle/>
          <a:p>
            <a:pPr algn="ctr"/>
            <a:r>
              <a:rPr lang="en-US" altLang="en-US" b="1" dirty="0">
                <a:solidFill>
                  <a:schemeClr val="tx1"/>
                </a:solidFill>
                <a:latin typeface="Arial" charset="0"/>
                <a:cs typeface="Arial" charset="0"/>
              </a:rPr>
              <a:t>Universal Tools </a:t>
            </a:r>
            <a:br>
              <a:rPr lang="en-US" altLang="en-US" b="1" dirty="0">
                <a:solidFill>
                  <a:schemeClr val="tx1"/>
                </a:solidFill>
                <a:latin typeface="Arial" charset="0"/>
                <a:cs typeface="Arial" charset="0"/>
              </a:rPr>
            </a:br>
            <a:r>
              <a:rPr lang="en-US" altLang="en-US" b="1" dirty="0">
                <a:solidFill>
                  <a:schemeClr val="tx1"/>
                </a:solidFill>
                <a:latin typeface="Arial" charset="0"/>
                <a:cs typeface="Arial" charset="0"/>
              </a:rPr>
              <a:t>(available for all ELL students</a:t>
            </a:r>
            <a:r>
              <a:rPr lang="en-US" altLang="en-US" dirty="0">
                <a:solidFill>
                  <a:schemeClr val="tx1"/>
                </a:solidFill>
                <a:latin typeface="Arial" charset="0"/>
                <a:cs typeface="Arial" charset="0"/>
              </a:rPr>
              <a:t>)</a:t>
            </a:r>
          </a:p>
        </p:txBody>
      </p:sp>
      <p:sp>
        <p:nvSpPr>
          <p:cNvPr id="45059" name="Content Placeholder 2"/>
          <p:cNvSpPr>
            <a:spLocks noGrp="1"/>
          </p:cNvSpPr>
          <p:nvPr>
            <p:ph idx="1"/>
          </p:nvPr>
        </p:nvSpPr>
        <p:spPr>
          <a:xfrm>
            <a:off x="533400" y="1600200"/>
            <a:ext cx="8077200" cy="4800600"/>
          </a:xfrm>
        </p:spPr>
        <p:txBody>
          <a:bodyPr>
            <a:normAutofit/>
          </a:bodyPr>
          <a:lstStyle/>
          <a:p>
            <a:pPr marL="9" indent="0">
              <a:buClrTx/>
              <a:buNone/>
              <a:defRPr/>
            </a:pPr>
            <a:r>
              <a:rPr lang="en-US" altLang="en-US" sz="2000" dirty="0">
                <a:solidFill>
                  <a:schemeClr val="tx1"/>
                </a:solidFill>
                <a:latin typeface="Arial" panose="020B0604020202020204" pitchFamily="34" charset="0"/>
                <a:cs typeface="Arial" panose="020B0604020202020204" pitchFamily="34" charset="0"/>
              </a:rPr>
              <a:t>Universal tools are available to all students taking the ACCESS for ELLs suite of assessments</a:t>
            </a:r>
          </a:p>
          <a:p>
            <a:pPr indent="-342891">
              <a:buClrTx/>
              <a:buFont typeface="Arial" panose="020B0604020202020204" pitchFamily="34" charset="0"/>
              <a:buChar char="•"/>
              <a:defRPr/>
            </a:pPr>
            <a:r>
              <a:rPr lang="en-US" altLang="en-US" sz="2000" dirty="0">
                <a:solidFill>
                  <a:schemeClr val="tx1"/>
                </a:solidFill>
                <a:latin typeface="Arial" panose="020B0604020202020204" pitchFamily="34" charset="0"/>
                <a:cs typeface="Arial" panose="020B0604020202020204" pitchFamily="34" charset="0"/>
              </a:rPr>
              <a:t>Audio aids</a:t>
            </a:r>
          </a:p>
          <a:p>
            <a:pPr indent="-342891">
              <a:buClrTx/>
              <a:buFont typeface="Arial" panose="020B0604020202020204" pitchFamily="34" charset="0"/>
              <a:buChar char="•"/>
              <a:defRPr/>
            </a:pPr>
            <a:r>
              <a:rPr lang="en-US" altLang="en-US" sz="2000" dirty="0">
                <a:solidFill>
                  <a:schemeClr val="tx1"/>
                </a:solidFill>
                <a:latin typeface="Arial" panose="020B0604020202020204" pitchFamily="34" charset="0"/>
                <a:cs typeface="Arial" panose="020B0604020202020204" pitchFamily="34" charset="0"/>
              </a:rPr>
              <a:t>Color overlay</a:t>
            </a:r>
          </a:p>
          <a:p>
            <a:pPr indent="-342891">
              <a:buClrTx/>
              <a:buFont typeface="Arial" panose="020B0604020202020204" pitchFamily="34" charset="0"/>
              <a:buChar char="•"/>
              <a:defRPr/>
            </a:pPr>
            <a:r>
              <a:rPr lang="en-US" altLang="en-US" sz="2000" dirty="0">
                <a:solidFill>
                  <a:schemeClr val="tx1"/>
                </a:solidFill>
                <a:latin typeface="Arial" panose="020B0604020202020204" pitchFamily="34" charset="0"/>
                <a:cs typeface="Arial" panose="020B0604020202020204" pitchFamily="34" charset="0"/>
              </a:rPr>
              <a:t>Highlighters, colored pencils, or crayons</a:t>
            </a:r>
          </a:p>
          <a:p>
            <a:pPr indent="-342891">
              <a:buClrTx/>
              <a:buFont typeface="Arial" panose="020B0604020202020204" pitchFamily="34" charset="0"/>
              <a:buChar char="•"/>
              <a:defRPr/>
            </a:pPr>
            <a:r>
              <a:rPr lang="en-US" altLang="en-US" sz="2000" dirty="0">
                <a:solidFill>
                  <a:schemeClr val="tx1"/>
                </a:solidFill>
                <a:latin typeface="Arial" panose="020B0604020202020204" pitchFamily="34" charset="0"/>
                <a:cs typeface="Arial" panose="020B0604020202020204" pitchFamily="34" charset="0"/>
              </a:rPr>
              <a:t>Tracking Tool</a:t>
            </a:r>
          </a:p>
          <a:p>
            <a:pPr indent="-342891">
              <a:buClrTx/>
              <a:buFont typeface="Arial" panose="020B0604020202020204" pitchFamily="34" charset="0"/>
              <a:buChar char="•"/>
              <a:defRPr/>
            </a:pPr>
            <a:r>
              <a:rPr lang="en-US" altLang="en-US" sz="2000" dirty="0">
                <a:solidFill>
                  <a:schemeClr val="tx1"/>
                </a:solidFill>
                <a:latin typeface="Arial" panose="020B0604020202020204" pitchFamily="34" charset="0"/>
                <a:cs typeface="Arial" panose="020B0604020202020204" pitchFamily="34" charset="0"/>
              </a:rPr>
              <a:t>Low-vision aids or magnification devices</a:t>
            </a:r>
          </a:p>
          <a:p>
            <a:pPr indent="-342891">
              <a:buClrTx/>
              <a:buFont typeface="Arial" panose="020B0604020202020204" pitchFamily="34" charset="0"/>
              <a:buChar char="•"/>
              <a:defRPr/>
            </a:pPr>
            <a:r>
              <a:rPr lang="en-US" altLang="en-US" sz="2000" dirty="0">
                <a:solidFill>
                  <a:schemeClr val="tx1"/>
                </a:solidFill>
                <a:latin typeface="Arial" panose="020B0604020202020204" pitchFamily="34" charset="0"/>
                <a:cs typeface="Arial" panose="020B0604020202020204" pitchFamily="34" charset="0"/>
              </a:rPr>
              <a:t>Student Planning Sheet</a:t>
            </a:r>
          </a:p>
          <a:p>
            <a:pPr marL="9" indent="0">
              <a:buClrTx/>
              <a:buNone/>
              <a:defRPr/>
            </a:pPr>
            <a:endParaRPr lang="en-US" altLang="en-US" sz="2000" dirty="0">
              <a:solidFill>
                <a:schemeClr val="tx1"/>
              </a:solidFill>
              <a:latin typeface="Arial" panose="020B0604020202020204" pitchFamily="34" charset="0"/>
              <a:cs typeface="Arial" panose="020B0604020202020204" pitchFamily="34" charset="0"/>
            </a:endParaRPr>
          </a:p>
          <a:p>
            <a:pPr marL="0" indent="0">
              <a:buClrTx/>
              <a:buNone/>
              <a:defRPr/>
            </a:pPr>
            <a:r>
              <a:rPr lang="en-US" altLang="en-US" sz="2000" b="1" dirty="0">
                <a:solidFill>
                  <a:schemeClr val="tx1"/>
                </a:solidFill>
                <a:latin typeface="Arial" panose="020B0604020202020204" pitchFamily="34" charset="0"/>
                <a:cs typeface="Arial" panose="020B0604020202020204" pitchFamily="34" charset="0"/>
              </a:rPr>
              <a:t>Note: If these tools are not used regularly in the classroom,      DO NOT use for testing.</a:t>
            </a:r>
          </a:p>
          <a:p>
            <a:pPr indent="-342891">
              <a:defRPr/>
            </a:pPr>
            <a:endParaRPr lang="en-US" altLang="en-US"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EE60FF3-F917-4008-93A5-272E33865D9C}"/>
              </a:ext>
            </a:extLst>
          </p:cNvPr>
          <p:cNvSpPr txBox="1"/>
          <p:nvPr/>
        </p:nvSpPr>
        <p:spPr>
          <a:xfrm>
            <a:off x="3200400" y="6535271"/>
            <a:ext cx="2590800" cy="246221"/>
          </a:xfrm>
          <a:prstGeom prst="rect">
            <a:avLst/>
          </a:prstGeom>
          <a:noFill/>
        </p:spPr>
        <p:txBody>
          <a:bodyPr wrap="square" rtlCol="0">
            <a:spAutoFit/>
          </a:bodyPr>
          <a:lstStyle/>
          <a:p>
            <a:pPr algn="ctr"/>
            <a:r>
              <a:rPr lang="en-US" sz="1000" dirty="0"/>
              <a:t>Supplement, pp. 9-10</a:t>
            </a:r>
          </a:p>
        </p:txBody>
      </p:sp>
    </p:spTree>
    <p:extLst>
      <p:ext uri="{BB962C8B-B14F-4D97-AF65-F5344CB8AC3E}">
        <p14:creationId xmlns:p14="http://schemas.microsoft.com/office/powerpoint/2010/main" val="12055372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503239" y="474666"/>
            <a:ext cx="8407400" cy="1125534"/>
          </a:xfrm>
        </p:spPr>
        <p:txBody>
          <a:bodyPr>
            <a:normAutofit/>
          </a:bodyPr>
          <a:lstStyle/>
          <a:p>
            <a:pPr algn="ctr"/>
            <a:r>
              <a:rPr lang="en-US" altLang="en-US" sz="2800" b="1" dirty="0">
                <a:solidFill>
                  <a:schemeClr val="tx1"/>
                </a:solidFill>
                <a:latin typeface="Arial" charset="0"/>
                <a:cs typeface="Arial" charset="0"/>
              </a:rPr>
              <a:t>Accommodations </a:t>
            </a:r>
            <a:r>
              <a:rPr lang="en-US" altLang="en-US" sz="2800" b="1" u="sng" dirty="0">
                <a:solidFill>
                  <a:schemeClr val="tx1"/>
                </a:solidFill>
                <a:latin typeface="Arial" charset="0"/>
                <a:cs typeface="Arial" charset="0"/>
              </a:rPr>
              <a:t>Not</a:t>
            </a:r>
            <a:r>
              <a:rPr lang="en-US" altLang="en-US" sz="2800" b="1" dirty="0">
                <a:solidFill>
                  <a:schemeClr val="tx1"/>
                </a:solidFill>
                <a:latin typeface="Arial" charset="0"/>
                <a:cs typeface="Arial" charset="0"/>
              </a:rPr>
              <a:t> Permitted on </a:t>
            </a:r>
            <a:r>
              <a:rPr lang="en-US" altLang="en-US" sz="2800" b="1" u="sng" dirty="0">
                <a:solidFill>
                  <a:schemeClr val="tx1"/>
                </a:solidFill>
                <a:latin typeface="Arial" charset="0"/>
                <a:cs typeface="Arial" charset="0"/>
              </a:rPr>
              <a:t>any</a:t>
            </a:r>
            <a:r>
              <a:rPr lang="en-US" altLang="en-US" sz="2800" b="1" dirty="0">
                <a:solidFill>
                  <a:schemeClr val="tx1"/>
                </a:solidFill>
                <a:latin typeface="Arial" charset="0"/>
                <a:cs typeface="Arial" charset="0"/>
              </a:rPr>
              <a:t> ACCESS for ELLs Suite of Assessments </a:t>
            </a:r>
            <a:endParaRPr lang="en-US" altLang="en-US" sz="2800" dirty="0">
              <a:solidFill>
                <a:schemeClr val="tx1"/>
              </a:solidFill>
              <a:latin typeface="Arial" charset="0"/>
              <a:cs typeface="Arial" charset="0"/>
            </a:endParaRPr>
          </a:p>
        </p:txBody>
      </p:sp>
      <p:sp>
        <p:nvSpPr>
          <p:cNvPr id="56323" name="Rectangle 2"/>
          <p:cNvSpPr>
            <a:spLocks noChangeArrowheads="1"/>
          </p:cNvSpPr>
          <p:nvPr/>
        </p:nvSpPr>
        <p:spPr bwMode="auto">
          <a:xfrm>
            <a:off x="325439" y="1981200"/>
            <a:ext cx="87630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spcBef>
                <a:spcPts val="600"/>
              </a:spcBef>
              <a:buClrTx/>
              <a:buSzTx/>
              <a:buFontTx/>
              <a:buChar char="•"/>
            </a:pPr>
            <a:r>
              <a:rPr lang="en-US" altLang="en-US" sz="1800" b="1" dirty="0">
                <a:solidFill>
                  <a:schemeClr val="tx1"/>
                </a:solidFill>
                <a:latin typeface="Arial" charset="0"/>
              </a:rPr>
              <a:t>Students </a:t>
            </a:r>
            <a:r>
              <a:rPr lang="en-US" altLang="en-US" sz="1800" b="1" u="sng" dirty="0">
                <a:solidFill>
                  <a:schemeClr val="tx1"/>
                </a:solidFill>
                <a:latin typeface="Arial" charset="0"/>
              </a:rPr>
              <a:t>MUST NOT </a:t>
            </a:r>
            <a:r>
              <a:rPr lang="en-US" altLang="en-US" sz="1800" b="1" dirty="0">
                <a:solidFill>
                  <a:schemeClr val="tx1"/>
                </a:solidFill>
                <a:latin typeface="Arial" charset="0"/>
              </a:rPr>
              <a:t>use a heritage to English dictionary</a:t>
            </a:r>
          </a:p>
          <a:p>
            <a:pPr>
              <a:spcBef>
                <a:spcPts val="600"/>
              </a:spcBef>
              <a:buClrTx/>
              <a:buSzTx/>
              <a:buFontTx/>
              <a:buChar char="•"/>
            </a:pPr>
            <a:r>
              <a:rPr lang="en-US" altLang="en-US" sz="1800" b="1" dirty="0">
                <a:solidFill>
                  <a:schemeClr val="tx1"/>
                </a:solidFill>
                <a:latin typeface="Arial" charset="0"/>
              </a:rPr>
              <a:t>Reading aloud </a:t>
            </a:r>
            <a:r>
              <a:rPr lang="en-US" altLang="en-US" sz="1800" b="1" u="sng" dirty="0">
                <a:solidFill>
                  <a:schemeClr val="tx1"/>
                </a:solidFill>
                <a:latin typeface="Arial" panose="020B0604020202020204" pitchFamily="34" charset="0"/>
                <a:ea typeface="Calibri" panose="020F0502020204030204" pitchFamily="34" charset="0"/>
              </a:rPr>
              <a:t>of test items, prompts, passages, and response options for students on the Reading</a:t>
            </a:r>
            <a:endParaRPr lang="en-US" altLang="en-US" sz="1800" dirty="0">
              <a:solidFill>
                <a:schemeClr val="tx1"/>
              </a:solidFill>
              <a:latin typeface="Arial" panose="020B0604020202020204" pitchFamily="34" charset="0"/>
            </a:endParaRPr>
          </a:p>
          <a:p>
            <a:pPr>
              <a:spcBef>
                <a:spcPts val="600"/>
              </a:spcBef>
              <a:buClrTx/>
              <a:buSzTx/>
              <a:buFontTx/>
              <a:buChar char="•"/>
            </a:pPr>
            <a:r>
              <a:rPr lang="en-US" altLang="en-US" sz="1800" b="1" dirty="0">
                <a:solidFill>
                  <a:schemeClr val="tx1"/>
                </a:solidFill>
                <a:latin typeface="Arial" charset="0"/>
              </a:rPr>
              <a:t>Translating or reading test items into a language other than English</a:t>
            </a:r>
          </a:p>
          <a:p>
            <a:pPr>
              <a:spcBef>
                <a:spcPts val="600"/>
              </a:spcBef>
              <a:buClrTx/>
              <a:buSzTx/>
              <a:buFontTx/>
              <a:buChar char="•"/>
            </a:pPr>
            <a:r>
              <a:rPr lang="en-US" altLang="en-US" sz="1800" b="1" dirty="0">
                <a:solidFill>
                  <a:schemeClr val="tx1"/>
                </a:solidFill>
                <a:latin typeface="Arial" charset="0"/>
              </a:rPr>
              <a:t>Students MUST NOT have access to any unauthorized writing aids (i.e. word lists, spelling lists, lists of adjectives and adverbs, word definitions, punctuation charts, translation devices, or organizational patterns)</a:t>
            </a:r>
          </a:p>
          <a:p>
            <a:pPr marL="0" indent="0">
              <a:spcBef>
                <a:spcPts val="600"/>
              </a:spcBef>
              <a:buClrTx/>
              <a:buSzTx/>
              <a:buNone/>
            </a:pPr>
            <a:endParaRPr lang="en-US" altLang="en-US" sz="1800" dirty="0">
              <a:solidFill>
                <a:schemeClr val="tx1"/>
              </a:solidFill>
              <a:latin typeface="Arial" charset="0"/>
            </a:endParaRPr>
          </a:p>
        </p:txBody>
      </p:sp>
    </p:spTree>
    <p:extLst>
      <p:ext uri="{BB962C8B-B14F-4D97-AF65-F5344CB8AC3E}">
        <p14:creationId xmlns:p14="http://schemas.microsoft.com/office/powerpoint/2010/main" val="34452197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233082" y="393243"/>
            <a:ext cx="8915400" cy="876300"/>
          </a:xfrm>
          <a:prstGeom prst="rect">
            <a:avLst/>
          </a:prstGeom>
        </p:spPr>
        <p:txBody>
          <a:bodyPr/>
          <a:lstStyle/>
          <a:p>
            <a:pPr algn="ctr">
              <a:defRPr/>
            </a:pPr>
            <a:r>
              <a:rPr lang="en-US" sz="2800" b="1" dirty="0">
                <a:solidFill>
                  <a:srgbClr val="000000"/>
                </a:solidFill>
                <a:latin typeface="Arial" panose="020B0604020202020204" pitchFamily="34" charset="0"/>
                <a:ea typeface="+mj-ea"/>
                <a:cs typeface="Arial" pitchFamily="34" charset="0"/>
              </a:rPr>
              <a:t>Preparing for Testing: </a:t>
            </a:r>
          </a:p>
          <a:p>
            <a:pPr algn="ctr">
              <a:defRPr/>
            </a:pPr>
            <a:r>
              <a:rPr lang="en-US" sz="2800" b="1" dirty="0">
                <a:latin typeface="Arial" panose="020B0604020202020204" pitchFamily="34" charset="0"/>
                <a:cs typeface="Arial" panose="020B0604020202020204" pitchFamily="34" charset="0"/>
              </a:rPr>
              <a:t>Accommodations for SPED Students</a:t>
            </a:r>
          </a:p>
          <a:p>
            <a:pPr algn="ctr">
              <a:defRPr/>
            </a:pPr>
            <a:endParaRPr lang="en-US" sz="3200" b="1" dirty="0">
              <a:solidFill>
                <a:srgbClr val="000000"/>
              </a:solidFill>
              <a:latin typeface="Arial" panose="020B0604020202020204" pitchFamily="34" charset="0"/>
              <a:ea typeface="+mj-ea"/>
              <a:cs typeface="Arial" pitchFamily="34" charset="0"/>
            </a:endParaRPr>
          </a:p>
        </p:txBody>
      </p:sp>
      <p:sp>
        <p:nvSpPr>
          <p:cNvPr id="4" name="Content Placeholder 1"/>
          <p:cNvSpPr txBox="1">
            <a:spLocks/>
          </p:cNvSpPr>
          <p:nvPr/>
        </p:nvSpPr>
        <p:spPr>
          <a:xfrm>
            <a:off x="381000" y="1600200"/>
            <a:ext cx="8458200" cy="4800600"/>
          </a:xfrm>
          <a:prstGeom prst="rect">
            <a:avLst/>
          </a:prstGeom>
        </p:spPr>
        <p:txBody>
          <a:bodyPr>
            <a:normAutofit/>
          </a:bodyPr>
          <a:lstStyle/>
          <a:p>
            <a:pPr marL="115885" indent="-6351">
              <a:spcBef>
                <a:spcPct val="20000"/>
              </a:spcBef>
              <a:defRPr/>
            </a:pPr>
            <a:r>
              <a:rPr lang="en-US" sz="2400" dirty="0">
                <a:solidFill>
                  <a:srgbClr val="000000"/>
                </a:solidFill>
                <a:latin typeface="Arial" panose="020B0604020202020204" pitchFamily="34" charset="0"/>
                <a:cs typeface="Arial" pitchFamily="34" charset="0"/>
              </a:rPr>
              <a:t>Students with a current IEP or 504 plans are eligible for accommodations based on their individual needs.  </a:t>
            </a:r>
          </a:p>
          <a:p>
            <a:pPr marL="115885" indent="-6351">
              <a:spcBef>
                <a:spcPct val="20000"/>
              </a:spcBef>
              <a:defRPr/>
            </a:pPr>
            <a:endParaRPr lang="en-US" sz="2400" dirty="0">
              <a:solidFill>
                <a:srgbClr val="000000"/>
              </a:solidFill>
              <a:latin typeface="Arial" panose="020B0604020202020204" pitchFamily="34" charset="0"/>
              <a:cs typeface="Arial" pitchFamily="34" charset="0"/>
            </a:endParaRPr>
          </a:p>
          <a:p>
            <a:pPr marL="365751" indent="-256026">
              <a:spcBef>
                <a:spcPct val="20000"/>
              </a:spcBef>
              <a:buFont typeface="Wingdings" pitchFamily="2" charset="2"/>
              <a:buChar char="Ø"/>
              <a:defRPr/>
            </a:pPr>
            <a:r>
              <a:rPr lang="en-US" sz="2400" dirty="0">
                <a:solidFill>
                  <a:srgbClr val="000000"/>
                </a:solidFill>
                <a:latin typeface="Arial" panose="020B0604020202020204" pitchFamily="34" charset="0"/>
                <a:cs typeface="Arial" pitchFamily="34" charset="0"/>
              </a:rPr>
              <a:t> An accommodation for a student must be explicitly permitted on the IEP or 504 plan, and may include:</a:t>
            </a:r>
          </a:p>
          <a:p>
            <a:pPr marL="365751" indent="-256026">
              <a:spcBef>
                <a:spcPct val="20000"/>
              </a:spcBef>
              <a:buFont typeface="Wingdings" pitchFamily="2" charset="2"/>
              <a:buChar char="Ø"/>
              <a:defRPr/>
            </a:pPr>
            <a:endParaRPr lang="en-US" sz="2400" dirty="0">
              <a:solidFill>
                <a:srgbClr val="000000"/>
              </a:solidFill>
              <a:latin typeface="Arial" panose="020B0604020202020204" pitchFamily="34" charset="0"/>
              <a:cs typeface="Arial" pitchFamily="34" charset="0"/>
            </a:endParaRPr>
          </a:p>
          <a:p>
            <a:pPr marL="1379504">
              <a:spcBef>
                <a:spcPct val="20000"/>
              </a:spcBef>
              <a:buFont typeface="Arial" pitchFamily="34" charset="0"/>
              <a:buChar char="•"/>
              <a:defRPr/>
            </a:pPr>
            <a:r>
              <a:rPr lang="en-US" sz="2400" dirty="0">
                <a:solidFill>
                  <a:srgbClr val="000000"/>
                </a:solidFill>
                <a:latin typeface="Arial" panose="020B0604020202020204" pitchFamily="34" charset="0"/>
                <a:cs typeface="Arial" pitchFamily="34" charset="0"/>
              </a:rPr>
              <a:t>   Presentation of Test Materials</a:t>
            </a:r>
          </a:p>
          <a:p>
            <a:pPr marL="1379504">
              <a:spcBef>
                <a:spcPct val="20000"/>
              </a:spcBef>
              <a:buFont typeface="Arial" pitchFamily="34" charset="0"/>
              <a:buChar char="•"/>
              <a:defRPr/>
            </a:pPr>
            <a:r>
              <a:rPr lang="en-US" sz="2400" dirty="0">
                <a:solidFill>
                  <a:srgbClr val="000000"/>
                </a:solidFill>
                <a:latin typeface="Arial" panose="020B0604020202020204" pitchFamily="34" charset="0"/>
                <a:cs typeface="Arial" pitchFamily="34" charset="0"/>
              </a:rPr>
              <a:t>   Response to Questions</a:t>
            </a:r>
          </a:p>
          <a:p>
            <a:pPr marL="1379504">
              <a:spcBef>
                <a:spcPct val="20000"/>
              </a:spcBef>
              <a:buFont typeface="Arial" pitchFamily="34" charset="0"/>
              <a:buChar char="•"/>
              <a:defRPr/>
            </a:pPr>
            <a:r>
              <a:rPr lang="en-US" sz="2400" dirty="0">
                <a:solidFill>
                  <a:srgbClr val="000000"/>
                </a:solidFill>
                <a:latin typeface="Arial" panose="020B0604020202020204" pitchFamily="34" charset="0"/>
                <a:cs typeface="Arial" pitchFamily="34" charset="0"/>
              </a:rPr>
              <a:t>   Test Environment/Setting Accommodations</a:t>
            </a:r>
          </a:p>
          <a:p>
            <a:pPr marL="1379504">
              <a:spcBef>
                <a:spcPct val="20000"/>
              </a:spcBef>
              <a:buFont typeface="Arial" pitchFamily="34" charset="0"/>
              <a:buChar char="•"/>
              <a:defRPr/>
            </a:pPr>
            <a:r>
              <a:rPr lang="en-US" sz="2400" dirty="0">
                <a:solidFill>
                  <a:srgbClr val="000000"/>
                </a:solidFill>
                <a:latin typeface="Arial" panose="020B0604020202020204" pitchFamily="34" charset="0"/>
                <a:cs typeface="Arial" pitchFamily="34" charset="0"/>
              </a:rPr>
              <a:t>   Timing/Scheduling Accommodations</a:t>
            </a:r>
          </a:p>
          <a:p>
            <a:pPr marL="1379504">
              <a:spcBef>
                <a:spcPct val="20000"/>
              </a:spcBef>
              <a:buFont typeface="Arial" pitchFamily="34" charset="0"/>
              <a:buChar char="•"/>
              <a:defRPr/>
            </a:pPr>
            <a:r>
              <a:rPr lang="en-US" sz="2400" dirty="0">
                <a:solidFill>
                  <a:srgbClr val="000000"/>
                </a:solidFill>
                <a:latin typeface="Arial" panose="020B0604020202020204" pitchFamily="34" charset="0"/>
                <a:cs typeface="Arial" pitchFamily="34" charset="0"/>
              </a:rPr>
              <a:t>    Assistive Devices</a:t>
            </a:r>
          </a:p>
          <a:p>
            <a:pPr marL="1379504">
              <a:spcBef>
                <a:spcPct val="20000"/>
              </a:spcBef>
              <a:buFont typeface="Arial" pitchFamily="34" charset="0"/>
              <a:buChar char="•"/>
              <a:defRPr/>
            </a:pPr>
            <a:endParaRPr lang="en-US" sz="2400" dirty="0">
              <a:solidFill>
                <a:srgbClr val="000000"/>
              </a:solidFill>
              <a:latin typeface="Arial" panose="020B0604020202020204" pitchFamily="34" charset="0"/>
              <a:cs typeface="Arial" pitchFamily="34" charset="0"/>
            </a:endParaRPr>
          </a:p>
        </p:txBody>
      </p:sp>
      <p:sp>
        <p:nvSpPr>
          <p:cNvPr id="5734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122FA493-829D-4D85-A77B-FBB425F914AC}" type="slidenum">
              <a:rPr lang="en-US" altLang="en-US" smtClean="0">
                <a:solidFill>
                  <a:srgbClr val="FEFEFE"/>
                </a:solidFill>
              </a:rPr>
              <a:pPr/>
              <a:t>95</a:t>
            </a:fld>
            <a:endParaRPr lang="en-US" altLang="en-US">
              <a:solidFill>
                <a:srgbClr val="FEFEFE"/>
              </a:solidFill>
            </a:endParaRPr>
          </a:p>
        </p:txBody>
      </p:sp>
      <p:sp>
        <p:nvSpPr>
          <p:cNvPr id="2" name="TextBox 1">
            <a:extLst>
              <a:ext uri="{FF2B5EF4-FFF2-40B4-BE49-F238E27FC236}">
                <a16:creationId xmlns:a16="http://schemas.microsoft.com/office/drawing/2014/main" id="{2617A2CF-26B2-44EE-ADE9-742D189699E0}"/>
              </a:ext>
            </a:extLst>
          </p:cNvPr>
          <p:cNvSpPr txBox="1"/>
          <p:nvPr/>
        </p:nvSpPr>
        <p:spPr>
          <a:xfrm>
            <a:off x="3124200" y="6553200"/>
            <a:ext cx="1981200" cy="276999"/>
          </a:xfrm>
          <a:prstGeom prst="rect">
            <a:avLst/>
          </a:prstGeom>
          <a:noFill/>
        </p:spPr>
        <p:txBody>
          <a:bodyPr wrap="square" rtlCol="0">
            <a:spAutoFit/>
          </a:bodyPr>
          <a:lstStyle/>
          <a:p>
            <a:r>
              <a:rPr lang="en-US" sz="1200" dirty="0"/>
              <a:t>TAM, pp. 11 – 27 &amp; 32 - 34</a:t>
            </a:r>
          </a:p>
        </p:txBody>
      </p:sp>
    </p:spTree>
    <p:extLst>
      <p:ext uri="{BB962C8B-B14F-4D97-AF65-F5344CB8AC3E}">
        <p14:creationId xmlns:p14="http://schemas.microsoft.com/office/powerpoint/2010/main" val="26124398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E59D21-6A29-464C-91B0-B774E6D8F9EA}"/>
              </a:ext>
            </a:extLst>
          </p:cNvPr>
          <p:cNvSpPr>
            <a:spLocks noGrp="1"/>
          </p:cNvSpPr>
          <p:nvPr>
            <p:ph type="sldNum" sz="quarter" idx="12"/>
          </p:nvPr>
        </p:nvSpPr>
        <p:spPr>
          <a:xfrm>
            <a:off x="7315200" y="6248400"/>
            <a:ext cx="512638" cy="365125"/>
          </a:xfrm>
        </p:spPr>
        <p:txBody>
          <a:bodyPr/>
          <a:lstStyle/>
          <a:p>
            <a:pPr>
              <a:defRPr/>
            </a:pPr>
            <a:fld id="{5257CC6E-9804-461C-8190-BEF0BEA28044}" type="slidenum">
              <a:rPr lang="en-US" smtClean="0">
                <a:solidFill>
                  <a:schemeClr val="tx1"/>
                </a:solidFill>
              </a:rPr>
              <a:pPr>
                <a:defRPr/>
              </a:pPr>
              <a:t>96</a:t>
            </a:fld>
            <a:endParaRPr lang="en-US" dirty="0">
              <a:solidFill>
                <a:schemeClr val="tx1"/>
              </a:solidFill>
            </a:endParaRPr>
          </a:p>
        </p:txBody>
      </p:sp>
      <p:sp>
        <p:nvSpPr>
          <p:cNvPr id="3" name="Rectangle 2">
            <a:extLst>
              <a:ext uri="{FF2B5EF4-FFF2-40B4-BE49-F238E27FC236}">
                <a16:creationId xmlns:a16="http://schemas.microsoft.com/office/drawing/2014/main" id="{344D8BE9-EC9E-48BD-99B3-9BD418A8E41C}"/>
              </a:ext>
            </a:extLst>
          </p:cNvPr>
          <p:cNvSpPr>
            <a:spLocks noChangeArrowheads="1"/>
          </p:cNvSpPr>
          <p:nvPr/>
        </p:nvSpPr>
        <p:spPr bwMode="auto">
          <a:xfrm>
            <a:off x="228600" y="1191397"/>
            <a:ext cx="8191500" cy="607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b="1" dirty="0">
                <a:latin typeface="Arial" panose="020B0604020202020204" pitchFamily="34" charset="0"/>
                <a:cs typeface="Arial" panose="020B0604020202020204" pitchFamily="34" charset="0"/>
              </a:rPr>
              <a:t>The Human Reader Accommodation Script is used only for the Listening and Speaking portions of the ACCESS for ELLs Paper Assessment for Grades 1 – 12. </a:t>
            </a:r>
            <a:r>
              <a:rPr lang="en-US" altLang="en-US" b="1" dirty="0">
                <a:latin typeface="Arial" panose="020B0604020202020204" pitchFamily="34" charset="0"/>
                <a:ea typeface="Calibri" panose="020F0502020204030204" pitchFamily="34" charset="0"/>
              </a:rPr>
              <a:t>(those administered via CD)  </a:t>
            </a:r>
          </a:p>
          <a:p>
            <a:pPr defTabSz="914400" eaLnBrk="0" fontAlgn="base" hangingPunct="0">
              <a:spcBef>
                <a:spcPct val="0"/>
              </a:spcBef>
              <a:spcAft>
                <a:spcPct val="0"/>
              </a:spcAft>
            </a:pPr>
            <a:endParaRPr lang="en-US" altLang="en-US" b="1" dirty="0">
              <a:latin typeface="Arial" panose="020B0604020202020204" pitchFamily="34" charset="0"/>
              <a:ea typeface="Calibri" panose="020F0502020204030204" pitchFamily="34" charset="0"/>
            </a:endParaRPr>
          </a:p>
          <a:p>
            <a:pPr algn="just" defTabSz="914400" eaLnBrk="0" fontAlgn="base" hangingPunct="0">
              <a:spcBef>
                <a:spcPct val="0"/>
              </a:spcBef>
              <a:spcAft>
                <a:spcPct val="0"/>
              </a:spcAft>
            </a:pPr>
            <a:r>
              <a:rPr lang="en-US" altLang="en-US" dirty="0">
                <a:solidFill>
                  <a:srgbClr val="FF0000"/>
                </a:solidFill>
                <a:latin typeface="Arial" panose="020B0604020202020204" pitchFamily="34" charset="0"/>
                <a:ea typeface="Calibri" panose="020F0502020204030204" pitchFamily="34" charset="0"/>
              </a:rPr>
              <a:t>The student must have a documented disability to use ANY of the Human Reader accommodations.</a:t>
            </a:r>
          </a:p>
          <a:p>
            <a:pPr algn="just" defTabSz="914400" eaLnBrk="0" fontAlgn="base" hangingPunct="0">
              <a:spcBef>
                <a:spcPct val="0"/>
              </a:spcBef>
              <a:spcAft>
                <a:spcPct val="0"/>
              </a:spcAft>
            </a:pPr>
            <a:endParaRPr lang="en-US" altLang="en-US" dirty="0">
              <a:latin typeface="Arial" panose="020B0604020202020204" pitchFamily="34" charset="0"/>
              <a:ea typeface="Calibri" panose="020F0502020204030204" pitchFamily="34" charset="0"/>
            </a:endParaRPr>
          </a:p>
          <a:p>
            <a:pPr lvl="0" defTabSz="914400" eaLnBrk="0" fontAlgn="base" hangingPunct="0">
              <a:spcBef>
                <a:spcPct val="0"/>
              </a:spcBef>
              <a:spcAft>
                <a:spcPct val="0"/>
              </a:spcAft>
            </a:pPr>
            <a:endParaRPr lang="en-US" b="1" dirty="0">
              <a:latin typeface="Arial" panose="020B0604020202020204" pitchFamily="34" charset="0"/>
              <a:cs typeface="Arial" panose="020B0604020202020204" pitchFamily="34" charset="0"/>
            </a:endParaRPr>
          </a:p>
          <a:p>
            <a:pPr marL="228600" lvl="0" indent="-228600" defTabSz="914400" eaLnBrk="0" fontAlgn="base" hangingPunct="0">
              <a:spcBef>
                <a:spcPct val="0"/>
              </a:spcBef>
              <a:spcAft>
                <a:spcPct val="0"/>
              </a:spcAft>
              <a:buAutoNum type="arabicPeriod"/>
            </a:pPr>
            <a:r>
              <a:rPr lang="en-US" b="1" dirty="0">
                <a:latin typeface="Arial" panose="020B0604020202020204" pitchFamily="34" charset="0"/>
                <a:cs typeface="Arial" panose="020B0604020202020204" pitchFamily="34" charset="0"/>
              </a:rPr>
              <a:t>Does the student use the accommodation on a regular basis to address his or her learning challenges in the classroom during instruction and testing?</a:t>
            </a:r>
          </a:p>
          <a:p>
            <a:pPr lvl="0" defTabSz="914400" eaLnBrk="0" fontAlgn="base" hangingPunct="0">
              <a:spcBef>
                <a:spcPct val="0"/>
              </a:spcBef>
              <a:spcAft>
                <a:spcPct val="0"/>
              </a:spcAft>
            </a:pPr>
            <a:endParaRPr lang="en-US" altLang="en-US" b="1" dirty="0">
              <a:latin typeface="Arial" panose="020B0604020202020204" pitchFamily="34" charset="0"/>
              <a:ea typeface="Calibri" panose="020F0502020204030204" pitchFamily="34" charset="0"/>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lang="en-US" altLang="en-US" b="1" dirty="0">
                <a:latin typeface="Arial" panose="020B0604020202020204" pitchFamily="34" charset="0"/>
                <a:ea typeface="Calibri" panose="020F0502020204030204" pitchFamily="34" charset="0"/>
              </a:rPr>
              <a:t>2. </a:t>
            </a:r>
            <a:r>
              <a:rPr kumimoji="0" lang="en-US" altLang="en-US" b="1" i="0" u="none" strike="noStrike" cap="none" normalizeH="0" baseline="0" dirty="0">
                <a:ln>
                  <a:noFill/>
                </a:ln>
                <a:solidFill>
                  <a:schemeClr val="tx1"/>
                </a:solidFill>
                <a:effectLst/>
                <a:latin typeface="Arial" panose="020B0604020202020204" pitchFamily="34" charset="0"/>
                <a:ea typeface="Calibri" panose="020F0502020204030204" pitchFamily="34" charset="0"/>
              </a:rPr>
              <a:t>Is this accom</a:t>
            </a:r>
            <a:r>
              <a:rPr lang="en-US" altLang="en-US" b="1" dirty="0">
                <a:latin typeface="Arial" panose="020B0604020202020204" pitchFamily="34" charset="0"/>
                <a:ea typeface="Calibri" panose="020F0502020204030204" pitchFamily="34" charset="0"/>
              </a:rPr>
              <a:t>modation documented in the student’s IEP or 504 plan? </a:t>
            </a:r>
          </a:p>
          <a:p>
            <a:pPr marR="0" lvl="0" algn="l" defTabSz="914400" rtl="0" eaLnBrk="0" fontAlgn="base" latinLnBrk="0" hangingPunct="0">
              <a:lnSpc>
                <a:spcPct val="100000"/>
              </a:lnSpc>
              <a:spcBef>
                <a:spcPct val="0"/>
              </a:spcBef>
              <a:spcAft>
                <a:spcPct val="0"/>
              </a:spcAft>
              <a:buClrTx/>
              <a:buSzTx/>
              <a:tabLst/>
            </a:pPr>
            <a:endParaRPr lang="en-US" altLang="en-US" sz="1200" b="1" dirty="0">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defTabSz="914400" eaLnBrk="0" fontAlgn="base" hangingPunct="0">
              <a:spcBef>
                <a:spcPct val="0"/>
              </a:spcBef>
              <a:spcAft>
                <a:spcPct val="0"/>
              </a:spcAft>
            </a:pPr>
            <a:r>
              <a:rPr kumimoji="0" lang="en-US" altLang="en-US" b="1" i="0" u="none" strike="noStrike" cap="none" normalizeH="0" baseline="0" dirty="0">
                <a:ln>
                  <a:noFill/>
                </a:ln>
                <a:solidFill>
                  <a:schemeClr val="tx1"/>
                </a:solidFill>
                <a:effectLst/>
                <a:latin typeface="Arial" panose="020B0604020202020204" pitchFamily="34" charset="0"/>
                <a:ea typeface="Calibri" panose="020F0502020204030204" pitchFamily="34" charset="0"/>
              </a:rPr>
              <a:t>NOTE: </a:t>
            </a:r>
            <a:r>
              <a:rPr lang="en-US" altLang="en-US" dirty="0">
                <a:latin typeface="Arial" panose="020B0604020202020204" pitchFamily="34" charset="0"/>
                <a:ea typeface="Calibri" panose="020F0502020204030204" pitchFamily="34" charset="0"/>
              </a:rPr>
              <a:t>The dialogue in the Listening and Speaking human reader scripts may require two trained test administrators to deliver this accommodation because it involves modeled dialogue between a sample student and a test administrator.</a:t>
            </a:r>
            <a:endParaRPr lang="en-US" altLang="en-US"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C8220A31-37CE-4792-A35F-8D07B3501FD7}"/>
              </a:ext>
            </a:extLst>
          </p:cNvPr>
          <p:cNvSpPr txBox="1"/>
          <p:nvPr/>
        </p:nvSpPr>
        <p:spPr>
          <a:xfrm>
            <a:off x="914400" y="242001"/>
            <a:ext cx="7086600" cy="461665"/>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Human Reader Accommodation Script</a:t>
            </a:r>
          </a:p>
        </p:txBody>
      </p:sp>
      <p:sp>
        <p:nvSpPr>
          <p:cNvPr id="5" name="TextBox 4">
            <a:extLst>
              <a:ext uri="{FF2B5EF4-FFF2-40B4-BE49-F238E27FC236}">
                <a16:creationId xmlns:a16="http://schemas.microsoft.com/office/drawing/2014/main" id="{D47F0BB1-9426-41A4-B251-8289BF5DA10F}"/>
              </a:ext>
            </a:extLst>
          </p:cNvPr>
          <p:cNvSpPr txBox="1"/>
          <p:nvPr/>
        </p:nvSpPr>
        <p:spPr>
          <a:xfrm>
            <a:off x="4724400" y="3124200"/>
            <a:ext cx="76200" cy="457200"/>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14C81411-5B99-4FB7-9DAC-72F9512B0B7A}"/>
              </a:ext>
            </a:extLst>
          </p:cNvPr>
          <p:cNvSpPr txBox="1"/>
          <p:nvPr/>
        </p:nvSpPr>
        <p:spPr>
          <a:xfrm>
            <a:off x="2438400" y="6553199"/>
            <a:ext cx="3429000" cy="276999"/>
          </a:xfrm>
          <a:prstGeom prst="rect">
            <a:avLst/>
          </a:prstGeom>
          <a:noFill/>
        </p:spPr>
        <p:txBody>
          <a:bodyPr wrap="square" rtlCol="0">
            <a:spAutoFit/>
          </a:bodyPr>
          <a:lstStyle/>
          <a:p>
            <a:pPr algn="ctr"/>
            <a:r>
              <a:rPr lang="en-US" sz="1200" dirty="0"/>
              <a:t>Accommodations Supplement, pp. 11-12, 17-19</a:t>
            </a:r>
          </a:p>
        </p:txBody>
      </p:sp>
    </p:spTree>
    <p:extLst>
      <p:ext uri="{BB962C8B-B14F-4D97-AF65-F5344CB8AC3E}">
        <p14:creationId xmlns:p14="http://schemas.microsoft.com/office/powerpoint/2010/main" val="36982786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53EE44FF-CFDD-4475-9122-4412EAABA444}" type="slidenum">
              <a:rPr lang="en-US" altLang="en-US" smtClean="0">
                <a:solidFill>
                  <a:srgbClr val="7F7F7F"/>
                </a:solidFill>
              </a:rPr>
              <a:pPr/>
              <a:t>97</a:t>
            </a:fld>
            <a:endParaRPr lang="en-US" altLang="en-US">
              <a:solidFill>
                <a:srgbClr val="7F7F7F"/>
              </a:solidFill>
            </a:endParaRPr>
          </a:p>
        </p:txBody>
      </p:sp>
      <p:sp>
        <p:nvSpPr>
          <p:cNvPr id="3" name="Rectangle 2"/>
          <p:cNvSpPr/>
          <p:nvPr/>
        </p:nvSpPr>
        <p:spPr>
          <a:xfrm>
            <a:off x="443753" y="2133600"/>
            <a:ext cx="8080375" cy="4652627"/>
          </a:xfrm>
          <a:prstGeom prst="rect">
            <a:avLst/>
          </a:prstGeom>
        </p:spPr>
        <p:txBody>
          <a:bodyPr>
            <a:normAutofit/>
          </a:bodyPr>
          <a:lstStyle/>
          <a:p>
            <a:pPr marL="800089" lvl="1" indent="-342900">
              <a:spcAft>
                <a:spcPts val="1200"/>
              </a:spcAft>
              <a:buFont typeface="Wingdings" panose="05000000000000000000" pitchFamily="2" charset="2"/>
              <a:buChar char="Ø"/>
              <a:defRPr/>
            </a:pPr>
            <a:r>
              <a:rPr lang="en-US" altLang="en-US" sz="2000" dirty="0">
                <a:solidFill>
                  <a:srgbClr val="000000"/>
                </a:solidFill>
                <a:latin typeface="Arial" panose="020B0604020202020204" pitchFamily="34" charset="0"/>
                <a:ea typeface="ＭＳ Ｐゴシック" pitchFamily="34" charset="-128"/>
                <a:cs typeface="Arial" panose="020B0604020202020204" pitchFamily="34" charset="0"/>
              </a:rPr>
              <a:t>Human Reader Accommodation Scripts will also be ordered through Google Forms for very rare circumstances. </a:t>
            </a:r>
          </a:p>
          <a:p>
            <a:pPr marL="800089" lvl="1" indent="-342900">
              <a:spcAft>
                <a:spcPts val="1200"/>
              </a:spcAft>
              <a:buFont typeface="Wingdings" panose="05000000000000000000" pitchFamily="2" charset="2"/>
              <a:buChar char="Ø"/>
              <a:defRPr/>
            </a:pPr>
            <a:r>
              <a:rPr lang="en-US" altLang="en-US" sz="2000" dirty="0">
                <a:solidFill>
                  <a:srgbClr val="000000"/>
                </a:solidFill>
                <a:latin typeface="Arial" panose="020B0604020202020204" pitchFamily="34" charset="0"/>
                <a:ea typeface="ＭＳ Ｐゴシック" pitchFamily="34" charset="-128"/>
                <a:cs typeface="Arial" panose="020B0604020202020204" pitchFamily="34" charset="0"/>
              </a:rPr>
              <a:t>Unlike the regular paper-based test orders, all Human Reader Accommodation Script orders MUST be approved by Felicia Mallory or Denetra Collins.   </a:t>
            </a:r>
          </a:p>
          <a:p>
            <a:pPr marL="800089" lvl="1" indent="-342900">
              <a:spcAft>
                <a:spcPts val="1200"/>
              </a:spcAft>
              <a:buFont typeface="Wingdings" panose="05000000000000000000" pitchFamily="2" charset="2"/>
              <a:buChar char="Ø"/>
              <a:defRPr/>
            </a:pPr>
            <a:r>
              <a:rPr lang="en-US" altLang="en-US" sz="2000" dirty="0">
                <a:solidFill>
                  <a:srgbClr val="000000"/>
                </a:solidFill>
                <a:latin typeface="Arial" panose="020B0604020202020204" pitchFamily="34" charset="0"/>
                <a:ea typeface="ＭＳ Ｐゴシック" pitchFamily="34" charset="-128"/>
                <a:cs typeface="Arial" panose="020B0604020202020204" pitchFamily="34" charset="0"/>
              </a:rPr>
              <a:t>Due to the required approval process, please wait until you receive an email confirming that your order is ready to be picked up.</a:t>
            </a:r>
          </a:p>
        </p:txBody>
      </p:sp>
      <p:sp>
        <p:nvSpPr>
          <p:cNvPr id="24580" name="TextBox 3"/>
          <p:cNvSpPr txBox="1">
            <a:spLocks noChangeArrowheads="1"/>
          </p:cNvSpPr>
          <p:nvPr/>
        </p:nvSpPr>
        <p:spPr bwMode="auto">
          <a:xfrm>
            <a:off x="0" y="530227"/>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600" b="1" dirty="0">
                <a:latin typeface="Calibri" panose="020F0502020204030204" pitchFamily="34" charset="0"/>
                <a:cs typeface="Calibri" panose="020F0502020204030204" pitchFamily="34" charset="0"/>
              </a:rPr>
              <a:t>Ordering Human Reader </a:t>
            </a:r>
          </a:p>
          <a:p>
            <a:pPr algn="ctr"/>
            <a:r>
              <a:rPr lang="en-US" altLang="en-US" sz="3600" b="1" dirty="0">
                <a:latin typeface="Calibri" panose="020F0502020204030204" pitchFamily="34" charset="0"/>
                <a:cs typeface="Calibri" panose="020F0502020204030204" pitchFamily="34" charset="0"/>
              </a:rPr>
              <a:t>Accommodation Scripts</a:t>
            </a:r>
          </a:p>
        </p:txBody>
      </p:sp>
    </p:spTree>
    <p:extLst>
      <p:ext uri="{BB962C8B-B14F-4D97-AF65-F5344CB8AC3E}">
        <p14:creationId xmlns:p14="http://schemas.microsoft.com/office/powerpoint/2010/main" val="11373523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276811" y="6425158"/>
            <a:ext cx="512638" cy="365125"/>
          </a:xfrm>
        </p:spPr>
        <p:txBody>
          <a:bodyPr/>
          <a:lstStyle/>
          <a:p>
            <a:pPr>
              <a:defRPr/>
            </a:pPr>
            <a:fld id="{5257CC6E-9804-461C-8190-BEF0BEA28044}" type="slidenum">
              <a:rPr lang="en-US" smtClean="0">
                <a:solidFill>
                  <a:prstClr val="black">
                    <a:lumMod val="50000"/>
                    <a:lumOff val="50000"/>
                  </a:prstClr>
                </a:solidFill>
              </a:rPr>
              <a:pPr>
                <a:defRPr/>
              </a:pPr>
              <a:t>98</a:t>
            </a:fld>
            <a:endParaRPr lang="en-US" dirty="0">
              <a:solidFill>
                <a:prstClr val="black">
                  <a:lumMod val="50000"/>
                  <a:lumOff val="50000"/>
                </a:prstClr>
              </a:solidFill>
            </a:endParaRPr>
          </a:p>
        </p:txBody>
      </p:sp>
      <p:sp>
        <p:nvSpPr>
          <p:cNvPr id="5" name="TextBox 3">
            <a:extLst>
              <a:ext uri="{FF2B5EF4-FFF2-40B4-BE49-F238E27FC236}">
                <a16:creationId xmlns:a16="http://schemas.microsoft.com/office/drawing/2014/main" id="{C44C7499-E450-4A40-AB55-532A116075AC}"/>
              </a:ext>
            </a:extLst>
          </p:cNvPr>
          <p:cNvSpPr txBox="1">
            <a:spLocks noChangeArrowheads="1"/>
          </p:cNvSpPr>
          <p:nvPr/>
        </p:nvSpPr>
        <p:spPr bwMode="auto">
          <a:xfrm>
            <a:off x="457199" y="250279"/>
            <a:ext cx="8229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cs typeface="Arial" charset="0"/>
              </a:rPr>
              <a:t>Ordering Human Reader </a:t>
            </a:r>
          </a:p>
          <a:p>
            <a:pPr algn="ctr"/>
            <a:r>
              <a:rPr lang="en-US" altLang="en-US" sz="3200" b="1" dirty="0">
                <a:cs typeface="Arial" charset="0"/>
              </a:rPr>
              <a:t>Accommodation Scripts (cont.)</a:t>
            </a:r>
          </a:p>
        </p:txBody>
      </p:sp>
      <p:sp>
        <p:nvSpPr>
          <p:cNvPr id="4" name="TextBox 3">
            <a:extLst>
              <a:ext uri="{FF2B5EF4-FFF2-40B4-BE49-F238E27FC236}">
                <a16:creationId xmlns:a16="http://schemas.microsoft.com/office/drawing/2014/main" id="{C038BA2E-BABD-4DEF-A56A-ACA6508B867D}"/>
              </a:ext>
            </a:extLst>
          </p:cNvPr>
          <p:cNvSpPr txBox="1"/>
          <p:nvPr/>
        </p:nvSpPr>
        <p:spPr>
          <a:xfrm>
            <a:off x="609600" y="1447800"/>
            <a:ext cx="7667211"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http://oada.dadeschools.net/TDC/TDC.asp</a:t>
            </a:r>
          </a:p>
        </p:txBody>
      </p:sp>
      <p:pic>
        <p:nvPicPr>
          <p:cNvPr id="6" name="Picture 5">
            <a:extLst>
              <a:ext uri="{FF2B5EF4-FFF2-40B4-BE49-F238E27FC236}">
                <a16:creationId xmlns:a16="http://schemas.microsoft.com/office/drawing/2014/main" id="{313580DE-A3EF-430E-A2AB-C0D65DD0F537}"/>
              </a:ext>
            </a:extLst>
          </p:cNvPr>
          <p:cNvPicPr>
            <a:picLocks noChangeAspect="1"/>
          </p:cNvPicPr>
          <p:nvPr/>
        </p:nvPicPr>
        <p:blipFill>
          <a:blip r:embed="rId3"/>
          <a:stretch>
            <a:fillRect/>
          </a:stretch>
        </p:blipFill>
        <p:spPr>
          <a:xfrm>
            <a:off x="1524000" y="1986203"/>
            <a:ext cx="5377875" cy="4362217"/>
          </a:xfrm>
          <a:prstGeom prst="rect">
            <a:avLst/>
          </a:prstGeom>
        </p:spPr>
      </p:pic>
    </p:spTree>
    <p:extLst>
      <p:ext uri="{BB962C8B-B14F-4D97-AF65-F5344CB8AC3E}">
        <p14:creationId xmlns:p14="http://schemas.microsoft.com/office/powerpoint/2010/main" val="31697024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14300" y="609600"/>
            <a:ext cx="8991600" cy="533400"/>
          </a:xfrm>
          <a:prstGeom prst="rect">
            <a:avLst/>
          </a:prstGeom>
        </p:spPr>
        <p:txBody>
          <a:bodyPr/>
          <a:lstStyle/>
          <a:p>
            <a:pPr algn="ctr">
              <a:defRPr/>
            </a:pPr>
            <a:r>
              <a:rPr lang="en-US" sz="2800" b="1" dirty="0">
                <a:solidFill>
                  <a:srgbClr val="000000"/>
                </a:solidFill>
                <a:latin typeface="Arial" panose="020B0604020202020204" pitchFamily="34" charset="0"/>
                <a:ea typeface="+mj-ea"/>
                <a:cs typeface="Arial" pitchFamily="34" charset="0"/>
              </a:rPr>
              <a:t>Preparing for Testing: </a:t>
            </a:r>
          </a:p>
          <a:p>
            <a:pPr algn="ctr">
              <a:defRPr/>
            </a:pPr>
            <a:r>
              <a:rPr lang="en-US" sz="2800" b="1" dirty="0">
                <a:solidFill>
                  <a:srgbClr val="000000"/>
                </a:solidFill>
                <a:latin typeface="Arial" panose="020B0604020202020204" pitchFamily="34" charset="0"/>
                <a:ea typeface="+mj-ea"/>
                <a:cs typeface="Arial" pitchFamily="34" charset="0"/>
              </a:rPr>
              <a:t>ESE Accommodations for Eligible ELLs</a:t>
            </a:r>
            <a:br>
              <a:rPr lang="en-US" sz="2800" b="1" dirty="0">
                <a:solidFill>
                  <a:srgbClr val="000000"/>
                </a:solidFill>
                <a:latin typeface="Arial" panose="020B0604020202020204" pitchFamily="34" charset="0"/>
                <a:ea typeface="+mj-ea"/>
                <a:cs typeface="Arial" pitchFamily="34" charset="0"/>
              </a:rPr>
            </a:br>
            <a:endParaRPr lang="en-US" sz="2800" b="1" dirty="0">
              <a:solidFill>
                <a:srgbClr val="000000"/>
              </a:solidFill>
              <a:latin typeface="Arial" panose="020B0604020202020204" pitchFamily="34" charset="0"/>
              <a:ea typeface="+mj-ea"/>
              <a:cs typeface="Arial" pitchFamily="34" charset="0"/>
            </a:endParaRPr>
          </a:p>
        </p:txBody>
      </p:sp>
      <p:sp>
        <p:nvSpPr>
          <p:cNvPr id="39939" name="Rectangle 3"/>
          <p:cNvSpPr>
            <a:spLocks noChangeArrowheads="1"/>
          </p:cNvSpPr>
          <p:nvPr/>
        </p:nvSpPr>
        <p:spPr bwMode="auto">
          <a:xfrm>
            <a:off x="762000" y="1524002"/>
            <a:ext cx="7696200" cy="4154984"/>
          </a:xfrm>
          <a:prstGeom prst="rect">
            <a:avLst/>
          </a:prstGeom>
          <a:noFill/>
          <a:ln>
            <a:noFill/>
          </a:ln>
        </p:spPr>
        <p:txBody>
          <a:bodyPr>
            <a:spAutoFit/>
          </a:bodyPr>
          <a:lstStyle>
            <a:lvl1pPr marL="115888" indent="-6350">
              <a:defRPr>
                <a:solidFill>
                  <a:schemeClr val="tx1"/>
                </a:solidFill>
                <a:latin typeface="Arial" charset="0"/>
              </a:defRPr>
            </a:lvl1pPr>
            <a:lvl2pPr>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 typeface="Wingdings 3" pitchFamily="18" charset="2"/>
              <a:buNone/>
              <a:defRPr/>
            </a:pPr>
            <a:endParaRPr lang="en-US" altLang="en-US" sz="2400" dirty="0">
              <a:solidFill>
                <a:srgbClr val="000000"/>
              </a:solidFill>
              <a:cs typeface="Arial" charset="0"/>
            </a:endParaRPr>
          </a:p>
          <a:p>
            <a:pPr>
              <a:buFont typeface="Wingdings 3" pitchFamily="18" charset="2"/>
              <a:buNone/>
              <a:defRPr/>
            </a:pPr>
            <a:r>
              <a:rPr lang="en-US" altLang="en-US" sz="2000" b="1" dirty="0">
                <a:solidFill>
                  <a:srgbClr val="000000"/>
                </a:solidFill>
                <a:cs typeface="Arial" charset="0"/>
              </a:rPr>
              <a:t>Presentation</a:t>
            </a:r>
          </a:p>
          <a:p>
            <a:pPr marL="452427" indent="-342891">
              <a:buFont typeface="Wingdings" panose="05000000000000000000" pitchFamily="2" charset="2"/>
              <a:buChar char="Ø"/>
              <a:defRPr/>
            </a:pPr>
            <a:r>
              <a:rPr lang="en-US" altLang="en-US" sz="2000" dirty="0">
                <a:solidFill>
                  <a:srgbClr val="000000"/>
                </a:solidFill>
                <a:cs typeface="Arial" charset="0"/>
              </a:rPr>
              <a:t>Read aloud, as permitted</a:t>
            </a:r>
          </a:p>
          <a:p>
            <a:pPr marL="452427" indent="-342891">
              <a:buFont typeface="Wingdings" panose="05000000000000000000" pitchFamily="2" charset="2"/>
              <a:buChar char="Ø"/>
              <a:defRPr/>
            </a:pPr>
            <a:r>
              <a:rPr lang="en-US" altLang="en-US" sz="2000" dirty="0">
                <a:solidFill>
                  <a:srgbClr val="000000"/>
                </a:solidFill>
                <a:cs typeface="Arial" charset="0"/>
              </a:rPr>
              <a:t>Repeat test items by human reader</a:t>
            </a:r>
          </a:p>
          <a:p>
            <a:pPr marL="452427" indent="-342891">
              <a:buFont typeface="Wingdings" panose="05000000000000000000" pitchFamily="2" charset="2"/>
              <a:buChar char="Ø"/>
              <a:defRPr/>
            </a:pPr>
            <a:r>
              <a:rPr lang="en-US" altLang="en-US" sz="2000" dirty="0">
                <a:solidFill>
                  <a:srgbClr val="000000"/>
                </a:solidFill>
                <a:cs typeface="Arial" charset="0"/>
              </a:rPr>
              <a:t>Large print version of the test</a:t>
            </a:r>
          </a:p>
          <a:p>
            <a:pPr marL="452427" indent="-342891">
              <a:buFont typeface="Wingdings" panose="05000000000000000000" pitchFamily="2" charset="2"/>
              <a:buChar char="Ø"/>
              <a:defRPr/>
            </a:pPr>
            <a:r>
              <a:rPr lang="en-US" altLang="en-US" sz="2000" dirty="0">
                <a:solidFill>
                  <a:srgbClr val="000000"/>
                </a:solidFill>
                <a:cs typeface="Arial" charset="0"/>
              </a:rPr>
              <a:t>Braille version of the test</a:t>
            </a:r>
          </a:p>
          <a:p>
            <a:pPr>
              <a:buFont typeface="Wingdings 3" pitchFamily="18" charset="2"/>
              <a:buNone/>
              <a:defRPr/>
            </a:pPr>
            <a:r>
              <a:rPr lang="en-US" altLang="en-US" sz="2000" b="1" dirty="0">
                <a:solidFill>
                  <a:srgbClr val="000000"/>
                </a:solidFill>
                <a:cs typeface="Arial" charset="0"/>
              </a:rPr>
              <a:t>Test Environment and Setting</a:t>
            </a:r>
          </a:p>
          <a:p>
            <a:pPr marL="452427" indent="-342891">
              <a:buFont typeface="Wingdings" panose="05000000000000000000" pitchFamily="2" charset="2"/>
              <a:buChar char="Ø"/>
              <a:defRPr/>
            </a:pPr>
            <a:r>
              <a:rPr lang="en-US" altLang="en-US" sz="2000" dirty="0">
                <a:solidFill>
                  <a:srgbClr val="000000"/>
                </a:solidFill>
                <a:cs typeface="Arial" charset="0"/>
              </a:rPr>
              <a:t>Small Group</a:t>
            </a:r>
          </a:p>
          <a:p>
            <a:pPr marL="452427" indent="-342891">
              <a:buFont typeface="Wingdings" panose="05000000000000000000" pitchFamily="2" charset="2"/>
              <a:buChar char="Ø"/>
              <a:defRPr/>
            </a:pPr>
            <a:r>
              <a:rPr lang="en-US" altLang="en-US" sz="2000" dirty="0">
                <a:solidFill>
                  <a:srgbClr val="000000"/>
                </a:solidFill>
                <a:cs typeface="Arial" charset="0"/>
              </a:rPr>
              <a:t>Separate Room with preferential or adaptive seating</a:t>
            </a:r>
          </a:p>
          <a:p>
            <a:pPr>
              <a:buFont typeface="Wingdings 3" pitchFamily="18" charset="2"/>
              <a:buNone/>
              <a:defRPr/>
            </a:pPr>
            <a:r>
              <a:rPr lang="en-US" altLang="en-US" sz="2000" b="1" dirty="0">
                <a:solidFill>
                  <a:srgbClr val="000000"/>
                </a:solidFill>
                <a:cs typeface="Arial" charset="0"/>
              </a:rPr>
              <a:t>Timing/Scheduling Accommodations</a:t>
            </a:r>
          </a:p>
          <a:p>
            <a:pPr marL="452427" indent="-342891">
              <a:buFont typeface="Wingdings" panose="05000000000000000000" pitchFamily="2" charset="2"/>
              <a:buChar char="Ø"/>
              <a:defRPr/>
            </a:pPr>
            <a:r>
              <a:rPr lang="en-US" altLang="en-US" sz="2000" dirty="0">
                <a:solidFill>
                  <a:srgbClr val="000000"/>
                </a:solidFill>
                <a:cs typeface="Arial" charset="0"/>
              </a:rPr>
              <a:t>Extended Speaking test response time</a:t>
            </a:r>
          </a:p>
          <a:p>
            <a:pPr marL="452427" indent="-342891">
              <a:buFont typeface="Wingdings" panose="05000000000000000000" pitchFamily="2" charset="2"/>
              <a:buChar char="Ø"/>
              <a:defRPr/>
            </a:pPr>
            <a:r>
              <a:rPr lang="en-US" altLang="en-US" sz="2000" dirty="0">
                <a:solidFill>
                  <a:srgbClr val="000000"/>
                </a:solidFill>
                <a:cs typeface="Arial" charset="0"/>
              </a:rPr>
              <a:t>Extended testing time within the school day</a:t>
            </a:r>
          </a:p>
          <a:p>
            <a:pPr marL="452427" indent="-342891">
              <a:buFont typeface="Wingdings" panose="05000000000000000000" pitchFamily="2" charset="2"/>
              <a:buChar char="Ø"/>
              <a:defRPr/>
            </a:pPr>
            <a:r>
              <a:rPr lang="en-US" altLang="en-US" sz="2000" dirty="0">
                <a:solidFill>
                  <a:srgbClr val="000000"/>
                </a:solidFill>
                <a:cs typeface="Arial" charset="0"/>
              </a:rPr>
              <a:t>Extended testing of a test domain over multiple days</a:t>
            </a:r>
          </a:p>
        </p:txBody>
      </p:sp>
      <p:sp>
        <p:nvSpPr>
          <p:cNvPr id="5837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32" indent="-285744">
              <a:defRPr>
                <a:solidFill>
                  <a:schemeClr val="tx1"/>
                </a:solidFill>
                <a:latin typeface="Arial" charset="0"/>
              </a:defRPr>
            </a:lvl2pPr>
            <a:lvl3pPr marL="1142971" indent="-228594">
              <a:defRPr>
                <a:solidFill>
                  <a:schemeClr val="tx1"/>
                </a:solidFill>
                <a:latin typeface="Arial" charset="0"/>
              </a:defRPr>
            </a:lvl3pPr>
            <a:lvl4pPr marL="1600160" indent="-228594">
              <a:defRPr>
                <a:solidFill>
                  <a:schemeClr val="tx1"/>
                </a:solidFill>
                <a:latin typeface="Arial" charset="0"/>
              </a:defRPr>
            </a:lvl4pPr>
            <a:lvl5pPr marL="2057349" indent="-228594">
              <a:defRPr>
                <a:solidFill>
                  <a:schemeClr val="tx1"/>
                </a:solidFill>
                <a:latin typeface="Arial" charset="0"/>
              </a:defRPr>
            </a:lvl5pPr>
            <a:lvl6pPr marL="2514537" indent="-228594" eaLnBrk="0" fontAlgn="base" hangingPunct="0">
              <a:spcBef>
                <a:spcPct val="0"/>
              </a:spcBef>
              <a:spcAft>
                <a:spcPct val="0"/>
              </a:spcAft>
              <a:defRPr>
                <a:solidFill>
                  <a:schemeClr val="tx1"/>
                </a:solidFill>
                <a:latin typeface="Arial" charset="0"/>
              </a:defRPr>
            </a:lvl6pPr>
            <a:lvl7pPr marL="2971726" indent="-228594" eaLnBrk="0" fontAlgn="base" hangingPunct="0">
              <a:spcBef>
                <a:spcPct val="0"/>
              </a:spcBef>
              <a:spcAft>
                <a:spcPct val="0"/>
              </a:spcAft>
              <a:defRPr>
                <a:solidFill>
                  <a:schemeClr val="tx1"/>
                </a:solidFill>
                <a:latin typeface="Arial" charset="0"/>
              </a:defRPr>
            </a:lvl7pPr>
            <a:lvl8pPr marL="3428914" indent="-228594" eaLnBrk="0" fontAlgn="base" hangingPunct="0">
              <a:spcBef>
                <a:spcPct val="0"/>
              </a:spcBef>
              <a:spcAft>
                <a:spcPct val="0"/>
              </a:spcAft>
              <a:defRPr>
                <a:solidFill>
                  <a:schemeClr val="tx1"/>
                </a:solidFill>
                <a:latin typeface="Arial" charset="0"/>
              </a:defRPr>
            </a:lvl8pPr>
            <a:lvl9pPr marL="3886103" indent="-228594" eaLnBrk="0" fontAlgn="base" hangingPunct="0">
              <a:spcBef>
                <a:spcPct val="0"/>
              </a:spcBef>
              <a:spcAft>
                <a:spcPct val="0"/>
              </a:spcAft>
              <a:defRPr>
                <a:solidFill>
                  <a:schemeClr val="tx1"/>
                </a:solidFill>
                <a:latin typeface="Arial" charset="0"/>
              </a:defRPr>
            </a:lvl9pPr>
          </a:lstStyle>
          <a:p>
            <a:fld id="{30AF37D4-152F-4719-86F7-52E15A886B08}" type="slidenum">
              <a:rPr lang="en-US" altLang="en-US" smtClean="0">
                <a:solidFill>
                  <a:srgbClr val="FEFEFE"/>
                </a:solidFill>
              </a:rPr>
              <a:pPr/>
              <a:t>99</a:t>
            </a:fld>
            <a:endParaRPr lang="en-US" altLang="en-US">
              <a:solidFill>
                <a:srgbClr val="FEFEFE"/>
              </a:solidFill>
            </a:endParaRPr>
          </a:p>
        </p:txBody>
      </p:sp>
    </p:spTree>
    <p:extLst>
      <p:ext uri="{BB962C8B-B14F-4D97-AF65-F5344CB8AC3E}">
        <p14:creationId xmlns:p14="http://schemas.microsoft.com/office/powerpoint/2010/main" val="39674186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1&quot;/&gt;&lt;lineCharCount val=&quot;52&quot;/&gt;&lt;lineCharCount val=&quot;42&quot;/&gt;&lt;lineCharCount val=&quot;1&quot;/&gt;&lt;lineCharCount val=&quot;16&quot;/&gt;&lt;lineCharCount val=&quot;20&quot;/&gt;&lt;lineCharCount val=&quot;42&quot;/&gt;&lt;lineCharCount val=&quot;22&quot;/&gt;&lt;lineCharCount val=&quot;33&quot;/&gt;&lt;lineCharCount val=&quot;37&quot;/&gt;&lt;lineCharCount val=&quot;44&quot;/&gt;&lt;lineCharCount val=&quot;29&quot;/&gt;&lt;lineCharCount val=&quot;36&quot;/&gt;&lt;lineCharCount val=&quot;40&quot;/&gt;&lt;lineCharCount val=&quot;3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1&quot;/&gt;&lt;lineCharCount val=&quot;52&quot;/&gt;&lt;lineCharCount val=&quot;42&quot;/&gt;&lt;lineCharCount val=&quot;1&quot;/&gt;&lt;lineCharCount val=&quot;16&quot;/&gt;&lt;lineCharCount val=&quot;20&quot;/&gt;&lt;lineCharCount val=&quot;42&quot;/&gt;&lt;lineCharCount val=&quot;22&quot;/&gt;&lt;lineCharCount val=&quot;33&quot;/&gt;&lt;lineCharCount val=&quot;37&quot;/&gt;&lt;lineCharCount val=&quot;44&quot;/&gt;&lt;lineCharCount val=&quot;29&quot;/&gt;&lt;lineCharCount val=&quot;36&quot;/&gt;&lt;lineCharCount val=&quot;40&quot;/&gt;&lt;lineCharCount val=&quot;39&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1230</TotalTime>
  <Words>11587</Words>
  <Application>Microsoft Office PowerPoint</Application>
  <PresentationFormat>On-screen Show (4:3)</PresentationFormat>
  <Paragraphs>1557</Paragraphs>
  <Slides>147</Slides>
  <Notes>147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147</vt:i4>
      </vt:variant>
    </vt:vector>
  </HeadingPairs>
  <TitlesOfParts>
    <vt:vector size="157" baseType="lpstr">
      <vt:lpstr>Arial</vt:lpstr>
      <vt:lpstr>Calibri</vt:lpstr>
      <vt:lpstr>Century Schoolbook</vt:lpstr>
      <vt:lpstr>Georgia</vt:lpstr>
      <vt:lpstr>Times New Roman</vt:lpstr>
      <vt:lpstr>Trebuchet MS</vt:lpstr>
      <vt:lpstr>Wingdings</vt:lpstr>
      <vt:lpstr>Wingdings 2</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English Language Proficiency and Exit Criteria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Domains &amp; Grade Level Clusters</vt:lpstr>
      <vt:lpstr>Tier Placement Protocol (Grades 1-12)</vt:lpstr>
      <vt:lpstr>PowerPoint Presentation</vt:lpstr>
      <vt:lpstr>PowerPoint Presentation</vt:lpstr>
      <vt:lpstr>PowerPoint Presentation</vt:lpstr>
      <vt:lpstr>PowerPoint Presentation</vt:lpstr>
      <vt:lpstr>ACCESS for ELLs Resources</vt:lpstr>
      <vt:lpstr>PowerPoint Presentation</vt:lpstr>
      <vt:lpstr>Creating a New Account – WIDA Secure Portal</vt:lpstr>
      <vt:lpstr>WIDA Website https://wida.wisc.edu/ </vt:lpstr>
      <vt:lpstr>WIDA Website  https://wida.wisc.edu/login  </vt:lpstr>
      <vt:lpstr>PowerPoint Presentation</vt:lpstr>
      <vt:lpstr>WIDA Secure Portal</vt:lpstr>
      <vt:lpstr>Returning Test Administrators</vt:lpstr>
      <vt:lpstr>Certification Quizzes</vt:lpstr>
      <vt:lpstr>Quizzes for Joaquin Washington</vt:lpstr>
      <vt:lpstr>Kindergarten   Training and Certification Requirements  for Test Administrators</vt:lpstr>
      <vt:lpstr>Grades 1-12  Training and Certification Requirements  for ACCESS Paper Test Administrators</vt:lpstr>
      <vt:lpstr>Alternate ACCESS Training and Certification Requirements for Test Administrators</vt:lpstr>
      <vt:lpstr>PowerPoint Presentation</vt:lpstr>
      <vt:lpstr>ACCESS for ELLs Paper  Training Webpage</vt:lpstr>
      <vt:lpstr>Florida’s ACCESS for ELLs Checklist District Test Coordinators, School Assessment Coordinators , and Test Administrators</vt:lpstr>
      <vt:lpstr>State Specific Directions Document Contents</vt:lpstr>
      <vt:lpstr>PowerPoint Presentation</vt:lpstr>
      <vt:lpstr>PowerPoint Presentation</vt:lpstr>
      <vt:lpstr>PowerPoint Presentation</vt:lpstr>
      <vt:lpstr>PowerPoint Presentation</vt:lpstr>
      <vt:lpstr>PowerPoint Presentation</vt:lpstr>
      <vt:lpstr>Follow Test Security Policies</vt:lpstr>
      <vt:lpstr>Inventory Test Materials</vt:lpstr>
      <vt:lpstr>PowerPoint Presentation</vt:lpstr>
      <vt:lpstr>Chain of Custody Form</vt:lpstr>
      <vt:lpstr>PowerPoint Presentation</vt:lpstr>
      <vt:lpstr>PowerPoint Presentation</vt:lpstr>
      <vt:lpstr>PowerPoint Presentation</vt:lpstr>
      <vt:lpstr>PowerPoint Presentation</vt:lpstr>
      <vt:lpstr>PowerPoint Presentation</vt:lpstr>
      <vt:lpstr>PowerPoint Presentation</vt:lpstr>
      <vt:lpstr>Group Size</vt:lpstr>
      <vt:lpstr>Schedule Paper Test Sessions Master Form</vt:lpstr>
      <vt:lpstr>PowerPoint Presentation</vt:lpstr>
      <vt:lpstr>Assigning and Tracking Materials</vt:lpstr>
      <vt:lpstr>PowerPoint Presentation</vt:lpstr>
      <vt:lpstr>PowerPoint Presentation</vt:lpstr>
      <vt:lpstr>SCHOOL ASSESSMENT COORDINATORS:  MANAGING STUDENT INFORMATION</vt:lpstr>
      <vt:lpstr>PowerPoint Presentation</vt:lpstr>
      <vt:lpstr>PowerPoint Presentation</vt:lpstr>
      <vt:lpstr>PowerPoint Presentation</vt:lpstr>
      <vt:lpstr>2nd Wave of Pre-ID Labels Procedures</vt:lpstr>
      <vt:lpstr>2nd Wave of Pre-ID Labels Procedures (continued)</vt:lpstr>
      <vt:lpstr>2nd Wave of Pre-ID Labels Procedures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Not Process Labels</vt:lpstr>
      <vt:lpstr>SCHOOL TEST ADMINISTRATORS  </vt:lpstr>
      <vt:lpstr>PowerPoint Presentation</vt:lpstr>
      <vt:lpstr>Test Security Policies and Procedures Test Administration and Security Agreement  Test Administrator Prohibited Activities Agreement</vt:lpstr>
      <vt:lpstr>PowerPoint Presentation</vt:lpstr>
      <vt:lpstr>PowerPoint Presentation</vt:lpstr>
      <vt:lpstr>PowerPoint Presentation</vt:lpstr>
      <vt:lpstr>Test Security Policies and Procedures ACCESS for ELLs Security Log</vt:lpstr>
      <vt:lpstr>Test Security Policies and Procedures Group Administration</vt:lpstr>
      <vt:lpstr>ACCOMMODATIONS</vt:lpstr>
      <vt:lpstr>Accessibility and Accommodations</vt:lpstr>
      <vt:lpstr>Allowable ELL Accommodations   (all  ELL Students)</vt:lpstr>
      <vt:lpstr>Universal Tools  (available for all ELL students)</vt:lpstr>
      <vt:lpstr>Accommodations Not Permitted on any ACCESS for ELLs Suite of Assessments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Test Documents Large Print and Braille</vt:lpstr>
      <vt:lpstr>PowerPoint Presentation</vt:lpstr>
      <vt:lpstr>Kindergarten ACCESS for ELLs Overview</vt:lpstr>
      <vt:lpstr>Kindergarten Testing Materials </vt:lpstr>
      <vt:lpstr>Test Design Features (Kindergarten)</vt:lpstr>
      <vt:lpstr>PowerPoint Presentation</vt:lpstr>
      <vt:lpstr>PowerPoint Presentation</vt:lpstr>
      <vt:lpstr>Kindergarten General Procedures</vt:lpstr>
      <vt:lpstr>PowerPoint Presentation</vt:lpstr>
      <vt:lpstr>PowerPoint Presentation</vt:lpstr>
      <vt:lpstr>ACCESS for ELLs  (Grades 1–12) Overview</vt:lpstr>
      <vt:lpstr>Test Overview</vt:lpstr>
      <vt:lpstr>Paper Test Materials Overview</vt:lpstr>
      <vt:lpstr>Approximate Test Administration Timing ACCESS for ELLs - Grades 1 - 12</vt:lpstr>
      <vt:lpstr>Pausing or Discontinuing A Paper Test Listening and/or Speaking Domains</vt:lpstr>
      <vt:lpstr>Listening Domain Administration ACCESS for ELLs - Grades 1 - 12</vt:lpstr>
      <vt:lpstr>ACCESS for ELLs - Grades 1 – 12 Listening Domain CD Run Times</vt:lpstr>
      <vt:lpstr>Listening Test Introduction, Practice &amp; Information </vt:lpstr>
      <vt:lpstr>PowerPoint Presentation</vt:lpstr>
      <vt:lpstr>Monitoring the Reading Test</vt:lpstr>
      <vt:lpstr>PowerPoint Presentation</vt:lpstr>
      <vt:lpstr>PowerPoint Presentation</vt:lpstr>
      <vt:lpstr>PowerPoint Presentation</vt:lpstr>
      <vt:lpstr>PowerPoint Presentation</vt:lpstr>
      <vt:lpstr>Monitoring the Writing Test</vt:lpstr>
      <vt:lpstr>Speaking Domain Information (Individually Administered)</vt:lpstr>
      <vt:lpstr>PowerPoint Presentation</vt:lpstr>
      <vt:lpstr>Administration Times Speaking Domain  Grades 1 - 12</vt:lpstr>
      <vt:lpstr>Alternate ACCESS for ELLs (Grades 1–12) Overview</vt:lpstr>
      <vt:lpstr>Alternate ACCESS for ELLs  Test Overview</vt:lpstr>
      <vt:lpstr>Alternate ACCESS for ELLs  Test Materials</vt:lpstr>
      <vt:lpstr>PowerPoint Presentation</vt:lpstr>
      <vt:lpstr>Who Should Administer the Alternate ACCESS for ELLs?</vt:lpstr>
      <vt:lpstr>Anticipated Test Administration Times Alternate ACCESS </vt:lpstr>
      <vt:lpstr>SCHOOL ASSESSMENT COORDINATOR: PACKING FOR RETURN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Parent/Guardian Resources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Collins, Denetra D.</dc:creator>
  <cp:lastModifiedBy>Collins, Denetra D.</cp:lastModifiedBy>
  <cp:revision>584</cp:revision>
  <cp:lastPrinted>2019-12-02T19:02:43Z</cp:lastPrinted>
  <dcterms:created xsi:type="dcterms:W3CDTF">2019-11-26T17:59:46Z</dcterms:created>
  <dcterms:modified xsi:type="dcterms:W3CDTF">2019-12-06T15:59:58Z</dcterms:modified>
</cp:coreProperties>
</file>